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1"/>
  </p:notesMasterIdLst>
  <p:handoutMasterIdLst>
    <p:handoutMasterId r:id="rId42"/>
  </p:handoutMasterIdLst>
  <p:sldIdLst>
    <p:sldId id="256" r:id="rId2"/>
    <p:sldId id="301" r:id="rId3"/>
    <p:sldId id="378" r:id="rId4"/>
    <p:sldId id="398" r:id="rId5"/>
    <p:sldId id="423" r:id="rId6"/>
    <p:sldId id="458" r:id="rId7"/>
    <p:sldId id="459" r:id="rId8"/>
    <p:sldId id="385" r:id="rId9"/>
    <p:sldId id="437" r:id="rId10"/>
    <p:sldId id="390" r:id="rId11"/>
    <p:sldId id="438" r:id="rId12"/>
    <p:sldId id="456" r:id="rId13"/>
    <p:sldId id="463" r:id="rId14"/>
    <p:sldId id="439" r:id="rId15"/>
    <p:sldId id="440" r:id="rId16"/>
    <p:sldId id="468" r:id="rId17"/>
    <p:sldId id="469" r:id="rId18"/>
    <p:sldId id="457" r:id="rId19"/>
    <p:sldId id="388" r:id="rId20"/>
    <p:sldId id="466" r:id="rId21"/>
    <p:sldId id="467" r:id="rId22"/>
    <p:sldId id="460" r:id="rId23"/>
    <p:sldId id="412" r:id="rId24"/>
    <p:sldId id="418" r:id="rId25"/>
    <p:sldId id="391" r:id="rId26"/>
    <p:sldId id="410" r:id="rId27"/>
    <p:sldId id="461" r:id="rId28"/>
    <p:sldId id="392" r:id="rId29"/>
    <p:sldId id="393" r:id="rId30"/>
    <p:sldId id="462" r:id="rId31"/>
    <p:sldId id="406" r:id="rId32"/>
    <p:sldId id="407" r:id="rId33"/>
    <p:sldId id="451" r:id="rId34"/>
    <p:sldId id="452" r:id="rId35"/>
    <p:sldId id="453" r:id="rId36"/>
    <p:sldId id="454" r:id="rId37"/>
    <p:sldId id="455" r:id="rId38"/>
    <p:sldId id="426" r:id="rId39"/>
    <p:sldId id="424" r:id="rId40"/>
  </p:sldIdLst>
  <p:sldSz cx="9144000" cy="5143500" type="screen16x9"/>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rina J. Cerón V." initials="KJCV" lastIdx="11" clrIdx="0"/>
  <p:cmAuthor id="1" name="Andres R. Vargas G." initials="ARVG" lastIdx="2"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5969"/>
    <a:srgbClr val="03A1A4"/>
    <a:srgbClr val="048F8D"/>
    <a:srgbClr val="04788D"/>
    <a:srgbClr val="046E8D"/>
    <a:srgbClr val="04A38D"/>
    <a:srgbClr val="04A08D"/>
    <a:srgbClr val="048C8D"/>
    <a:srgbClr val="045A8D"/>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524" autoAdjust="0"/>
    <p:restoredTop sz="88256" autoAdjust="0"/>
  </p:normalViewPr>
  <p:slideViewPr>
    <p:cSldViewPr>
      <p:cViewPr varScale="1">
        <p:scale>
          <a:sx n="86" d="100"/>
          <a:sy n="86" d="100"/>
        </p:scale>
        <p:origin x="-1236" y="-90"/>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101" d="100"/>
          <a:sy n="101" d="100"/>
        </p:scale>
        <p:origin x="-3492"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DBD7E2-7451-49E2-86CA-69973CCF91D4}" type="doc">
      <dgm:prSet loTypeId="urn:microsoft.com/office/officeart/2005/8/layout/cycle6" loCatId="cycle" qsTypeId="urn:microsoft.com/office/officeart/2005/8/quickstyle/simple1" qsCatId="simple" csTypeId="urn:microsoft.com/office/officeart/2005/8/colors/accent5_2" csCatId="accent5" phldr="1"/>
      <dgm:spPr/>
      <dgm:t>
        <a:bodyPr/>
        <a:lstStyle/>
        <a:p>
          <a:endParaRPr lang="es-ES"/>
        </a:p>
      </dgm:t>
    </dgm:pt>
    <dgm:pt modelId="{1BE3C119-EF6F-41B1-AD92-5FF96E8A63F5}">
      <dgm:prSet phldrT="[Texto]"/>
      <dgm:spPr/>
      <dgm:t>
        <a:bodyPr/>
        <a:lstStyle/>
        <a:p>
          <a:r>
            <a:rPr lang="es-CO" dirty="0" smtClean="0"/>
            <a:t>EAM</a:t>
          </a:r>
          <a:endParaRPr lang="es-ES" dirty="0"/>
        </a:p>
      </dgm:t>
    </dgm:pt>
    <dgm:pt modelId="{20326584-F989-41BA-A8B3-12360B8A9E5C}" type="parTrans" cxnId="{1D3D128F-6F96-4903-B8A5-82106A6205DD}">
      <dgm:prSet/>
      <dgm:spPr/>
      <dgm:t>
        <a:bodyPr/>
        <a:lstStyle/>
        <a:p>
          <a:endParaRPr lang="es-ES"/>
        </a:p>
      </dgm:t>
    </dgm:pt>
    <dgm:pt modelId="{E741112C-A04A-498F-94D3-4F00AFA9B961}" type="sibTrans" cxnId="{1D3D128F-6F96-4903-B8A5-82106A6205DD}">
      <dgm:prSet/>
      <dgm:spPr/>
      <dgm:t>
        <a:bodyPr/>
        <a:lstStyle/>
        <a:p>
          <a:endParaRPr lang="es-ES"/>
        </a:p>
      </dgm:t>
    </dgm:pt>
    <dgm:pt modelId="{950DD059-4BCB-460C-A392-CDA6463A30CD}">
      <dgm:prSet phldrT="[Texto]"/>
      <dgm:spPr/>
      <dgm:t>
        <a:bodyPr/>
        <a:lstStyle/>
        <a:p>
          <a:r>
            <a:rPr lang="es-CO" dirty="0" smtClean="0"/>
            <a:t>CRM</a:t>
          </a:r>
          <a:endParaRPr lang="es-ES" dirty="0"/>
        </a:p>
      </dgm:t>
    </dgm:pt>
    <dgm:pt modelId="{BA578B93-A137-404B-A73F-BE46E8B08D52}" type="parTrans" cxnId="{2E04EC86-932F-484D-911A-E984DB7E9046}">
      <dgm:prSet/>
      <dgm:spPr/>
      <dgm:t>
        <a:bodyPr/>
        <a:lstStyle/>
        <a:p>
          <a:endParaRPr lang="es-ES"/>
        </a:p>
      </dgm:t>
    </dgm:pt>
    <dgm:pt modelId="{D671390E-43AA-4170-BCB9-A404ACD901B8}" type="sibTrans" cxnId="{2E04EC86-932F-484D-911A-E984DB7E9046}">
      <dgm:prSet/>
      <dgm:spPr/>
      <dgm:t>
        <a:bodyPr/>
        <a:lstStyle/>
        <a:p>
          <a:endParaRPr lang="es-ES"/>
        </a:p>
      </dgm:t>
    </dgm:pt>
    <dgm:pt modelId="{10F1708C-98A3-488E-9F64-38DC51E07F50}">
      <dgm:prSet phldrT="[Texto]"/>
      <dgm:spPr/>
      <dgm:t>
        <a:bodyPr/>
        <a:lstStyle/>
        <a:p>
          <a:r>
            <a:rPr lang="es-CO" dirty="0" smtClean="0"/>
            <a:t>MWM</a:t>
          </a:r>
          <a:endParaRPr lang="es-ES" dirty="0"/>
        </a:p>
      </dgm:t>
    </dgm:pt>
    <dgm:pt modelId="{86800820-F8A1-40E2-B343-3376264CC713}" type="parTrans" cxnId="{2FCE22F3-9D1F-4E67-97E9-6DD6F977A249}">
      <dgm:prSet/>
      <dgm:spPr/>
      <dgm:t>
        <a:bodyPr/>
        <a:lstStyle/>
        <a:p>
          <a:endParaRPr lang="es-ES"/>
        </a:p>
      </dgm:t>
    </dgm:pt>
    <dgm:pt modelId="{2622FFB4-CE65-4746-BC5D-23BF3EA9D7DD}" type="sibTrans" cxnId="{2FCE22F3-9D1F-4E67-97E9-6DD6F977A249}">
      <dgm:prSet/>
      <dgm:spPr/>
      <dgm:t>
        <a:bodyPr/>
        <a:lstStyle/>
        <a:p>
          <a:endParaRPr lang="es-ES"/>
        </a:p>
      </dgm:t>
    </dgm:pt>
    <dgm:pt modelId="{CDFF04CC-95A2-4CF8-A494-C3B91CBAA2E5}">
      <dgm:prSet phldrT="[Texto]"/>
      <dgm:spPr/>
      <dgm:t>
        <a:bodyPr/>
        <a:lstStyle/>
        <a:p>
          <a:r>
            <a:rPr lang="es-CO" dirty="0" smtClean="0"/>
            <a:t>FS</a:t>
          </a:r>
          <a:endParaRPr lang="es-ES" dirty="0"/>
        </a:p>
      </dgm:t>
    </dgm:pt>
    <dgm:pt modelId="{960241F1-3321-4FA9-B836-39D1A29E9175}" type="parTrans" cxnId="{491CD25F-AED9-4CA1-A140-E22E4C0C50AD}">
      <dgm:prSet/>
      <dgm:spPr/>
      <dgm:t>
        <a:bodyPr/>
        <a:lstStyle/>
        <a:p>
          <a:endParaRPr lang="es-ES"/>
        </a:p>
      </dgm:t>
    </dgm:pt>
    <dgm:pt modelId="{F370CE43-0EDC-45B7-93DE-F7FF0C1F7BA1}" type="sibTrans" cxnId="{491CD25F-AED9-4CA1-A140-E22E4C0C50AD}">
      <dgm:prSet/>
      <dgm:spPr/>
      <dgm:t>
        <a:bodyPr/>
        <a:lstStyle/>
        <a:p>
          <a:endParaRPr lang="es-ES"/>
        </a:p>
      </dgm:t>
    </dgm:pt>
    <dgm:pt modelId="{DD0F4797-DF28-4687-BECD-D83988964FEE}">
      <dgm:prSet phldrT="[Texto]"/>
      <dgm:spPr/>
      <dgm:t>
        <a:bodyPr/>
        <a:lstStyle/>
        <a:p>
          <a:r>
            <a:rPr lang="es-CO" dirty="0" err="1" smtClean="0"/>
            <a:t>Public</a:t>
          </a:r>
          <a:r>
            <a:rPr lang="es-CO" dirty="0" smtClean="0"/>
            <a:t> Sector</a:t>
          </a:r>
          <a:endParaRPr lang="es-ES" dirty="0"/>
        </a:p>
      </dgm:t>
    </dgm:pt>
    <dgm:pt modelId="{7FD61003-66AD-4C0F-85A9-52F46ECB20A3}" type="parTrans" cxnId="{DB4B12C1-409C-41DB-BA2E-41C93AEE972F}">
      <dgm:prSet/>
      <dgm:spPr/>
      <dgm:t>
        <a:bodyPr/>
        <a:lstStyle/>
        <a:p>
          <a:endParaRPr lang="es-ES"/>
        </a:p>
      </dgm:t>
    </dgm:pt>
    <dgm:pt modelId="{2C62EA37-B6E1-4BDE-A999-8E132870734A}" type="sibTrans" cxnId="{DB4B12C1-409C-41DB-BA2E-41C93AEE972F}">
      <dgm:prSet/>
      <dgm:spPr/>
      <dgm:t>
        <a:bodyPr/>
        <a:lstStyle/>
        <a:p>
          <a:endParaRPr lang="es-ES"/>
        </a:p>
      </dgm:t>
    </dgm:pt>
    <dgm:pt modelId="{02FB94FB-5DA2-46B8-9725-8E6CA6716D18}" type="pres">
      <dgm:prSet presAssocID="{71DBD7E2-7451-49E2-86CA-69973CCF91D4}" presName="cycle" presStyleCnt="0">
        <dgm:presLayoutVars>
          <dgm:dir/>
          <dgm:resizeHandles val="exact"/>
        </dgm:presLayoutVars>
      </dgm:prSet>
      <dgm:spPr/>
      <dgm:t>
        <a:bodyPr/>
        <a:lstStyle/>
        <a:p>
          <a:endParaRPr lang="en-US"/>
        </a:p>
      </dgm:t>
    </dgm:pt>
    <dgm:pt modelId="{20275341-427E-42EB-94F5-8A6B720F95F8}" type="pres">
      <dgm:prSet presAssocID="{1BE3C119-EF6F-41B1-AD92-5FF96E8A63F5}" presName="node" presStyleLbl="node1" presStyleIdx="0" presStyleCnt="5">
        <dgm:presLayoutVars>
          <dgm:bulletEnabled val="1"/>
        </dgm:presLayoutVars>
      </dgm:prSet>
      <dgm:spPr/>
      <dgm:t>
        <a:bodyPr/>
        <a:lstStyle/>
        <a:p>
          <a:endParaRPr lang="en-US"/>
        </a:p>
      </dgm:t>
    </dgm:pt>
    <dgm:pt modelId="{0D464D21-1224-4865-8F18-896155A6CBDA}" type="pres">
      <dgm:prSet presAssocID="{1BE3C119-EF6F-41B1-AD92-5FF96E8A63F5}" presName="spNode" presStyleCnt="0"/>
      <dgm:spPr/>
    </dgm:pt>
    <dgm:pt modelId="{24B3E4D6-C5C3-475D-90E9-511D93EAC83A}" type="pres">
      <dgm:prSet presAssocID="{E741112C-A04A-498F-94D3-4F00AFA9B961}" presName="sibTrans" presStyleLbl="sibTrans1D1" presStyleIdx="0" presStyleCnt="5"/>
      <dgm:spPr/>
      <dgm:t>
        <a:bodyPr/>
        <a:lstStyle/>
        <a:p>
          <a:endParaRPr lang="en-US"/>
        </a:p>
      </dgm:t>
    </dgm:pt>
    <dgm:pt modelId="{84F56B82-40A2-43FF-B364-455BF875BA83}" type="pres">
      <dgm:prSet presAssocID="{950DD059-4BCB-460C-A392-CDA6463A30CD}" presName="node" presStyleLbl="node1" presStyleIdx="1" presStyleCnt="5">
        <dgm:presLayoutVars>
          <dgm:bulletEnabled val="1"/>
        </dgm:presLayoutVars>
      </dgm:prSet>
      <dgm:spPr/>
      <dgm:t>
        <a:bodyPr/>
        <a:lstStyle/>
        <a:p>
          <a:endParaRPr lang="en-US"/>
        </a:p>
      </dgm:t>
    </dgm:pt>
    <dgm:pt modelId="{CF8AE864-F70C-4A53-BCEC-8234649AFD43}" type="pres">
      <dgm:prSet presAssocID="{950DD059-4BCB-460C-A392-CDA6463A30CD}" presName="spNode" presStyleCnt="0"/>
      <dgm:spPr/>
    </dgm:pt>
    <dgm:pt modelId="{D2641099-20C8-429C-AE70-9CD5FEE26E06}" type="pres">
      <dgm:prSet presAssocID="{D671390E-43AA-4170-BCB9-A404ACD901B8}" presName="sibTrans" presStyleLbl="sibTrans1D1" presStyleIdx="1" presStyleCnt="5"/>
      <dgm:spPr/>
      <dgm:t>
        <a:bodyPr/>
        <a:lstStyle/>
        <a:p>
          <a:endParaRPr lang="en-US"/>
        </a:p>
      </dgm:t>
    </dgm:pt>
    <dgm:pt modelId="{1BCBE2B6-E3B9-407C-8377-89F17EE65D38}" type="pres">
      <dgm:prSet presAssocID="{10F1708C-98A3-488E-9F64-38DC51E07F50}" presName="node" presStyleLbl="node1" presStyleIdx="2" presStyleCnt="5">
        <dgm:presLayoutVars>
          <dgm:bulletEnabled val="1"/>
        </dgm:presLayoutVars>
      </dgm:prSet>
      <dgm:spPr/>
      <dgm:t>
        <a:bodyPr/>
        <a:lstStyle/>
        <a:p>
          <a:endParaRPr lang="es-ES"/>
        </a:p>
      </dgm:t>
    </dgm:pt>
    <dgm:pt modelId="{9950B956-6F62-43DE-A258-F181408979F3}" type="pres">
      <dgm:prSet presAssocID="{10F1708C-98A3-488E-9F64-38DC51E07F50}" presName="spNode" presStyleCnt="0"/>
      <dgm:spPr/>
    </dgm:pt>
    <dgm:pt modelId="{26AFF26A-EFDC-4671-8F6C-FED2CF113DA5}" type="pres">
      <dgm:prSet presAssocID="{2622FFB4-CE65-4746-BC5D-23BF3EA9D7DD}" presName="sibTrans" presStyleLbl="sibTrans1D1" presStyleIdx="2" presStyleCnt="5"/>
      <dgm:spPr/>
      <dgm:t>
        <a:bodyPr/>
        <a:lstStyle/>
        <a:p>
          <a:endParaRPr lang="en-US"/>
        </a:p>
      </dgm:t>
    </dgm:pt>
    <dgm:pt modelId="{DCB98DAD-3929-4C34-8D89-34C6D1520CF1}" type="pres">
      <dgm:prSet presAssocID="{CDFF04CC-95A2-4CF8-A494-C3B91CBAA2E5}" presName="node" presStyleLbl="node1" presStyleIdx="3" presStyleCnt="5">
        <dgm:presLayoutVars>
          <dgm:bulletEnabled val="1"/>
        </dgm:presLayoutVars>
      </dgm:prSet>
      <dgm:spPr/>
      <dgm:t>
        <a:bodyPr/>
        <a:lstStyle/>
        <a:p>
          <a:endParaRPr lang="en-US"/>
        </a:p>
      </dgm:t>
    </dgm:pt>
    <dgm:pt modelId="{08F6B446-4C5F-41C9-9091-55801AC48FA9}" type="pres">
      <dgm:prSet presAssocID="{CDFF04CC-95A2-4CF8-A494-C3B91CBAA2E5}" presName="spNode" presStyleCnt="0"/>
      <dgm:spPr/>
    </dgm:pt>
    <dgm:pt modelId="{045C76CE-44A9-46AF-8047-AEA00B860336}" type="pres">
      <dgm:prSet presAssocID="{F370CE43-0EDC-45B7-93DE-F7FF0C1F7BA1}" presName="sibTrans" presStyleLbl="sibTrans1D1" presStyleIdx="3" presStyleCnt="5"/>
      <dgm:spPr/>
      <dgm:t>
        <a:bodyPr/>
        <a:lstStyle/>
        <a:p>
          <a:endParaRPr lang="en-US"/>
        </a:p>
      </dgm:t>
    </dgm:pt>
    <dgm:pt modelId="{7FD0A3B5-E34C-49CD-A007-E90A91473C12}" type="pres">
      <dgm:prSet presAssocID="{DD0F4797-DF28-4687-BECD-D83988964FEE}" presName="node" presStyleLbl="node1" presStyleIdx="4" presStyleCnt="5">
        <dgm:presLayoutVars>
          <dgm:bulletEnabled val="1"/>
        </dgm:presLayoutVars>
      </dgm:prSet>
      <dgm:spPr/>
      <dgm:t>
        <a:bodyPr/>
        <a:lstStyle/>
        <a:p>
          <a:endParaRPr lang="en-US"/>
        </a:p>
      </dgm:t>
    </dgm:pt>
    <dgm:pt modelId="{AA02F7E2-0C8E-42D7-A5DB-D8594F9F31F2}" type="pres">
      <dgm:prSet presAssocID="{DD0F4797-DF28-4687-BECD-D83988964FEE}" presName="spNode" presStyleCnt="0"/>
      <dgm:spPr/>
    </dgm:pt>
    <dgm:pt modelId="{A372F987-A201-4836-9760-11DA6C217647}" type="pres">
      <dgm:prSet presAssocID="{2C62EA37-B6E1-4BDE-A999-8E132870734A}" presName="sibTrans" presStyleLbl="sibTrans1D1" presStyleIdx="4" presStyleCnt="5"/>
      <dgm:spPr/>
      <dgm:t>
        <a:bodyPr/>
        <a:lstStyle/>
        <a:p>
          <a:endParaRPr lang="en-US"/>
        </a:p>
      </dgm:t>
    </dgm:pt>
  </dgm:ptLst>
  <dgm:cxnLst>
    <dgm:cxn modelId="{8B9674E4-5CF9-42F0-8265-1C1F0E7B2858}" type="presOf" srcId="{10F1708C-98A3-488E-9F64-38DC51E07F50}" destId="{1BCBE2B6-E3B9-407C-8377-89F17EE65D38}" srcOrd="0" destOrd="0" presId="urn:microsoft.com/office/officeart/2005/8/layout/cycle6"/>
    <dgm:cxn modelId="{29C13D9A-90A5-4034-A257-F659220A8BA2}" type="presOf" srcId="{1BE3C119-EF6F-41B1-AD92-5FF96E8A63F5}" destId="{20275341-427E-42EB-94F5-8A6B720F95F8}" srcOrd="0" destOrd="0" presId="urn:microsoft.com/office/officeart/2005/8/layout/cycle6"/>
    <dgm:cxn modelId="{EEBB6AFD-7921-492C-BF13-157A4646F42C}" type="presOf" srcId="{F370CE43-0EDC-45B7-93DE-F7FF0C1F7BA1}" destId="{045C76CE-44A9-46AF-8047-AEA00B860336}" srcOrd="0" destOrd="0" presId="urn:microsoft.com/office/officeart/2005/8/layout/cycle6"/>
    <dgm:cxn modelId="{491CD25F-AED9-4CA1-A140-E22E4C0C50AD}" srcId="{71DBD7E2-7451-49E2-86CA-69973CCF91D4}" destId="{CDFF04CC-95A2-4CF8-A494-C3B91CBAA2E5}" srcOrd="3" destOrd="0" parTransId="{960241F1-3321-4FA9-B836-39D1A29E9175}" sibTransId="{F370CE43-0EDC-45B7-93DE-F7FF0C1F7BA1}"/>
    <dgm:cxn modelId="{3B51A316-A7E0-4BDC-BC93-2AE7A38D0B3F}" type="presOf" srcId="{950DD059-4BCB-460C-A392-CDA6463A30CD}" destId="{84F56B82-40A2-43FF-B364-455BF875BA83}" srcOrd="0" destOrd="0" presId="urn:microsoft.com/office/officeart/2005/8/layout/cycle6"/>
    <dgm:cxn modelId="{72594648-96C2-4432-BAFB-AB4B96DCF003}" type="presOf" srcId="{2C62EA37-B6E1-4BDE-A999-8E132870734A}" destId="{A372F987-A201-4836-9760-11DA6C217647}" srcOrd="0" destOrd="0" presId="urn:microsoft.com/office/officeart/2005/8/layout/cycle6"/>
    <dgm:cxn modelId="{2FCE22F3-9D1F-4E67-97E9-6DD6F977A249}" srcId="{71DBD7E2-7451-49E2-86CA-69973CCF91D4}" destId="{10F1708C-98A3-488E-9F64-38DC51E07F50}" srcOrd="2" destOrd="0" parTransId="{86800820-F8A1-40E2-B343-3376264CC713}" sibTransId="{2622FFB4-CE65-4746-BC5D-23BF3EA9D7DD}"/>
    <dgm:cxn modelId="{9319CE35-B892-4CFD-95EB-1C2818060990}" type="presOf" srcId="{CDFF04CC-95A2-4CF8-A494-C3B91CBAA2E5}" destId="{DCB98DAD-3929-4C34-8D89-34C6D1520CF1}" srcOrd="0" destOrd="0" presId="urn:microsoft.com/office/officeart/2005/8/layout/cycle6"/>
    <dgm:cxn modelId="{CD0DBF3E-626A-4B07-AC38-6B0C1FAA28F9}" type="presOf" srcId="{71DBD7E2-7451-49E2-86CA-69973CCF91D4}" destId="{02FB94FB-5DA2-46B8-9725-8E6CA6716D18}" srcOrd="0" destOrd="0" presId="urn:microsoft.com/office/officeart/2005/8/layout/cycle6"/>
    <dgm:cxn modelId="{91672D30-DF10-49C2-AEFB-BA2BD6DCE1E6}" type="presOf" srcId="{E741112C-A04A-498F-94D3-4F00AFA9B961}" destId="{24B3E4D6-C5C3-475D-90E9-511D93EAC83A}" srcOrd="0" destOrd="0" presId="urn:microsoft.com/office/officeart/2005/8/layout/cycle6"/>
    <dgm:cxn modelId="{7B43D2AF-D8AA-4280-9106-FBA5293F0AE6}" type="presOf" srcId="{2622FFB4-CE65-4746-BC5D-23BF3EA9D7DD}" destId="{26AFF26A-EFDC-4671-8F6C-FED2CF113DA5}" srcOrd="0" destOrd="0" presId="urn:microsoft.com/office/officeart/2005/8/layout/cycle6"/>
    <dgm:cxn modelId="{1D3D128F-6F96-4903-B8A5-82106A6205DD}" srcId="{71DBD7E2-7451-49E2-86CA-69973CCF91D4}" destId="{1BE3C119-EF6F-41B1-AD92-5FF96E8A63F5}" srcOrd="0" destOrd="0" parTransId="{20326584-F989-41BA-A8B3-12360B8A9E5C}" sibTransId="{E741112C-A04A-498F-94D3-4F00AFA9B961}"/>
    <dgm:cxn modelId="{DB4B12C1-409C-41DB-BA2E-41C93AEE972F}" srcId="{71DBD7E2-7451-49E2-86CA-69973CCF91D4}" destId="{DD0F4797-DF28-4687-BECD-D83988964FEE}" srcOrd="4" destOrd="0" parTransId="{7FD61003-66AD-4C0F-85A9-52F46ECB20A3}" sibTransId="{2C62EA37-B6E1-4BDE-A999-8E132870734A}"/>
    <dgm:cxn modelId="{2CD0A817-E704-431D-96BC-DD8D0537011D}" type="presOf" srcId="{D671390E-43AA-4170-BCB9-A404ACD901B8}" destId="{D2641099-20C8-429C-AE70-9CD5FEE26E06}" srcOrd="0" destOrd="0" presId="urn:microsoft.com/office/officeart/2005/8/layout/cycle6"/>
    <dgm:cxn modelId="{2E04EC86-932F-484D-911A-E984DB7E9046}" srcId="{71DBD7E2-7451-49E2-86CA-69973CCF91D4}" destId="{950DD059-4BCB-460C-A392-CDA6463A30CD}" srcOrd="1" destOrd="0" parTransId="{BA578B93-A137-404B-A73F-BE46E8B08D52}" sibTransId="{D671390E-43AA-4170-BCB9-A404ACD901B8}"/>
    <dgm:cxn modelId="{11FB5D30-85C4-4FED-9582-FEF7CBE5FC8C}" type="presOf" srcId="{DD0F4797-DF28-4687-BECD-D83988964FEE}" destId="{7FD0A3B5-E34C-49CD-A007-E90A91473C12}" srcOrd="0" destOrd="0" presId="urn:microsoft.com/office/officeart/2005/8/layout/cycle6"/>
    <dgm:cxn modelId="{6484206A-16F9-4BCD-BCAD-313AC137F374}" type="presParOf" srcId="{02FB94FB-5DA2-46B8-9725-8E6CA6716D18}" destId="{20275341-427E-42EB-94F5-8A6B720F95F8}" srcOrd="0" destOrd="0" presId="urn:microsoft.com/office/officeart/2005/8/layout/cycle6"/>
    <dgm:cxn modelId="{B6DD3FEC-CE4E-4A94-892F-E9EF23640948}" type="presParOf" srcId="{02FB94FB-5DA2-46B8-9725-8E6CA6716D18}" destId="{0D464D21-1224-4865-8F18-896155A6CBDA}" srcOrd="1" destOrd="0" presId="urn:microsoft.com/office/officeart/2005/8/layout/cycle6"/>
    <dgm:cxn modelId="{56C6074D-109E-4405-8CE0-F7E7971DCE42}" type="presParOf" srcId="{02FB94FB-5DA2-46B8-9725-8E6CA6716D18}" destId="{24B3E4D6-C5C3-475D-90E9-511D93EAC83A}" srcOrd="2" destOrd="0" presId="urn:microsoft.com/office/officeart/2005/8/layout/cycle6"/>
    <dgm:cxn modelId="{17A69EA0-050B-4B29-A800-BAB9AB5CD534}" type="presParOf" srcId="{02FB94FB-5DA2-46B8-9725-8E6CA6716D18}" destId="{84F56B82-40A2-43FF-B364-455BF875BA83}" srcOrd="3" destOrd="0" presId="urn:microsoft.com/office/officeart/2005/8/layout/cycle6"/>
    <dgm:cxn modelId="{AF80E701-B20E-4EC5-95EE-6149246E85B0}" type="presParOf" srcId="{02FB94FB-5DA2-46B8-9725-8E6CA6716D18}" destId="{CF8AE864-F70C-4A53-BCEC-8234649AFD43}" srcOrd="4" destOrd="0" presId="urn:microsoft.com/office/officeart/2005/8/layout/cycle6"/>
    <dgm:cxn modelId="{5A73311A-DFA8-41B4-8B9B-236F09021E1C}" type="presParOf" srcId="{02FB94FB-5DA2-46B8-9725-8E6CA6716D18}" destId="{D2641099-20C8-429C-AE70-9CD5FEE26E06}" srcOrd="5" destOrd="0" presId="urn:microsoft.com/office/officeart/2005/8/layout/cycle6"/>
    <dgm:cxn modelId="{DCC35401-D040-4782-8A53-1BB75288A24E}" type="presParOf" srcId="{02FB94FB-5DA2-46B8-9725-8E6CA6716D18}" destId="{1BCBE2B6-E3B9-407C-8377-89F17EE65D38}" srcOrd="6" destOrd="0" presId="urn:microsoft.com/office/officeart/2005/8/layout/cycle6"/>
    <dgm:cxn modelId="{95A48152-0B10-4F39-8B4E-2381958841F7}" type="presParOf" srcId="{02FB94FB-5DA2-46B8-9725-8E6CA6716D18}" destId="{9950B956-6F62-43DE-A258-F181408979F3}" srcOrd="7" destOrd="0" presId="urn:microsoft.com/office/officeart/2005/8/layout/cycle6"/>
    <dgm:cxn modelId="{A1D86079-E4F8-46CE-8E1E-F57774EF7F8F}" type="presParOf" srcId="{02FB94FB-5DA2-46B8-9725-8E6CA6716D18}" destId="{26AFF26A-EFDC-4671-8F6C-FED2CF113DA5}" srcOrd="8" destOrd="0" presId="urn:microsoft.com/office/officeart/2005/8/layout/cycle6"/>
    <dgm:cxn modelId="{F2F590AA-0561-4816-B132-42D38ECF12EC}" type="presParOf" srcId="{02FB94FB-5DA2-46B8-9725-8E6CA6716D18}" destId="{DCB98DAD-3929-4C34-8D89-34C6D1520CF1}" srcOrd="9" destOrd="0" presId="urn:microsoft.com/office/officeart/2005/8/layout/cycle6"/>
    <dgm:cxn modelId="{42E65986-1035-4321-85B6-F0324191E4F5}" type="presParOf" srcId="{02FB94FB-5DA2-46B8-9725-8E6CA6716D18}" destId="{08F6B446-4C5F-41C9-9091-55801AC48FA9}" srcOrd="10" destOrd="0" presId="urn:microsoft.com/office/officeart/2005/8/layout/cycle6"/>
    <dgm:cxn modelId="{067FFBBB-10A4-4470-9C17-BA0040F4769C}" type="presParOf" srcId="{02FB94FB-5DA2-46B8-9725-8E6CA6716D18}" destId="{045C76CE-44A9-46AF-8047-AEA00B860336}" srcOrd="11" destOrd="0" presId="urn:microsoft.com/office/officeart/2005/8/layout/cycle6"/>
    <dgm:cxn modelId="{B5E597A7-5498-4F8B-A197-2C285575EDE3}" type="presParOf" srcId="{02FB94FB-5DA2-46B8-9725-8E6CA6716D18}" destId="{7FD0A3B5-E34C-49CD-A007-E90A91473C12}" srcOrd="12" destOrd="0" presId="urn:microsoft.com/office/officeart/2005/8/layout/cycle6"/>
    <dgm:cxn modelId="{4C286306-7B4C-4124-B5EE-44375AE7F8BD}" type="presParOf" srcId="{02FB94FB-5DA2-46B8-9725-8E6CA6716D18}" destId="{AA02F7E2-0C8E-42D7-A5DB-D8594F9F31F2}" srcOrd="13" destOrd="0" presId="urn:microsoft.com/office/officeart/2005/8/layout/cycle6"/>
    <dgm:cxn modelId="{8BCFF729-420B-4495-B099-653B8142AAA8}" type="presParOf" srcId="{02FB94FB-5DA2-46B8-9725-8E6CA6716D18}" destId="{A372F987-A201-4836-9760-11DA6C217647}"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DBD7E2-7451-49E2-86CA-69973CCF91D4}" type="doc">
      <dgm:prSet loTypeId="urn:microsoft.com/office/officeart/2005/8/layout/cycle6" loCatId="cycle" qsTypeId="urn:microsoft.com/office/officeart/2005/8/quickstyle/simple1" qsCatId="simple" csTypeId="urn:microsoft.com/office/officeart/2005/8/colors/accent5_2" csCatId="accent5" phldr="1"/>
      <dgm:spPr/>
      <dgm:t>
        <a:bodyPr/>
        <a:lstStyle/>
        <a:p>
          <a:endParaRPr lang="es-ES"/>
        </a:p>
      </dgm:t>
    </dgm:pt>
    <dgm:pt modelId="{1BE3C119-EF6F-41B1-AD92-5FF96E8A63F5}">
      <dgm:prSet phldrT="[Texto]"/>
      <dgm:spPr>
        <a:solidFill>
          <a:schemeClr val="accent3"/>
        </a:solidFill>
      </dgm:spPr>
      <dgm:t>
        <a:bodyPr/>
        <a:lstStyle/>
        <a:p>
          <a:r>
            <a:rPr lang="es-CO" dirty="0" smtClean="0"/>
            <a:t>EAM</a:t>
          </a:r>
          <a:endParaRPr lang="es-ES" dirty="0"/>
        </a:p>
      </dgm:t>
    </dgm:pt>
    <dgm:pt modelId="{20326584-F989-41BA-A8B3-12360B8A9E5C}" type="parTrans" cxnId="{1D3D128F-6F96-4903-B8A5-82106A6205DD}">
      <dgm:prSet/>
      <dgm:spPr/>
      <dgm:t>
        <a:bodyPr/>
        <a:lstStyle/>
        <a:p>
          <a:endParaRPr lang="es-ES"/>
        </a:p>
      </dgm:t>
    </dgm:pt>
    <dgm:pt modelId="{E741112C-A04A-498F-94D3-4F00AFA9B961}" type="sibTrans" cxnId="{1D3D128F-6F96-4903-B8A5-82106A6205DD}">
      <dgm:prSet/>
      <dgm:spPr/>
      <dgm:t>
        <a:bodyPr/>
        <a:lstStyle/>
        <a:p>
          <a:endParaRPr lang="es-ES"/>
        </a:p>
      </dgm:t>
    </dgm:pt>
    <dgm:pt modelId="{950DD059-4BCB-460C-A392-CDA6463A30CD}">
      <dgm:prSet phldrT="[Texto]"/>
      <dgm:spPr/>
      <dgm:t>
        <a:bodyPr/>
        <a:lstStyle/>
        <a:p>
          <a:r>
            <a:rPr lang="es-CO" dirty="0" smtClean="0"/>
            <a:t>CRM</a:t>
          </a:r>
          <a:endParaRPr lang="es-ES" dirty="0"/>
        </a:p>
      </dgm:t>
    </dgm:pt>
    <dgm:pt modelId="{BA578B93-A137-404B-A73F-BE46E8B08D52}" type="parTrans" cxnId="{2E04EC86-932F-484D-911A-E984DB7E9046}">
      <dgm:prSet/>
      <dgm:spPr/>
      <dgm:t>
        <a:bodyPr/>
        <a:lstStyle/>
        <a:p>
          <a:endParaRPr lang="es-ES"/>
        </a:p>
      </dgm:t>
    </dgm:pt>
    <dgm:pt modelId="{D671390E-43AA-4170-BCB9-A404ACD901B8}" type="sibTrans" cxnId="{2E04EC86-932F-484D-911A-E984DB7E9046}">
      <dgm:prSet/>
      <dgm:spPr/>
      <dgm:t>
        <a:bodyPr/>
        <a:lstStyle/>
        <a:p>
          <a:endParaRPr lang="es-ES"/>
        </a:p>
      </dgm:t>
    </dgm:pt>
    <dgm:pt modelId="{10F1708C-98A3-488E-9F64-38DC51E07F50}">
      <dgm:prSet phldrT="[Texto]"/>
      <dgm:spPr/>
      <dgm:t>
        <a:bodyPr/>
        <a:lstStyle/>
        <a:p>
          <a:r>
            <a:rPr lang="es-CO" dirty="0" smtClean="0"/>
            <a:t>MWM</a:t>
          </a:r>
          <a:endParaRPr lang="es-ES" dirty="0"/>
        </a:p>
      </dgm:t>
    </dgm:pt>
    <dgm:pt modelId="{86800820-F8A1-40E2-B343-3376264CC713}" type="parTrans" cxnId="{2FCE22F3-9D1F-4E67-97E9-6DD6F977A249}">
      <dgm:prSet/>
      <dgm:spPr/>
      <dgm:t>
        <a:bodyPr/>
        <a:lstStyle/>
        <a:p>
          <a:endParaRPr lang="es-ES"/>
        </a:p>
      </dgm:t>
    </dgm:pt>
    <dgm:pt modelId="{2622FFB4-CE65-4746-BC5D-23BF3EA9D7DD}" type="sibTrans" cxnId="{2FCE22F3-9D1F-4E67-97E9-6DD6F977A249}">
      <dgm:prSet/>
      <dgm:spPr/>
      <dgm:t>
        <a:bodyPr/>
        <a:lstStyle/>
        <a:p>
          <a:endParaRPr lang="es-ES"/>
        </a:p>
      </dgm:t>
    </dgm:pt>
    <dgm:pt modelId="{CDFF04CC-95A2-4CF8-A494-C3B91CBAA2E5}">
      <dgm:prSet phldrT="[Texto]"/>
      <dgm:spPr/>
      <dgm:t>
        <a:bodyPr/>
        <a:lstStyle/>
        <a:p>
          <a:r>
            <a:rPr lang="es-CO" dirty="0" smtClean="0"/>
            <a:t>FS</a:t>
          </a:r>
          <a:endParaRPr lang="es-ES" dirty="0"/>
        </a:p>
      </dgm:t>
    </dgm:pt>
    <dgm:pt modelId="{960241F1-3321-4FA9-B836-39D1A29E9175}" type="parTrans" cxnId="{491CD25F-AED9-4CA1-A140-E22E4C0C50AD}">
      <dgm:prSet/>
      <dgm:spPr/>
      <dgm:t>
        <a:bodyPr/>
        <a:lstStyle/>
        <a:p>
          <a:endParaRPr lang="es-ES"/>
        </a:p>
      </dgm:t>
    </dgm:pt>
    <dgm:pt modelId="{F370CE43-0EDC-45B7-93DE-F7FF0C1F7BA1}" type="sibTrans" cxnId="{491CD25F-AED9-4CA1-A140-E22E4C0C50AD}">
      <dgm:prSet/>
      <dgm:spPr/>
      <dgm:t>
        <a:bodyPr/>
        <a:lstStyle/>
        <a:p>
          <a:endParaRPr lang="es-ES"/>
        </a:p>
      </dgm:t>
    </dgm:pt>
    <dgm:pt modelId="{DD0F4797-DF28-4687-BECD-D83988964FEE}">
      <dgm:prSet phldrT="[Texto]"/>
      <dgm:spPr/>
      <dgm:t>
        <a:bodyPr/>
        <a:lstStyle/>
        <a:p>
          <a:r>
            <a:rPr lang="es-CO" dirty="0" err="1" smtClean="0"/>
            <a:t>Public</a:t>
          </a:r>
          <a:r>
            <a:rPr lang="es-CO" dirty="0" smtClean="0"/>
            <a:t> Sector</a:t>
          </a:r>
          <a:endParaRPr lang="es-ES" dirty="0"/>
        </a:p>
      </dgm:t>
    </dgm:pt>
    <dgm:pt modelId="{7FD61003-66AD-4C0F-85A9-52F46ECB20A3}" type="parTrans" cxnId="{DB4B12C1-409C-41DB-BA2E-41C93AEE972F}">
      <dgm:prSet/>
      <dgm:spPr/>
      <dgm:t>
        <a:bodyPr/>
        <a:lstStyle/>
        <a:p>
          <a:endParaRPr lang="es-ES"/>
        </a:p>
      </dgm:t>
    </dgm:pt>
    <dgm:pt modelId="{2C62EA37-B6E1-4BDE-A999-8E132870734A}" type="sibTrans" cxnId="{DB4B12C1-409C-41DB-BA2E-41C93AEE972F}">
      <dgm:prSet/>
      <dgm:spPr/>
      <dgm:t>
        <a:bodyPr/>
        <a:lstStyle/>
        <a:p>
          <a:endParaRPr lang="es-ES"/>
        </a:p>
      </dgm:t>
    </dgm:pt>
    <dgm:pt modelId="{02FB94FB-5DA2-46B8-9725-8E6CA6716D18}" type="pres">
      <dgm:prSet presAssocID="{71DBD7E2-7451-49E2-86CA-69973CCF91D4}" presName="cycle" presStyleCnt="0">
        <dgm:presLayoutVars>
          <dgm:dir/>
          <dgm:resizeHandles val="exact"/>
        </dgm:presLayoutVars>
      </dgm:prSet>
      <dgm:spPr/>
      <dgm:t>
        <a:bodyPr/>
        <a:lstStyle/>
        <a:p>
          <a:endParaRPr lang="en-US"/>
        </a:p>
      </dgm:t>
    </dgm:pt>
    <dgm:pt modelId="{20275341-427E-42EB-94F5-8A6B720F95F8}" type="pres">
      <dgm:prSet presAssocID="{1BE3C119-EF6F-41B1-AD92-5FF96E8A63F5}" presName="node" presStyleLbl="node1" presStyleIdx="0" presStyleCnt="5">
        <dgm:presLayoutVars>
          <dgm:bulletEnabled val="1"/>
        </dgm:presLayoutVars>
      </dgm:prSet>
      <dgm:spPr/>
      <dgm:t>
        <a:bodyPr/>
        <a:lstStyle/>
        <a:p>
          <a:endParaRPr lang="en-US"/>
        </a:p>
      </dgm:t>
    </dgm:pt>
    <dgm:pt modelId="{0D464D21-1224-4865-8F18-896155A6CBDA}" type="pres">
      <dgm:prSet presAssocID="{1BE3C119-EF6F-41B1-AD92-5FF96E8A63F5}" presName="spNode" presStyleCnt="0"/>
      <dgm:spPr/>
    </dgm:pt>
    <dgm:pt modelId="{24B3E4D6-C5C3-475D-90E9-511D93EAC83A}" type="pres">
      <dgm:prSet presAssocID="{E741112C-A04A-498F-94D3-4F00AFA9B961}" presName="sibTrans" presStyleLbl="sibTrans1D1" presStyleIdx="0" presStyleCnt="5"/>
      <dgm:spPr/>
      <dgm:t>
        <a:bodyPr/>
        <a:lstStyle/>
        <a:p>
          <a:endParaRPr lang="en-US"/>
        </a:p>
      </dgm:t>
    </dgm:pt>
    <dgm:pt modelId="{84F56B82-40A2-43FF-B364-455BF875BA83}" type="pres">
      <dgm:prSet presAssocID="{950DD059-4BCB-460C-A392-CDA6463A30CD}" presName="node" presStyleLbl="node1" presStyleIdx="1" presStyleCnt="5">
        <dgm:presLayoutVars>
          <dgm:bulletEnabled val="1"/>
        </dgm:presLayoutVars>
      </dgm:prSet>
      <dgm:spPr/>
      <dgm:t>
        <a:bodyPr/>
        <a:lstStyle/>
        <a:p>
          <a:endParaRPr lang="en-US"/>
        </a:p>
      </dgm:t>
    </dgm:pt>
    <dgm:pt modelId="{CF8AE864-F70C-4A53-BCEC-8234649AFD43}" type="pres">
      <dgm:prSet presAssocID="{950DD059-4BCB-460C-A392-CDA6463A30CD}" presName="spNode" presStyleCnt="0"/>
      <dgm:spPr/>
    </dgm:pt>
    <dgm:pt modelId="{D2641099-20C8-429C-AE70-9CD5FEE26E06}" type="pres">
      <dgm:prSet presAssocID="{D671390E-43AA-4170-BCB9-A404ACD901B8}" presName="sibTrans" presStyleLbl="sibTrans1D1" presStyleIdx="1" presStyleCnt="5"/>
      <dgm:spPr/>
      <dgm:t>
        <a:bodyPr/>
        <a:lstStyle/>
        <a:p>
          <a:endParaRPr lang="en-US"/>
        </a:p>
      </dgm:t>
    </dgm:pt>
    <dgm:pt modelId="{1BCBE2B6-E3B9-407C-8377-89F17EE65D38}" type="pres">
      <dgm:prSet presAssocID="{10F1708C-98A3-488E-9F64-38DC51E07F50}" presName="node" presStyleLbl="node1" presStyleIdx="2" presStyleCnt="5">
        <dgm:presLayoutVars>
          <dgm:bulletEnabled val="1"/>
        </dgm:presLayoutVars>
      </dgm:prSet>
      <dgm:spPr/>
      <dgm:t>
        <a:bodyPr/>
        <a:lstStyle/>
        <a:p>
          <a:endParaRPr lang="es-ES"/>
        </a:p>
      </dgm:t>
    </dgm:pt>
    <dgm:pt modelId="{9950B956-6F62-43DE-A258-F181408979F3}" type="pres">
      <dgm:prSet presAssocID="{10F1708C-98A3-488E-9F64-38DC51E07F50}" presName="spNode" presStyleCnt="0"/>
      <dgm:spPr/>
    </dgm:pt>
    <dgm:pt modelId="{26AFF26A-EFDC-4671-8F6C-FED2CF113DA5}" type="pres">
      <dgm:prSet presAssocID="{2622FFB4-CE65-4746-BC5D-23BF3EA9D7DD}" presName="sibTrans" presStyleLbl="sibTrans1D1" presStyleIdx="2" presStyleCnt="5"/>
      <dgm:spPr/>
      <dgm:t>
        <a:bodyPr/>
        <a:lstStyle/>
        <a:p>
          <a:endParaRPr lang="en-US"/>
        </a:p>
      </dgm:t>
    </dgm:pt>
    <dgm:pt modelId="{DCB98DAD-3929-4C34-8D89-34C6D1520CF1}" type="pres">
      <dgm:prSet presAssocID="{CDFF04CC-95A2-4CF8-A494-C3B91CBAA2E5}" presName="node" presStyleLbl="node1" presStyleIdx="3" presStyleCnt="5">
        <dgm:presLayoutVars>
          <dgm:bulletEnabled val="1"/>
        </dgm:presLayoutVars>
      </dgm:prSet>
      <dgm:spPr/>
      <dgm:t>
        <a:bodyPr/>
        <a:lstStyle/>
        <a:p>
          <a:endParaRPr lang="en-US"/>
        </a:p>
      </dgm:t>
    </dgm:pt>
    <dgm:pt modelId="{08F6B446-4C5F-41C9-9091-55801AC48FA9}" type="pres">
      <dgm:prSet presAssocID="{CDFF04CC-95A2-4CF8-A494-C3B91CBAA2E5}" presName="spNode" presStyleCnt="0"/>
      <dgm:spPr/>
    </dgm:pt>
    <dgm:pt modelId="{045C76CE-44A9-46AF-8047-AEA00B860336}" type="pres">
      <dgm:prSet presAssocID="{F370CE43-0EDC-45B7-93DE-F7FF0C1F7BA1}" presName="sibTrans" presStyleLbl="sibTrans1D1" presStyleIdx="3" presStyleCnt="5"/>
      <dgm:spPr/>
      <dgm:t>
        <a:bodyPr/>
        <a:lstStyle/>
        <a:p>
          <a:endParaRPr lang="en-US"/>
        </a:p>
      </dgm:t>
    </dgm:pt>
    <dgm:pt modelId="{7FD0A3B5-E34C-49CD-A007-E90A91473C12}" type="pres">
      <dgm:prSet presAssocID="{DD0F4797-DF28-4687-BECD-D83988964FEE}" presName="node" presStyleLbl="node1" presStyleIdx="4" presStyleCnt="5">
        <dgm:presLayoutVars>
          <dgm:bulletEnabled val="1"/>
        </dgm:presLayoutVars>
      </dgm:prSet>
      <dgm:spPr/>
      <dgm:t>
        <a:bodyPr/>
        <a:lstStyle/>
        <a:p>
          <a:endParaRPr lang="en-US"/>
        </a:p>
      </dgm:t>
    </dgm:pt>
    <dgm:pt modelId="{AA02F7E2-0C8E-42D7-A5DB-D8594F9F31F2}" type="pres">
      <dgm:prSet presAssocID="{DD0F4797-DF28-4687-BECD-D83988964FEE}" presName="spNode" presStyleCnt="0"/>
      <dgm:spPr/>
    </dgm:pt>
    <dgm:pt modelId="{A372F987-A201-4836-9760-11DA6C217647}" type="pres">
      <dgm:prSet presAssocID="{2C62EA37-B6E1-4BDE-A999-8E132870734A}" presName="sibTrans" presStyleLbl="sibTrans1D1" presStyleIdx="4" presStyleCnt="5"/>
      <dgm:spPr/>
      <dgm:t>
        <a:bodyPr/>
        <a:lstStyle/>
        <a:p>
          <a:endParaRPr lang="en-US"/>
        </a:p>
      </dgm:t>
    </dgm:pt>
  </dgm:ptLst>
  <dgm:cxnLst>
    <dgm:cxn modelId="{0EE102FA-7307-4274-A773-2528D61867A4}" type="presOf" srcId="{950DD059-4BCB-460C-A392-CDA6463A30CD}" destId="{84F56B82-40A2-43FF-B364-455BF875BA83}" srcOrd="0" destOrd="0" presId="urn:microsoft.com/office/officeart/2005/8/layout/cycle6"/>
    <dgm:cxn modelId="{88BDDE30-70B0-4074-B78B-21AC87FCC36F}" type="presOf" srcId="{1BE3C119-EF6F-41B1-AD92-5FF96E8A63F5}" destId="{20275341-427E-42EB-94F5-8A6B720F95F8}" srcOrd="0" destOrd="0" presId="urn:microsoft.com/office/officeart/2005/8/layout/cycle6"/>
    <dgm:cxn modelId="{EA2AB7B5-9E82-44F4-8026-D474DD10949C}" type="presOf" srcId="{D671390E-43AA-4170-BCB9-A404ACD901B8}" destId="{D2641099-20C8-429C-AE70-9CD5FEE26E06}" srcOrd="0" destOrd="0" presId="urn:microsoft.com/office/officeart/2005/8/layout/cycle6"/>
    <dgm:cxn modelId="{ABD42D61-3ACD-40BA-99B6-A47C49A9BB1F}" type="presOf" srcId="{10F1708C-98A3-488E-9F64-38DC51E07F50}" destId="{1BCBE2B6-E3B9-407C-8377-89F17EE65D38}" srcOrd="0" destOrd="0" presId="urn:microsoft.com/office/officeart/2005/8/layout/cycle6"/>
    <dgm:cxn modelId="{18E659E9-C4B6-4F74-9FF1-0C3213BA53E3}" type="presOf" srcId="{2C62EA37-B6E1-4BDE-A999-8E132870734A}" destId="{A372F987-A201-4836-9760-11DA6C217647}" srcOrd="0" destOrd="0" presId="urn:microsoft.com/office/officeart/2005/8/layout/cycle6"/>
    <dgm:cxn modelId="{4B398A38-E588-45CE-9549-B23DDAED41E3}" type="presOf" srcId="{71DBD7E2-7451-49E2-86CA-69973CCF91D4}" destId="{02FB94FB-5DA2-46B8-9725-8E6CA6716D18}" srcOrd="0" destOrd="0" presId="urn:microsoft.com/office/officeart/2005/8/layout/cycle6"/>
    <dgm:cxn modelId="{F94BAEC9-CE32-4C91-A27B-846BB7EC35E9}" type="presOf" srcId="{CDFF04CC-95A2-4CF8-A494-C3B91CBAA2E5}" destId="{DCB98DAD-3929-4C34-8D89-34C6D1520CF1}" srcOrd="0" destOrd="0" presId="urn:microsoft.com/office/officeart/2005/8/layout/cycle6"/>
    <dgm:cxn modelId="{491CD25F-AED9-4CA1-A140-E22E4C0C50AD}" srcId="{71DBD7E2-7451-49E2-86CA-69973CCF91D4}" destId="{CDFF04CC-95A2-4CF8-A494-C3B91CBAA2E5}" srcOrd="3" destOrd="0" parTransId="{960241F1-3321-4FA9-B836-39D1A29E9175}" sibTransId="{F370CE43-0EDC-45B7-93DE-F7FF0C1F7BA1}"/>
    <dgm:cxn modelId="{2FCE22F3-9D1F-4E67-97E9-6DD6F977A249}" srcId="{71DBD7E2-7451-49E2-86CA-69973CCF91D4}" destId="{10F1708C-98A3-488E-9F64-38DC51E07F50}" srcOrd="2" destOrd="0" parTransId="{86800820-F8A1-40E2-B343-3376264CC713}" sibTransId="{2622FFB4-CE65-4746-BC5D-23BF3EA9D7DD}"/>
    <dgm:cxn modelId="{1D3D128F-6F96-4903-B8A5-82106A6205DD}" srcId="{71DBD7E2-7451-49E2-86CA-69973CCF91D4}" destId="{1BE3C119-EF6F-41B1-AD92-5FF96E8A63F5}" srcOrd="0" destOrd="0" parTransId="{20326584-F989-41BA-A8B3-12360B8A9E5C}" sibTransId="{E741112C-A04A-498F-94D3-4F00AFA9B961}"/>
    <dgm:cxn modelId="{6D2C114D-9FDF-481E-8CF8-5E8F6826F92C}" type="presOf" srcId="{E741112C-A04A-498F-94D3-4F00AFA9B961}" destId="{24B3E4D6-C5C3-475D-90E9-511D93EAC83A}" srcOrd="0" destOrd="0" presId="urn:microsoft.com/office/officeart/2005/8/layout/cycle6"/>
    <dgm:cxn modelId="{E45C834D-B21D-4BB3-B340-2E5B1FFA9AF0}" type="presOf" srcId="{2622FFB4-CE65-4746-BC5D-23BF3EA9D7DD}" destId="{26AFF26A-EFDC-4671-8F6C-FED2CF113DA5}" srcOrd="0" destOrd="0" presId="urn:microsoft.com/office/officeart/2005/8/layout/cycle6"/>
    <dgm:cxn modelId="{1F795CF3-930C-40F4-916C-6E33CDCD0518}" type="presOf" srcId="{DD0F4797-DF28-4687-BECD-D83988964FEE}" destId="{7FD0A3B5-E34C-49CD-A007-E90A91473C12}" srcOrd="0" destOrd="0" presId="urn:microsoft.com/office/officeart/2005/8/layout/cycle6"/>
    <dgm:cxn modelId="{DB4B12C1-409C-41DB-BA2E-41C93AEE972F}" srcId="{71DBD7E2-7451-49E2-86CA-69973CCF91D4}" destId="{DD0F4797-DF28-4687-BECD-D83988964FEE}" srcOrd="4" destOrd="0" parTransId="{7FD61003-66AD-4C0F-85A9-52F46ECB20A3}" sibTransId="{2C62EA37-B6E1-4BDE-A999-8E132870734A}"/>
    <dgm:cxn modelId="{2E04EC86-932F-484D-911A-E984DB7E9046}" srcId="{71DBD7E2-7451-49E2-86CA-69973CCF91D4}" destId="{950DD059-4BCB-460C-A392-CDA6463A30CD}" srcOrd="1" destOrd="0" parTransId="{BA578B93-A137-404B-A73F-BE46E8B08D52}" sibTransId="{D671390E-43AA-4170-BCB9-A404ACD901B8}"/>
    <dgm:cxn modelId="{1DB68FAF-066E-4D79-A75B-7E2FA284D211}" type="presOf" srcId="{F370CE43-0EDC-45B7-93DE-F7FF0C1F7BA1}" destId="{045C76CE-44A9-46AF-8047-AEA00B860336}" srcOrd="0" destOrd="0" presId="urn:microsoft.com/office/officeart/2005/8/layout/cycle6"/>
    <dgm:cxn modelId="{950BA23A-93C3-49C5-AC01-716E307E7A1F}" type="presParOf" srcId="{02FB94FB-5DA2-46B8-9725-8E6CA6716D18}" destId="{20275341-427E-42EB-94F5-8A6B720F95F8}" srcOrd="0" destOrd="0" presId="urn:microsoft.com/office/officeart/2005/8/layout/cycle6"/>
    <dgm:cxn modelId="{022DC06C-F599-4658-AEDF-0CE5F58AFABC}" type="presParOf" srcId="{02FB94FB-5DA2-46B8-9725-8E6CA6716D18}" destId="{0D464D21-1224-4865-8F18-896155A6CBDA}" srcOrd="1" destOrd="0" presId="urn:microsoft.com/office/officeart/2005/8/layout/cycle6"/>
    <dgm:cxn modelId="{6EFB712B-344E-449A-8785-944E4BE4CD54}" type="presParOf" srcId="{02FB94FB-5DA2-46B8-9725-8E6CA6716D18}" destId="{24B3E4D6-C5C3-475D-90E9-511D93EAC83A}" srcOrd="2" destOrd="0" presId="urn:microsoft.com/office/officeart/2005/8/layout/cycle6"/>
    <dgm:cxn modelId="{DFEAC254-7527-4DEA-97BF-F00E0D6F6507}" type="presParOf" srcId="{02FB94FB-5DA2-46B8-9725-8E6CA6716D18}" destId="{84F56B82-40A2-43FF-B364-455BF875BA83}" srcOrd="3" destOrd="0" presId="urn:microsoft.com/office/officeart/2005/8/layout/cycle6"/>
    <dgm:cxn modelId="{9B5BD1F7-4114-4D10-BC2D-3C13F588756F}" type="presParOf" srcId="{02FB94FB-5DA2-46B8-9725-8E6CA6716D18}" destId="{CF8AE864-F70C-4A53-BCEC-8234649AFD43}" srcOrd="4" destOrd="0" presId="urn:microsoft.com/office/officeart/2005/8/layout/cycle6"/>
    <dgm:cxn modelId="{612A53A8-360B-43D5-820E-0ADA7238820D}" type="presParOf" srcId="{02FB94FB-5DA2-46B8-9725-8E6CA6716D18}" destId="{D2641099-20C8-429C-AE70-9CD5FEE26E06}" srcOrd="5" destOrd="0" presId="urn:microsoft.com/office/officeart/2005/8/layout/cycle6"/>
    <dgm:cxn modelId="{AB333F07-4CB8-46B9-AD1E-5137F08BD085}" type="presParOf" srcId="{02FB94FB-5DA2-46B8-9725-8E6CA6716D18}" destId="{1BCBE2B6-E3B9-407C-8377-89F17EE65D38}" srcOrd="6" destOrd="0" presId="urn:microsoft.com/office/officeart/2005/8/layout/cycle6"/>
    <dgm:cxn modelId="{0BD1021B-C3B0-4656-9A22-180804D6782D}" type="presParOf" srcId="{02FB94FB-5DA2-46B8-9725-8E6CA6716D18}" destId="{9950B956-6F62-43DE-A258-F181408979F3}" srcOrd="7" destOrd="0" presId="urn:microsoft.com/office/officeart/2005/8/layout/cycle6"/>
    <dgm:cxn modelId="{83C6ABAA-DAEA-4360-A81E-59B21C86213C}" type="presParOf" srcId="{02FB94FB-5DA2-46B8-9725-8E6CA6716D18}" destId="{26AFF26A-EFDC-4671-8F6C-FED2CF113DA5}" srcOrd="8" destOrd="0" presId="urn:microsoft.com/office/officeart/2005/8/layout/cycle6"/>
    <dgm:cxn modelId="{9A7B94A3-8737-4F03-A1CD-36747A63D0BF}" type="presParOf" srcId="{02FB94FB-5DA2-46B8-9725-8E6CA6716D18}" destId="{DCB98DAD-3929-4C34-8D89-34C6D1520CF1}" srcOrd="9" destOrd="0" presId="urn:microsoft.com/office/officeart/2005/8/layout/cycle6"/>
    <dgm:cxn modelId="{B96DD4A1-1F2E-41A5-87EC-A2F00BF895BD}" type="presParOf" srcId="{02FB94FB-5DA2-46B8-9725-8E6CA6716D18}" destId="{08F6B446-4C5F-41C9-9091-55801AC48FA9}" srcOrd="10" destOrd="0" presId="urn:microsoft.com/office/officeart/2005/8/layout/cycle6"/>
    <dgm:cxn modelId="{CA0C87F2-4204-4D50-A21C-04988C251C74}" type="presParOf" srcId="{02FB94FB-5DA2-46B8-9725-8E6CA6716D18}" destId="{045C76CE-44A9-46AF-8047-AEA00B860336}" srcOrd="11" destOrd="0" presId="urn:microsoft.com/office/officeart/2005/8/layout/cycle6"/>
    <dgm:cxn modelId="{25A02D0E-54E1-4600-B7CB-489B6F4998F9}" type="presParOf" srcId="{02FB94FB-5DA2-46B8-9725-8E6CA6716D18}" destId="{7FD0A3B5-E34C-49CD-A007-E90A91473C12}" srcOrd="12" destOrd="0" presId="urn:microsoft.com/office/officeart/2005/8/layout/cycle6"/>
    <dgm:cxn modelId="{1B2B36D4-5B06-4064-A3DD-C9B4FB632DC4}" type="presParOf" srcId="{02FB94FB-5DA2-46B8-9725-8E6CA6716D18}" destId="{AA02F7E2-0C8E-42D7-A5DB-D8594F9F31F2}" srcOrd="13" destOrd="0" presId="urn:microsoft.com/office/officeart/2005/8/layout/cycle6"/>
    <dgm:cxn modelId="{584438F2-A4BE-4FB4-9499-7FBCB5DD83C8}" type="presParOf" srcId="{02FB94FB-5DA2-46B8-9725-8E6CA6716D18}" destId="{A372F987-A201-4836-9760-11DA6C217647}"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DBD7E2-7451-49E2-86CA-69973CCF91D4}" type="doc">
      <dgm:prSet loTypeId="urn:microsoft.com/office/officeart/2005/8/layout/cycle6" loCatId="cycle" qsTypeId="urn:microsoft.com/office/officeart/2005/8/quickstyle/simple1" qsCatId="simple" csTypeId="urn:microsoft.com/office/officeart/2005/8/colors/accent5_2" csCatId="accent5" phldr="1"/>
      <dgm:spPr/>
      <dgm:t>
        <a:bodyPr/>
        <a:lstStyle/>
        <a:p>
          <a:endParaRPr lang="es-ES"/>
        </a:p>
      </dgm:t>
    </dgm:pt>
    <dgm:pt modelId="{1BE3C119-EF6F-41B1-AD92-5FF96E8A63F5}">
      <dgm:prSet phldrT="[Texto]"/>
      <dgm:spPr/>
      <dgm:t>
        <a:bodyPr/>
        <a:lstStyle/>
        <a:p>
          <a:r>
            <a:rPr lang="es-CO" dirty="0" smtClean="0"/>
            <a:t>EAM</a:t>
          </a:r>
          <a:endParaRPr lang="es-ES" dirty="0"/>
        </a:p>
      </dgm:t>
    </dgm:pt>
    <dgm:pt modelId="{20326584-F989-41BA-A8B3-12360B8A9E5C}" type="parTrans" cxnId="{1D3D128F-6F96-4903-B8A5-82106A6205DD}">
      <dgm:prSet/>
      <dgm:spPr/>
      <dgm:t>
        <a:bodyPr/>
        <a:lstStyle/>
        <a:p>
          <a:endParaRPr lang="es-ES"/>
        </a:p>
      </dgm:t>
    </dgm:pt>
    <dgm:pt modelId="{E741112C-A04A-498F-94D3-4F00AFA9B961}" type="sibTrans" cxnId="{1D3D128F-6F96-4903-B8A5-82106A6205DD}">
      <dgm:prSet/>
      <dgm:spPr/>
      <dgm:t>
        <a:bodyPr/>
        <a:lstStyle/>
        <a:p>
          <a:endParaRPr lang="es-ES"/>
        </a:p>
      </dgm:t>
    </dgm:pt>
    <dgm:pt modelId="{950DD059-4BCB-460C-A392-CDA6463A30CD}">
      <dgm:prSet phldrT="[Texto]"/>
      <dgm:spPr/>
      <dgm:t>
        <a:bodyPr/>
        <a:lstStyle/>
        <a:p>
          <a:r>
            <a:rPr lang="es-CO" dirty="0" smtClean="0"/>
            <a:t>CRM</a:t>
          </a:r>
          <a:endParaRPr lang="es-ES" dirty="0"/>
        </a:p>
      </dgm:t>
    </dgm:pt>
    <dgm:pt modelId="{BA578B93-A137-404B-A73F-BE46E8B08D52}" type="parTrans" cxnId="{2E04EC86-932F-484D-911A-E984DB7E9046}">
      <dgm:prSet/>
      <dgm:spPr/>
      <dgm:t>
        <a:bodyPr/>
        <a:lstStyle/>
        <a:p>
          <a:endParaRPr lang="es-ES"/>
        </a:p>
      </dgm:t>
    </dgm:pt>
    <dgm:pt modelId="{D671390E-43AA-4170-BCB9-A404ACD901B8}" type="sibTrans" cxnId="{2E04EC86-932F-484D-911A-E984DB7E9046}">
      <dgm:prSet/>
      <dgm:spPr/>
      <dgm:t>
        <a:bodyPr/>
        <a:lstStyle/>
        <a:p>
          <a:endParaRPr lang="es-ES"/>
        </a:p>
      </dgm:t>
    </dgm:pt>
    <dgm:pt modelId="{10F1708C-98A3-488E-9F64-38DC51E07F50}">
      <dgm:prSet phldrT="[Texto]"/>
      <dgm:spPr/>
      <dgm:t>
        <a:bodyPr/>
        <a:lstStyle/>
        <a:p>
          <a:r>
            <a:rPr lang="es-CO" dirty="0" smtClean="0"/>
            <a:t>MWM</a:t>
          </a:r>
          <a:endParaRPr lang="es-ES" dirty="0"/>
        </a:p>
      </dgm:t>
    </dgm:pt>
    <dgm:pt modelId="{86800820-F8A1-40E2-B343-3376264CC713}" type="parTrans" cxnId="{2FCE22F3-9D1F-4E67-97E9-6DD6F977A249}">
      <dgm:prSet/>
      <dgm:spPr/>
      <dgm:t>
        <a:bodyPr/>
        <a:lstStyle/>
        <a:p>
          <a:endParaRPr lang="es-ES"/>
        </a:p>
      </dgm:t>
    </dgm:pt>
    <dgm:pt modelId="{2622FFB4-CE65-4746-BC5D-23BF3EA9D7DD}" type="sibTrans" cxnId="{2FCE22F3-9D1F-4E67-97E9-6DD6F977A249}">
      <dgm:prSet/>
      <dgm:spPr/>
      <dgm:t>
        <a:bodyPr/>
        <a:lstStyle/>
        <a:p>
          <a:endParaRPr lang="es-ES"/>
        </a:p>
      </dgm:t>
    </dgm:pt>
    <dgm:pt modelId="{CDFF04CC-95A2-4CF8-A494-C3B91CBAA2E5}">
      <dgm:prSet phldrT="[Texto]"/>
      <dgm:spPr/>
      <dgm:t>
        <a:bodyPr/>
        <a:lstStyle/>
        <a:p>
          <a:r>
            <a:rPr lang="es-CO" dirty="0" smtClean="0"/>
            <a:t>FS</a:t>
          </a:r>
          <a:endParaRPr lang="es-ES" dirty="0"/>
        </a:p>
      </dgm:t>
    </dgm:pt>
    <dgm:pt modelId="{960241F1-3321-4FA9-B836-39D1A29E9175}" type="parTrans" cxnId="{491CD25F-AED9-4CA1-A140-E22E4C0C50AD}">
      <dgm:prSet/>
      <dgm:spPr/>
      <dgm:t>
        <a:bodyPr/>
        <a:lstStyle/>
        <a:p>
          <a:endParaRPr lang="es-ES"/>
        </a:p>
      </dgm:t>
    </dgm:pt>
    <dgm:pt modelId="{F370CE43-0EDC-45B7-93DE-F7FF0C1F7BA1}" type="sibTrans" cxnId="{491CD25F-AED9-4CA1-A140-E22E4C0C50AD}">
      <dgm:prSet/>
      <dgm:spPr/>
      <dgm:t>
        <a:bodyPr/>
        <a:lstStyle/>
        <a:p>
          <a:endParaRPr lang="es-ES"/>
        </a:p>
      </dgm:t>
    </dgm:pt>
    <dgm:pt modelId="{DD0F4797-DF28-4687-BECD-D83988964FEE}">
      <dgm:prSet phldrT="[Texto]"/>
      <dgm:spPr>
        <a:solidFill>
          <a:schemeClr val="accent3"/>
        </a:solidFill>
      </dgm:spPr>
      <dgm:t>
        <a:bodyPr/>
        <a:lstStyle/>
        <a:p>
          <a:r>
            <a:rPr lang="es-CO" dirty="0" err="1" smtClean="0"/>
            <a:t>Public</a:t>
          </a:r>
          <a:r>
            <a:rPr lang="es-CO" dirty="0" smtClean="0"/>
            <a:t> Sector</a:t>
          </a:r>
          <a:endParaRPr lang="es-ES" dirty="0"/>
        </a:p>
      </dgm:t>
    </dgm:pt>
    <dgm:pt modelId="{7FD61003-66AD-4C0F-85A9-52F46ECB20A3}" type="parTrans" cxnId="{DB4B12C1-409C-41DB-BA2E-41C93AEE972F}">
      <dgm:prSet/>
      <dgm:spPr/>
      <dgm:t>
        <a:bodyPr/>
        <a:lstStyle/>
        <a:p>
          <a:endParaRPr lang="es-ES"/>
        </a:p>
      </dgm:t>
    </dgm:pt>
    <dgm:pt modelId="{2C62EA37-B6E1-4BDE-A999-8E132870734A}" type="sibTrans" cxnId="{DB4B12C1-409C-41DB-BA2E-41C93AEE972F}">
      <dgm:prSet/>
      <dgm:spPr/>
      <dgm:t>
        <a:bodyPr/>
        <a:lstStyle/>
        <a:p>
          <a:endParaRPr lang="es-ES"/>
        </a:p>
      </dgm:t>
    </dgm:pt>
    <dgm:pt modelId="{02FB94FB-5DA2-46B8-9725-8E6CA6716D18}" type="pres">
      <dgm:prSet presAssocID="{71DBD7E2-7451-49E2-86CA-69973CCF91D4}" presName="cycle" presStyleCnt="0">
        <dgm:presLayoutVars>
          <dgm:dir/>
          <dgm:resizeHandles val="exact"/>
        </dgm:presLayoutVars>
      </dgm:prSet>
      <dgm:spPr/>
      <dgm:t>
        <a:bodyPr/>
        <a:lstStyle/>
        <a:p>
          <a:endParaRPr lang="en-US"/>
        </a:p>
      </dgm:t>
    </dgm:pt>
    <dgm:pt modelId="{20275341-427E-42EB-94F5-8A6B720F95F8}" type="pres">
      <dgm:prSet presAssocID="{1BE3C119-EF6F-41B1-AD92-5FF96E8A63F5}" presName="node" presStyleLbl="node1" presStyleIdx="0" presStyleCnt="5">
        <dgm:presLayoutVars>
          <dgm:bulletEnabled val="1"/>
        </dgm:presLayoutVars>
      </dgm:prSet>
      <dgm:spPr/>
      <dgm:t>
        <a:bodyPr/>
        <a:lstStyle/>
        <a:p>
          <a:endParaRPr lang="en-US"/>
        </a:p>
      </dgm:t>
    </dgm:pt>
    <dgm:pt modelId="{0D464D21-1224-4865-8F18-896155A6CBDA}" type="pres">
      <dgm:prSet presAssocID="{1BE3C119-EF6F-41B1-AD92-5FF96E8A63F5}" presName="spNode" presStyleCnt="0"/>
      <dgm:spPr/>
    </dgm:pt>
    <dgm:pt modelId="{24B3E4D6-C5C3-475D-90E9-511D93EAC83A}" type="pres">
      <dgm:prSet presAssocID="{E741112C-A04A-498F-94D3-4F00AFA9B961}" presName="sibTrans" presStyleLbl="sibTrans1D1" presStyleIdx="0" presStyleCnt="5"/>
      <dgm:spPr/>
      <dgm:t>
        <a:bodyPr/>
        <a:lstStyle/>
        <a:p>
          <a:endParaRPr lang="en-US"/>
        </a:p>
      </dgm:t>
    </dgm:pt>
    <dgm:pt modelId="{84F56B82-40A2-43FF-B364-455BF875BA83}" type="pres">
      <dgm:prSet presAssocID="{950DD059-4BCB-460C-A392-CDA6463A30CD}" presName="node" presStyleLbl="node1" presStyleIdx="1" presStyleCnt="5">
        <dgm:presLayoutVars>
          <dgm:bulletEnabled val="1"/>
        </dgm:presLayoutVars>
      </dgm:prSet>
      <dgm:spPr/>
      <dgm:t>
        <a:bodyPr/>
        <a:lstStyle/>
        <a:p>
          <a:endParaRPr lang="en-US"/>
        </a:p>
      </dgm:t>
    </dgm:pt>
    <dgm:pt modelId="{CF8AE864-F70C-4A53-BCEC-8234649AFD43}" type="pres">
      <dgm:prSet presAssocID="{950DD059-4BCB-460C-A392-CDA6463A30CD}" presName="spNode" presStyleCnt="0"/>
      <dgm:spPr/>
    </dgm:pt>
    <dgm:pt modelId="{D2641099-20C8-429C-AE70-9CD5FEE26E06}" type="pres">
      <dgm:prSet presAssocID="{D671390E-43AA-4170-BCB9-A404ACD901B8}" presName="sibTrans" presStyleLbl="sibTrans1D1" presStyleIdx="1" presStyleCnt="5"/>
      <dgm:spPr/>
      <dgm:t>
        <a:bodyPr/>
        <a:lstStyle/>
        <a:p>
          <a:endParaRPr lang="en-US"/>
        </a:p>
      </dgm:t>
    </dgm:pt>
    <dgm:pt modelId="{1BCBE2B6-E3B9-407C-8377-89F17EE65D38}" type="pres">
      <dgm:prSet presAssocID="{10F1708C-98A3-488E-9F64-38DC51E07F50}" presName="node" presStyleLbl="node1" presStyleIdx="2" presStyleCnt="5">
        <dgm:presLayoutVars>
          <dgm:bulletEnabled val="1"/>
        </dgm:presLayoutVars>
      </dgm:prSet>
      <dgm:spPr/>
      <dgm:t>
        <a:bodyPr/>
        <a:lstStyle/>
        <a:p>
          <a:endParaRPr lang="es-ES"/>
        </a:p>
      </dgm:t>
    </dgm:pt>
    <dgm:pt modelId="{9950B956-6F62-43DE-A258-F181408979F3}" type="pres">
      <dgm:prSet presAssocID="{10F1708C-98A3-488E-9F64-38DC51E07F50}" presName="spNode" presStyleCnt="0"/>
      <dgm:spPr/>
    </dgm:pt>
    <dgm:pt modelId="{26AFF26A-EFDC-4671-8F6C-FED2CF113DA5}" type="pres">
      <dgm:prSet presAssocID="{2622FFB4-CE65-4746-BC5D-23BF3EA9D7DD}" presName="sibTrans" presStyleLbl="sibTrans1D1" presStyleIdx="2" presStyleCnt="5"/>
      <dgm:spPr/>
      <dgm:t>
        <a:bodyPr/>
        <a:lstStyle/>
        <a:p>
          <a:endParaRPr lang="en-US"/>
        </a:p>
      </dgm:t>
    </dgm:pt>
    <dgm:pt modelId="{DCB98DAD-3929-4C34-8D89-34C6D1520CF1}" type="pres">
      <dgm:prSet presAssocID="{CDFF04CC-95A2-4CF8-A494-C3B91CBAA2E5}" presName="node" presStyleLbl="node1" presStyleIdx="3" presStyleCnt="5">
        <dgm:presLayoutVars>
          <dgm:bulletEnabled val="1"/>
        </dgm:presLayoutVars>
      </dgm:prSet>
      <dgm:spPr/>
      <dgm:t>
        <a:bodyPr/>
        <a:lstStyle/>
        <a:p>
          <a:endParaRPr lang="en-US"/>
        </a:p>
      </dgm:t>
    </dgm:pt>
    <dgm:pt modelId="{08F6B446-4C5F-41C9-9091-55801AC48FA9}" type="pres">
      <dgm:prSet presAssocID="{CDFF04CC-95A2-4CF8-A494-C3B91CBAA2E5}" presName="spNode" presStyleCnt="0"/>
      <dgm:spPr/>
    </dgm:pt>
    <dgm:pt modelId="{045C76CE-44A9-46AF-8047-AEA00B860336}" type="pres">
      <dgm:prSet presAssocID="{F370CE43-0EDC-45B7-93DE-F7FF0C1F7BA1}" presName="sibTrans" presStyleLbl="sibTrans1D1" presStyleIdx="3" presStyleCnt="5"/>
      <dgm:spPr/>
      <dgm:t>
        <a:bodyPr/>
        <a:lstStyle/>
        <a:p>
          <a:endParaRPr lang="en-US"/>
        </a:p>
      </dgm:t>
    </dgm:pt>
    <dgm:pt modelId="{7FD0A3B5-E34C-49CD-A007-E90A91473C12}" type="pres">
      <dgm:prSet presAssocID="{DD0F4797-DF28-4687-BECD-D83988964FEE}" presName="node" presStyleLbl="node1" presStyleIdx="4" presStyleCnt="5">
        <dgm:presLayoutVars>
          <dgm:bulletEnabled val="1"/>
        </dgm:presLayoutVars>
      </dgm:prSet>
      <dgm:spPr/>
      <dgm:t>
        <a:bodyPr/>
        <a:lstStyle/>
        <a:p>
          <a:endParaRPr lang="en-US"/>
        </a:p>
      </dgm:t>
    </dgm:pt>
    <dgm:pt modelId="{AA02F7E2-0C8E-42D7-A5DB-D8594F9F31F2}" type="pres">
      <dgm:prSet presAssocID="{DD0F4797-DF28-4687-BECD-D83988964FEE}" presName="spNode" presStyleCnt="0"/>
      <dgm:spPr/>
    </dgm:pt>
    <dgm:pt modelId="{A372F987-A201-4836-9760-11DA6C217647}" type="pres">
      <dgm:prSet presAssocID="{2C62EA37-B6E1-4BDE-A999-8E132870734A}" presName="sibTrans" presStyleLbl="sibTrans1D1" presStyleIdx="4" presStyleCnt="5"/>
      <dgm:spPr/>
      <dgm:t>
        <a:bodyPr/>
        <a:lstStyle/>
        <a:p>
          <a:endParaRPr lang="en-US"/>
        </a:p>
      </dgm:t>
    </dgm:pt>
  </dgm:ptLst>
  <dgm:cxnLst>
    <dgm:cxn modelId="{9EB342A9-68EB-4D1C-ABD2-F105D7F110A0}" type="presOf" srcId="{E741112C-A04A-498F-94D3-4F00AFA9B961}" destId="{24B3E4D6-C5C3-475D-90E9-511D93EAC83A}" srcOrd="0" destOrd="0" presId="urn:microsoft.com/office/officeart/2005/8/layout/cycle6"/>
    <dgm:cxn modelId="{88AA96CB-1076-4151-ADFB-F5FFAF53E605}" type="presOf" srcId="{D671390E-43AA-4170-BCB9-A404ACD901B8}" destId="{D2641099-20C8-429C-AE70-9CD5FEE26E06}" srcOrd="0" destOrd="0" presId="urn:microsoft.com/office/officeart/2005/8/layout/cycle6"/>
    <dgm:cxn modelId="{491CD25F-AED9-4CA1-A140-E22E4C0C50AD}" srcId="{71DBD7E2-7451-49E2-86CA-69973CCF91D4}" destId="{CDFF04CC-95A2-4CF8-A494-C3B91CBAA2E5}" srcOrd="3" destOrd="0" parTransId="{960241F1-3321-4FA9-B836-39D1A29E9175}" sibTransId="{F370CE43-0EDC-45B7-93DE-F7FF0C1F7BA1}"/>
    <dgm:cxn modelId="{2FCE22F3-9D1F-4E67-97E9-6DD6F977A249}" srcId="{71DBD7E2-7451-49E2-86CA-69973CCF91D4}" destId="{10F1708C-98A3-488E-9F64-38DC51E07F50}" srcOrd="2" destOrd="0" parTransId="{86800820-F8A1-40E2-B343-3376264CC713}" sibTransId="{2622FFB4-CE65-4746-BC5D-23BF3EA9D7DD}"/>
    <dgm:cxn modelId="{DE1A0777-6559-4439-9F17-85A74B877F14}" type="presOf" srcId="{71DBD7E2-7451-49E2-86CA-69973CCF91D4}" destId="{02FB94FB-5DA2-46B8-9725-8E6CA6716D18}" srcOrd="0" destOrd="0" presId="urn:microsoft.com/office/officeart/2005/8/layout/cycle6"/>
    <dgm:cxn modelId="{D61F0A57-ED1F-4480-B039-60E7087DB419}" type="presOf" srcId="{2C62EA37-B6E1-4BDE-A999-8E132870734A}" destId="{A372F987-A201-4836-9760-11DA6C217647}" srcOrd="0" destOrd="0" presId="urn:microsoft.com/office/officeart/2005/8/layout/cycle6"/>
    <dgm:cxn modelId="{1D3D128F-6F96-4903-B8A5-82106A6205DD}" srcId="{71DBD7E2-7451-49E2-86CA-69973CCF91D4}" destId="{1BE3C119-EF6F-41B1-AD92-5FF96E8A63F5}" srcOrd="0" destOrd="0" parTransId="{20326584-F989-41BA-A8B3-12360B8A9E5C}" sibTransId="{E741112C-A04A-498F-94D3-4F00AFA9B961}"/>
    <dgm:cxn modelId="{749B1F11-51C5-44B3-8CE7-306F2C949089}" type="presOf" srcId="{950DD059-4BCB-460C-A392-CDA6463A30CD}" destId="{84F56B82-40A2-43FF-B364-455BF875BA83}" srcOrd="0" destOrd="0" presId="urn:microsoft.com/office/officeart/2005/8/layout/cycle6"/>
    <dgm:cxn modelId="{696EDBE5-3EE2-4F20-85C4-3F4D7D8AF601}" type="presOf" srcId="{10F1708C-98A3-488E-9F64-38DC51E07F50}" destId="{1BCBE2B6-E3B9-407C-8377-89F17EE65D38}" srcOrd="0" destOrd="0" presId="urn:microsoft.com/office/officeart/2005/8/layout/cycle6"/>
    <dgm:cxn modelId="{76B68228-CDAE-4909-8E1B-BD9BBC72E05A}" type="presOf" srcId="{DD0F4797-DF28-4687-BECD-D83988964FEE}" destId="{7FD0A3B5-E34C-49CD-A007-E90A91473C12}" srcOrd="0" destOrd="0" presId="urn:microsoft.com/office/officeart/2005/8/layout/cycle6"/>
    <dgm:cxn modelId="{DB4B12C1-409C-41DB-BA2E-41C93AEE972F}" srcId="{71DBD7E2-7451-49E2-86CA-69973CCF91D4}" destId="{DD0F4797-DF28-4687-BECD-D83988964FEE}" srcOrd="4" destOrd="0" parTransId="{7FD61003-66AD-4C0F-85A9-52F46ECB20A3}" sibTransId="{2C62EA37-B6E1-4BDE-A999-8E132870734A}"/>
    <dgm:cxn modelId="{69F88645-BE3A-479F-AEBC-821A590D9C39}" type="presOf" srcId="{1BE3C119-EF6F-41B1-AD92-5FF96E8A63F5}" destId="{20275341-427E-42EB-94F5-8A6B720F95F8}" srcOrd="0" destOrd="0" presId="urn:microsoft.com/office/officeart/2005/8/layout/cycle6"/>
    <dgm:cxn modelId="{E9A8BA8E-F468-43AA-B5A2-25B58F28C5A0}" type="presOf" srcId="{2622FFB4-CE65-4746-BC5D-23BF3EA9D7DD}" destId="{26AFF26A-EFDC-4671-8F6C-FED2CF113DA5}" srcOrd="0" destOrd="0" presId="urn:microsoft.com/office/officeart/2005/8/layout/cycle6"/>
    <dgm:cxn modelId="{2E04EC86-932F-484D-911A-E984DB7E9046}" srcId="{71DBD7E2-7451-49E2-86CA-69973CCF91D4}" destId="{950DD059-4BCB-460C-A392-CDA6463A30CD}" srcOrd="1" destOrd="0" parTransId="{BA578B93-A137-404B-A73F-BE46E8B08D52}" sibTransId="{D671390E-43AA-4170-BCB9-A404ACD901B8}"/>
    <dgm:cxn modelId="{D0B9DF4F-62FB-45D5-9F6B-2677AC9133B4}" type="presOf" srcId="{F370CE43-0EDC-45B7-93DE-F7FF0C1F7BA1}" destId="{045C76CE-44A9-46AF-8047-AEA00B860336}" srcOrd="0" destOrd="0" presId="urn:microsoft.com/office/officeart/2005/8/layout/cycle6"/>
    <dgm:cxn modelId="{78F0A26C-CEB3-4E2C-8041-3713FD07C142}" type="presOf" srcId="{CDFF04CC-95A2-4CF8-A494-C3B91CBAA2E5}" destId="{DCB98DAD-3929-4C34-8D89-34C6D1520CF1}" srcOrd="0" destOrd="0" presId="urn:microsoft.com/office/officeart/2005/8/layout/cycle6"/>
    <dgm:cxn modelId="{0EE7C07F-EEA3-4975-943E-97113D46D978}" type="presParOf" srcId="{02FB94FB-5DA2-46B8-9725-8E6CA6716D18}" destId="{20275341-427E-42EB-94F5-8A6B720F95F8}" srcOrd="0" destOrd="0" presId="urn:microsoft.com/office/officeart/2005/8/layout/cycle6"/>
    <dgm:cxn modelId="{77289C03-38AF-4062-BDA5-0CFC240C3D25}" type="presParOf" srcId="{02FB94FB-5DA2-46B8-9725-8E6CA6716D18}" destId="{0D464D21-1224-4865-8F18-896155A6CBDA}" srcOrd="1" destOrd="0" presId="urn:microsoft.com/office/officeart/2005/8/layout/cycle6"/>
    <dgm:cxn modelId="{97E52ED0-0EE7-4780-8554-64F05CACA19F}" type="presParOf" srcId="{02FB94FB-5DA2-46B8-9725-8E6CA6716D18}" destId="{24B3E4D6-C5C3-475D-90E9-511D93EAC83A}" srcOrd="2" destOrd="0" presId="urn:microsoft.com/office/officeart/2005/8/layout/cycle6"/>
    <dgm:cxn modelId="{AB53012D-D5A7-4900-A7C7-DD6DCD9761F3}" type="presParOf" srcId="{02FB94FB-5DA2-46B8-9725-8E6CA6716D18}" destId="{84F56B82-40A2-43FF-B364-455BF875BA83}" srcOrd="3" destOrd="0" presId="urn:microsoft.com/office/officeart/2005/8/layout/cycle6"/>
    <dgm:cxn modelId="{E1162F68-D6B1-47DD-BF6D-76ED088BCE3A}" type="presParOf" srcId="{02FB94FB-5DA2-46B8-9725-8E6CA6716D18}" destId="{CF8AE864-F70C-4A53-BCEC-8234649AFD43}" srcOrd="4" destOrd="0" presId="urn:microsoft.com/office/officeart/2005/8/layout/cycle6"/>
    <dgm:cxn modelId="{467AE12E-5BFE-4AA7-A16F-7879BD989A34}" type="presParOf" srcId="{02FB94FB-5DA2-46B8-9725-8E6CA6716D18}" destId="{D2641099-20C8-429C-AE70-9CD5FEE26E06}" srcOrd="5" destOrd="0" presId="urn:microsoft.com/office/officeart/2005/8/layout/cycle6"/>
    <dgm:cxn modelId="{224B40F7-220E-41AC-ADC3-AAEBA9A53013}" type="presParOf" srcId="{02FB94FB-5DA2-46B8-9725-8E6CA6716D18}" destId="{1BCBE2B6-E3B9-407C-8377-89F17EE65D38}" srcOrd="6" destOrd="0" presId="urn:microsoft.com/office/officeart/2005/8/layout/cycle6"/>
    <dgm:cxn modelId="{CAE41793-C60C-4328-AE54-41E81AD8399E}" type="presParOf" srcId="{02FB94FB-5DA2-46B8-9725-8E6CA6716D18}" destId="{9950B956-6F62-43DE-A258-F181408979F3}" srcOrd="7" destOrd="0" presId="urn:microsoft.com/office/officeart/2005/8/layout/cycle6"/>
    <dgm:cxn modelId="{4447CD4D-7FC3-40F8-A9AB-BB63E8D8FD46}" type="presParOf" srcId="{02FB94FB-5DA2-46B8-9725-8E6CA6716D18}" destId="{26AFF26A-EFDC-4671-8F6C-FED2CF113DA5}" srcOrd="8" destOrd="0" presId="urn:microsoft.com/office/officeart/2005/8/layout/cycle6"/>
    <dgm:cxn modelId="{1208BD7A-C287-494F-8E9D-5D3339EBD1A4}" type="presParOf" srcId="{02FB94FB-5DA2-46B8-9725-8E6CA6716D18}" destId="{DCB98DAD-3929-4C34-8D89-34C6D1520CF1}" srcOrd="9" destOrd="0" presId="urn:microsoft.com/office/officeart/2005/8/layout/cycle6"/>
    <dgm:cxn modelId="{696E1011-014C-4132-B062-6535B6C8161E}" type="presParOf" srcId="{02FB94FB-5DA2-46B8-9725-8E6CA6716D18}" destId="{08F6B446-4C5F-41C9-9091-55801AC48FA9}" srcOrd="10" destOrd="0" presId="urn:microsoft.com/office/officeart/2005/8/layout/cycle6"/>
    <dgm:cxn modelId="{95480717-73B8-45B7-A6AE-5517AA2717BE}" type="presParOf" srcId="{02FB94FB-5DA2-46B8-9725-8E6CA6716D18}" destId="{045C76CE-44A9-46AF-8047-AEA00B860336}" srcOrd="11" destOrd="0" presId="urn:microsoft.com/office/officeart/2005/8/layout/cycle6"/>
    <dgm:cxn modelId="{DE095B60-5346-46DD-979D-DEDDA1C6ED4E}" type="presParOf" srcId="{02FB94FB-5DA2-46B8-9725-8E6CA6716D18}" destId="{7FD0A3B5-E34C-49CD-A007-E90A91473C12}" srcOrd="12" destOrd="0" presId="urn:microsoft.com/office/officeart/2005/8/layout/cycle6"/>
    <dgm:cxn modelId="{1556A2E1-CDD6-450D-9906-6DE4503B2BB6}" type="presParOf" srcId="{02FB94FB-5DA2-46B8-9725-8E6CA6716D18}" destId="{AA02F7E2-0C8E-42D7-A5DB-D8594F9F31F2}" srcOrd="13" destOrd="0" presId="urn:microsoft.com/office/officeart/2005/8/layout/cycle6"/>
    <dgm:cxn modelId="{F91F0EAD-34ED-46DA-916E-A53C988F51B8}" type="presParOf" srcId="{02FB94FB-5DA2-46B8-9725-8E6CA6716D18}" destId="{A372F987-A201-4836-9760-11DA6C217647}"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1DBD7E2-7451-49E2-86CA-69973CCF91D4}" type="doc">
      <dgm:prSet loTypeId="urn:microsoft.com/office/officeart/2005/8/layout/cycle6" loCatId="cycle" qsTypeId="urn:microsoft.com/office/officeart/2005/8/quickstyle/simple1" qsCatId="simple" csTypeId="urn:microsoft.com/office/officeart/2005/8/colors/accent5_2" csCatId="accent5" phldr="1"/>
      <dgm:spPr/>
      <dgm:t>
        <a:bodyPr/>
        <a:lstStyle/>
        <a:p>
          <a:endParaRPr lang="es-ES"/>
        </a:p>
      </dgm:t>
    </dgm:pt>
    <dgm:pt modelId="{1BE3C119-EF6F-41B1-AD92-5FF96E8A63F5}">
      <dgm:prSet phldrT="[Texto]"/>
      <dgm:spPr/>
      <dgm:t>
        <a:bodyPr/>
        <a:lstStyle/>
        <a:p>
          <a:r>
            <a:rPr lang="es-CO" dirty="0" smtClean="0"/>
            <a:t>EAM</a:t>
          </a:r>
          <a:endParaRPr lang="es-ES" dirty="0"/>
        </a:p>
      </dgm:t>
    </dgm:pt>
    <dgm:pt modelId="{20326584-F989-41BA-A8B3-12360B8A9E5C}" type="parTrans" cxnId="{1D3D128F-6F96-4903-B8A5-82106A6205DD}">
      <dgm:prSet/>
      <dgm:spPr/>
      <dgm:t>
        <a:bodyPr/>
        <a:lstStyle/>
        <a:p>
          <a:endParaRPr lang="es-ES"/>
        </a:p>
      </dgm:t>
    </dgm:pt>
    <dgm:pt modelId="{E741112C-A04A-498F-94D3-4F00AFA9B961}" type="sibTrans" cxnId="{1D3D128F-6F96-4903-B8A5-82106A6205DD}">
      <dgm:prSet/>
      <dgm:spPr/>
      <dgm:t>
        <a:bodyPr/>
        <a:lstStyle/>
        <a:p>
          <a:endParaRPr lang="es-ES"/>
        </a:p>
      </dgm:t>
    </dgm:pt>
    <dgm:pt modelId="{950DD059-4BCB-460C-A392-CDA6463A30CD}">
      <dgm:prSet phldrT="[Texto]"/>
      <dgm:spPr>
        <a:solidFill>
          <a:schemeClr val="accent3"/>
        </a:solidFill>
      </dgm:spPr>
      <dgm:t>
        <a:bodyPr/>
        <a:lstStyle/>
        <a:p>
          <a:r>
            <a:rPr lang="es-CO" dirty="0" smtClean="0"/>
            <a:t>CRM</a:t>
          </a:r>
          <a:endParaRPr lang="es-ES" dirty="0"/>
        </a:p>
      </dgm:t>
    </dgm:pt>
    <dgm:pt modelId="{BA578B93-A137-404B-A73F-BE46E8B08D52}" type="parTrans" cxnId="{2E04EC86-932F-484D-911A-E984DB7E9046}">
      <dgm:prSet/>
      <dgm:spPr/>
      <dgm:t>
        <a:bodyPr/>
        <a:lstStyle/>
        <a:p>
          <a:endParaRPr lang="es-ES"/>
        </a:p>
      </dgm:t>
    </dgm:pt>
    <dgm:pt modelId="{D671390E-43AA-4170-BCB9-A404ACD901B8}" type="sibTrans" cxnId="{2E04EC86-932F-484D-911A-E984DB7E9046}">
      <dgm:prSet/>
      <dgm:spPr/>
      <dgm:t>
        <a:bodyPr/>
        <a:lstStyle/>
        <a:p>
          <a:endParaRPr lang="es-ES"/>
        </a:p>
      </dgm:t>
    </dgm:pt>
    <dgm:pt modelId="{10F1708C-98A3-488E-9F64-38DC51E07F50}">
      <dgm:prSet phldrT="[Texto]"/>
      <dgm:spPr/>
      <dgm:t>
        <a:bodyPr/>
        <a:lstStyle/>
        <a:p>
          <a:r>
            <a:rPr lang="es-CO" dirty="0" smtClean="0"/>
            <a:t>MWM</a:t>
          </a:r>
          <a:endParaRPr lang="es-ES" dirty="0"/>
        </a:p>
      </dgm:t>
    </dgm:pt>
    <dgm:pt modelId="{86800820-F8A1-40E2-B343-3376264CC713}" type="parTrans" cxnId="{2FCE22F3-9D1F-4E67-97E9-6DD6F977A249}">
      <dgm:prSet/>
      <dgm:spPr/>
      <dgm:t>
        <a:bodyPr/>
        <a:lstStyle/>
        <a:p>
          <a:endParaRPr lang="es-ES"/>
        </a:p>
      </dgm:t>
    </dgm:pt>
    <dgm:pt modelId="{2622FFB4-CE65-4746-BC5D-23BF3EA9D7DD}" type="sibTrans" cxnId="{2FCE22F3-9D1F-4E67-97E9-6DD6F977A249}">
      <dgm:prSet/>
      <dgm:spPr/>
      <dgm:t>
        <a:bodyPr/>
        <a:lstStyle/>
        <a:p>
          <a:endParaRPr lang="es-ES"/>
        </a:p>
      </dgm:t>
    </dgm:pt>
    <dgm:pt modelId="{CDFF04CC-95A2-4CF8-A494-C3B91CBAA2E5}">
      <dgm:prSet phldrT="[Texto]"/>
      <dgm:spPr/>
      <dgm:t>
        <a:bodyPr/>
        <a:lstStyle/>
        <a:p>
          <a:r>
            <a:rPr lang="es-CO" dirty="0" smtClean="0"/>
            <a:t>FS</a:t>
          </a:r>
          <a:endParaRPr lang="es-ES" dirty="0"/>
        </a:p>
      </dgm:t>
    </dgm:pt>
    <dgm:pt modelId="{960241F1-3321-4FA9-B836-39D1A29E9175}" type="parTrans" cxnId="{491CD25F-AED9-4CA1-A140-E22E4C0C50AD}">
      <dgm:prSet/>
      <dgm:spPr/>
      <dgm:t>
        <a:bodyPr/>
        <a:lstStyle/>
        <a:p>
          <a:endParaRPr lang="es-ES"/>
        </a:p>
      </dgm:t>
    </dgm:pt>
    <dgm:pt modelId="{F370CE43-0EDC-45B7-93DE-F7FF0C1F7BA1}" type="sibTrans" cxnId="{491CD25F-AED9-4CA1-A140-E22E4C0C50AD}">
      <dgm:prSet/>
      <dgm:spPr/>
      <dgm:t>
        <a:bodyPr/>
        <a:lstStyle/>
        <a:p>
          <a:endParaRPr lang="es-ES"/>
        </a:p>
      </dgm:t>
    </dgm:pt>
    <dgm:pt modelId="{DD0F4797-DF28-4687-BECD-D83988964FEE}">
      <dgm:prSet phldrT="[Texto]"/>
      <dgm:spPr/>
      <dgm:t>
        <a:bodyPr/>
        <a:lstStyle/>
        <a:p>
          <a:r>
            <a:rPr lang="es-CO" dirty="0" err="1" smtClean="0"/>
            <a:t>Public</a:t>
          </a:r>
          <a:r>
            <a:rPr lang="es-CO" dirty="0" smtClean="0"/>
            <a:t> Sector</a:t>
          </a:r>
          <a:endParaRPr lang="es-ES" dirty="0"/>
        </a:p>
      </dgm:t>
    </dgm:pt>
    <dgm:pt modelId="{7FD61003-66AD-4C0F-85A9-52F46ECB20A3}" type="parTrans" cxnId="{DB4B12C1-409C-41DB-BA2E-41C93AEE972F}">
      <dgm:prSet/>
      <dgm:spPr/>
      <dgm:t>
        <a:bodyPr/>
        <a:lstStyle/>
        <a:p>
          <a:endParaRPr lang="es-ES"/>
        </a:p>
      </dgm:t>
    </dgm:pt>
    <dgm:pt modelId="{2C62EA37-B6E1-4BDE-A999-8E132870734A}" type="sibTrans" cxnId="{DB4B12C1-409C-41DB-BA2E-41C93AEE972F}">
      <dgm:prSet/>
      <dgm:spPr/>
      <dgm:t>
        <a:bodyPr/>
        <a:lstStyle/>
        <a:p>
          <a:endParaRPr lang="es-ES"/>
        </a:p>
      </dgm:t>
    </dgm:pt>
    <dgm:pt modelId="{02FB94FB-5DA2-46B8-9725-8E6CA6716D18}" type="pres">
      <dgm:prSet presAssocID="{71DBD7E2-7451-49E2-86CA-69973CCF91D4}" presName="cycle" presStyleCnt="0">
        <dgm:presLayoutVars>
          <dgm:dir/>
          <dgm:resizeHandles val="exact"/>
        </dgm:presLayoutVars>
      </dgm:prSet>
      <dgm:spPr/>
      <dgm:t>
        <a:bodyPr/>
        <a:lstStyle/>
        <a:p>
          <a:endParaRPr lang="en-US"/>
        </a:p>
      </dgm:t>
    </dgm:pt>
    <dgm:pt modelId="{20275341-427E-42EB-94F5-8A6B720F95F8}" type="pres">
      <dgm:prSet presAssocID="{1BE3C119-EF6F-41B1-AD92-5FF96E8A63F5}" presName="node" presStyleLbl="node1" presStyleIdx="0" presStyleCnt="5">
        <dgm:presLayoutVars>
          <dgm:bulletEnabled val="1"/>
        </dgm:presLayoutVars>
      </dgm:prSet>
      <dgm:spPr/>
      <dgm:t>
        <a:bodyPr/>
        <a:lstStyle/>
        <a:p>
          <a:endParaRPr lang="en-US"/>
        </a:p>
      </dgm:t>
    </dgm:pt>
    <dgm:pt modelId="{0D464D21-1224-4865-8F18-896155A6CBDA}" type="pres">
      <dgm:prSet presAssocID="{1BE3C119-EF6F-41B1-AD92-5FF96E8A63F5}" presName="spNode" presStyleCnt="0"/>
      <dgm:spPr/>
    </dgm:pt>
    <dgm:pt modelId="{24B3E4D6-C5C3-475D-90E9-511D93EAC83A}" type="pres">
      <dgm:prSet presAssocID="{E741112C-A04A-498F-94D3-4F00AFA9B961}" presName="sibTrans" presStyleLbl="sibTrans1D1" presStyleIdx="0" presStyleCnt="5"/>
      <dgm:spPr/>
      <dgm:t>
        <a:bodyPr/>
        <a:lstStyle/>
        <a:p>
          <a:endParaRPr lang="en-US"/>
        </a:p>
      </dgm:t>
    </dgm:pt>
    <dgm:pt modelId="{84F56B82-40A2-43FF-B364-455BF875BA83}" type="pres">
      <dgm:prSet presAssocID="{950DD059-4BCB-460C-A392-CDA6463A30CD}" presName="node" presStyleLbl="node1" presStyleIdx="1" presStyleCnt="5">
        <dgm:presLayoutVars>
          <dgm:bulletEnabled val="1"/>
        </dgm:presLayoutVars>
      </dgm:prSet>
      <dgm:spPr/>
      <dgm:t>
        <a:bodyPr/>
        <a:lstStyle/>
        <a:p>
          <a:endParaRPr lang="en-US"/>
        </a:p>
      </dgm:t>
    </dgm:pt>
    <dgm:pt modelId="{CF8AE864-F70C-4A53-BCEC-8234649AFD43}" type="pres">
      <dgm:prSet presAssocID="{950DD059-4BCB-460C-A392-CDA6463A30CD}" presName="spNode" presStyleCnt="0"/>
      <dgm:spPr/>
    </dgm:pt>
    <dgm:pt modelId="{D2641099-20C8-429C-AE70-9CD5FEE26E06}" type="pres">
      <dgm:prSet presAssocID="{D671390E-43AA-4170-BCB9-A404ACD901B8}" presName="sibTrans" presStyleLbl="sibTrans1D1" presStyleIdx="1" presStyleCnt="5"/>
      <dgm:spPr/>
      <dgm:t>
        <a:bodyPr/>
        <a:lstStyle/>
        <a:p>
          <a:endParaRPr lang="en-US"/>
        </a:p>
      </dgm:t>
    </dgm:pt>
    <dgm:pt modelId="{1BCBE2B6-E3B9-407C-8377-89F17EE65D38}" type="pres">
      <dgm:prSet presAssocID="{10F1708C-98A3-488E-9F64-38DC51E07F50}" presName="node" presStyleLbl="node1" presStyleIdx="2" presStyleCnt="5">
        <dgm:presLayoutVars>
          <dgm:bulletEnabled val="1"/>
        </dgm:presLayoutVars>
      </dgm:prSet>
      <dgm:spPr/>
      <dgm:t>
        <a:bodyPr/>
        <a:lstStyle/>
        <a:p>
          <a:endParaRPr lang="es-ES"/>
        </a:p>
      </dgm:t>
    </dgm:pt>
    <dgm:pt modelId="{9950B956-6F62-43DE-A258-F181408979F3}" type="pres">
      <dgm:prSet presAssocID="{10F1708C-98A3-488E-9F64-38DC51E07F50}" presName="spNode" presStyleCnt="0"/>
      <dgm:spPr/>
    </dgm:pt>
    <dgm:pt modelId="{26AFF26A-EFDC-4671-8F6C-FED2CF113DA5}" type="pres">
      <dgm:prSet presAssocID="{2622FFB4-CE65-4746-BC5D-23BF3EA9D7DD}" presName="sibTrans" presStyleLbl="sibTrans1D1" presStyleIdx="2" presStyleCnt="5"/>
      <dgm:spPr/>
      <dgm:t>
        <a:bodyPr/>
        <a:lstStyle/>
        <a:p>
          <a:endParaRPr lang="en-US"/>
        </a:p>
      </dgm:t>
    </dgm:pt>
    <dgm:pt modelId="{DCB98DAD-3929-4C34-8D89-34C6D1520CF1}" type="pres">
      <dgm:prSet presAssocID="{CDFF04CC-95A2-4CF8-A494-C3B91CBAA2E5}" presName="node" presStyleLbl="node1" presStyleIdx="3" presStyleCnt="5">
        <dgm:presLayoutVars>
          <dgm:bulletEnabled val="1"/>
        </dgm:presLayoutVars>
      </dgm:prSet>
      <dgm:spPr/>
      <dgm:t>
        <a:bodyPr/>
        <a:lstStyle/>
        <a:p>
          <a:endParaRPr lang="en-US"/>
        </a:p>
      </dgm:t>
    </dgm:pt>
    <dgm:pt modelId="{08F6B446-4C5F-41C9-9091-55801AC48FA9}" type="pres">
      <dgm:prSet presAssocID="{CDFF04CC-95A2-4CF8-A494-C3B91CBAA2E5}" presName="spNode" presStyleCnt="0"/>
      <dgm:spPr/>
    </dgm:pt>
    <dgm:pt modelId="{045C76CE-44A9-46AF-8047-AEA00B860336}" type="pres">
      <dgm:prSet presAssocID="{F370CE43-0EDC-45B7-93DE-F7FF0C1F7BA1}" presName="sibTrans" presStyleLbl="sibTrans1D1" presStyleIdx="3" presStyleCnt="5"/>
      <dgm:spPr/>
      <dgm:t>
        <a:bodyPr/>
        <a:lstStyle/>
        <a:p>
          <a:endParaRPr lang="en-US"/>
        </a:p>
      </dgm:t>
    </dgm:pt>
    <dgm:pt modelId="{7FD0A3B5-E34C-49CD-A007-E90A91473C12}" type="pres">
      <dgm:prSet presAssocID="{DD0F4797-DF28-4687-BECD-D83988964FEE}" presName="node" presStyleLbl="node1" presStyleIdx="4" presStyleCnt="5">
        <dgm:presLayoutVars>
          <dgm:bulletEnabled val="1"/>
        </dgm:presLayoutVars>
      </dgm:prSet>
      <dgm:spPr/>
      <dgm:t>
        <a:bodyPr/>
        <a:lstStyle/>
        <a:p>
          <a:endParaRPr lang="en-US"/>
        </a:p>
      </dgm:t>
    </dgm:pt>
    <dgm:pt modelId="{AA02F7E2-0C8E-42D7-A5DB-D8594F9F31F2}" type="pres">
      <dgm:prSet presAssocID="{DD0F4797-DF28-4687-BECD-D83988964FEE}" presName="spNode" presStyleCnt="0"/>
      <dgm:spPr/>
    </dgm:pt>
    <dgm:pt modelId="{A372F987-A201-4836-9760-11DA6C217647}" type="pres">
      <dgm:prSet presAssocID="{2C62EA37-B6E1-4BDE-A999-8E132870734A}" presName="sibTrans" presStyleLbl="sibTrans1D1" presStyleIdx="4" presStyleCnt="5"/>
      <dgm:spPr/>
      <dgm:t>
        <a:bodyPr/>
        <a:lstStyle/>
        <a:p>
          <a:endParaRPr lang="en-US"/>
        </a:p>
      </dgm:t>
    </dgm:pt>
  </dgm:ptLst>
  <dgm:cxnLst>
    <dgm:cxn modelId="{D4ED9BF7-2916-4107-B107-3FA47E240700}" type="presOf" srcId="{2622FFB4-CE65-4746-BC5D-23BF3EA9D7DD}" destId="{26AFF26A-EFDC-4671-8F6C-FED2CF113DA5}" srcOrd="0" destOrd="0" presId="urn:microsoft.com/office/officeart/2005/8/layout/cycle6"/>
    <dgm:cxn modelId="{B609614F-78CB-4A54-BA08-F8A1F37F461A}" type="presOf" srcId="{CDFF04CC-95A2-4CF8-A494-C3B91CBAA2E5}" destId="{DCB98DAD-3929-4C34-8D89-34C6D1520CF1}" srcOrd="0" destOrd="0" presId="urn:microsoft.com/office/officeart/2005/8/layout/cycle6"/>
    <dgm:cxn modelId="{608E4B6D-D7F9-471B-843B-BB0C88843C87}" type="presOf" srcId="{2C62EA37-B6E1-4BDE-A999-8E132870734A}" destId="{A372F987-A201-4836-9760-11DA6C217647}" srcOrd="0" destOrd="0" presId="urn:microsoft.com/office/officeart/2005/8/layout/cycle6"/>
    <dgm:cxn modelId="{FC88E813-CC98-4736-AB24-F5EC5B16F8C1}" type="presOf" srcId="{10F1708C-98A3-488E-9F64-38DC51E07F50}" destId="{1BCBE2B6-E3B9-407C-8377-89F17EE65D38}" srcOrd="0" destOrd="0" presId="urn:microsoft.com/office/officeart/2005/8/layout/cycle6"/>
    <dgm:cxn modelId="{491CD25F-AED9-4CA1-A140-E22E4C0C50AD}" srcId="{71DBD7E2-7451-49E2-86CA-69973CCF91D4}" destId="{CDFF04CC-95A2-4CF8-A494-C3B91CBAA2E5}" srcOrd="3" destOrd="0" parTransId="{960241F1-3321-4FA9-B836-39D1A29E9175}" sibTransId="{F370CE43-0EDC-45B7-93DE-F7FF0C1F7BA1}"/>
    <dgm:cxn modelId="{E697224D-7A08-4C98-8D0A-D6C197DDFD5E}" type="presOf" srcId="{F370CE43-0EDC-45B7-93DE-F7FF0C1F7BA1}" destId="{045C76CE-44A9-46AF-8047-AEA00B860336}" srcOrd="0" destOrd="0" presId="urn:microsoft.com/office/officeart/2005/8/layout/cycle6"/>
    <dgm:cxn modelId="{2FCE22F3-9D1F-4E67-97E9-6DD6F977A249}" srcId="{71DBD7E2-7451-49E2-86CA-69973CCF91D4}" destId="{10F1708C-98A3-488E-9F64-38DC51E07F50}" srcOrd="2" destOrd="0" parTransId="{86800820-F8A1-40E2-B343-3376264CC713}" sibTransId="{2622FFB4-CE65-4746-BC5D-23BF3EA9D7DD}"/>
    <dgm:cxn modelId="{C310FFDF-4D03-4898-AA78-AE835E44E484}" type="presOf" srcId="{1BE3C119-EF6F-41B1-AD92-5FF96E8A63F5}" destId="{20275341-427E-42EB-94F5-8A6B720F95F8}" srcOrd="0" destOrd="0" presId="urn:microsoft.com/office/officeart/2005/8/layout/cycle6"/>
    <dgm:cxn modelId="{87A5EEED-18A9-435A-A9F3-04604822B4D3}" type="presOf" srcId="{D671390E-43AA-4170-BCB9-A404ACD901B8}" destId="{D2641099-20C8-429C-AE70-9CD5FEE26E06}" srcOrd="0" destOrd="0" presId="urn:microsoft.com/office/officeart/2005/8/layout/cycle6"/>
    <dgm:cxn modelId="{D48F5D5C-7A67-49EB-84D2-596E27D744DA}" type="presOf" srcId="{DD0F4797-DF28-4687-BECD-D83988964FEE}" destId="{7FD0A3B5-E34C-49CD-A007-E90A91473C12}" srcOrd="0" destOrd="0" presId="urn:microsoft.com/office/officeart/2005/8/layout/cycle6"/>
    <dgm:cxn modelId="{8F93DED5-C247-4984-B2EF-8A80E79A1426}" type="presOf" srcId="{E741112C-A04A-498F-94D3-4F00AFA9B961}" destId="{24B3E4D6-C5C3-475D-90E9-511D93EAC83A}" srcOrd="0" destOrd="0" presId="urn:microsoft.com/office/officeart/2005/8/layout/cycle6"/>
    <dgm:cxn modelId="{250BB6AF-4919-4835-B609-4374D9B6C6CF}" type="presOf" srcId="{950DD059-4BCB-460C-A392-CDA6463A30CD}" destId="{84F56B82-40A2-43FF-B364-455BF875BA83}" srcOrd="0" destOrd="0" presId="urn:microsoft.com/office/officeart/2005/8/layout/cycle6"/>
    <dgm:cxn modelId="{1D3D128F-6F96-4903-B8A5-82106A6205DD}" srcId="{71DBD7E2-7451-49E2-86CA-69973CCF91D4}" destId="{1BE3C119-EF6F-41B1-AD92-5FF96E8A63F5}" srcOrd="0" destOrd="0" parTransId="{20326584-F989-41BA-A8B3-12360B8A9E5C}" sibTransId="{E741112C-A04A-498F-94D3-4F00AFA9B961}"/>
    <dgm:cxn modelId="{DCA9EEDA-AB3C-4410-A196-CB62BD777F29}" type="presOf" srcId="{71DBD7E2-7451-49E2-86CA-69973CCF91D4}" destId="{02FB94FB-5DA2-46B8-9725-8E6CA6716D18}" srcOrd="0" destOrd="0" presId="urn:microsoft.com/office/officeart/2005/8/layout/cycle6"/>
    <dgm:cxn modelId="{DB4B12C1-409C-41DB-BA2E-41C93AEE972F}" srcId="{71DBD7E2-7451-49E2-86CA-69973CCF91D4}" destId="{DD0F4797-DF28-4687-BECD-D83988964FEE}" srcOrd="4" destOrd="0" parTransId="{7FD61003-66AD-4C0F-85A9-52F46ECB20A3}" sibTransId="{2C62EA37-B6E1-4BDE-A999-8E132870734A}"/>
    <dgm:cxn modelId="{2E04EC86-932F-484D-911A-E984DB7E9046}" srcId="{71DBD7E2-7451-49E2-86CA-69973CCF91D4}" destId="{950DD059-4BCB-460C-A392-CDA6463A30CD}" srcOrd="1" destOrd="0" parTransId="{BA578B93-A137-404B-A73F-BE46E8B08D52}" sibTransId="{D671390E-43AA-4170-BCB9-A404ACD901B8}"/>
    <dgm:cxn modelId="{BB63AA69-7816-449C-9725-1D056D50C0B6}" type="presParOf" srcId="{02FB94FB-5DA2-46B8-9725-8E6CA6716D18}" destId="{20275341-427E-42EB-94F5-8A6B720F95F8}" srcOrd="0" destOrd="0" presId="urn:microsoft.com/office/officeart/2005/8/layout/cycle6"/>
    <dgm:cxn modelId="{67F9529E-7A93-46F2-8BC7-28CCEE8534B4}" type="presParOf" srcId="{02FB94FB-5DA2-46B8-9725-8E6CA6716D18}" destId="{0D464D21-1224-4865-8F18-896155A6CBDA}" srcOrd="1" destOrd="0" presId="urn:microsoft.com/office/officeart/2005/8/layout/cycle6"/>
    <dgm:cxn modelId="{800BBE40-D434-47BA-BB76-41DDF6AD8303}" type="presParOf" srcId="{02FB94FB-5DA2-46B8-9725-8E6CA6716D18}" destId="{24B3E4D6-C5C3-475D-90E9-511D93EAC83A}" srcOrd="2" destOrd="0" presId="urn:microsoft.com/office/officeart/2005/8/layout/cycle6"/>
    <dgm:cxn modelId="{92A2FF2C-1DD9-49D3-9FE1-351C835BE854}" type="presParOf" srcId="{02FB94FB-5DA2-46B8-9725-8E6CA6716D18}" destId="{84F56B82-40A2-43FF-B364-455BF875BA83}" srcOrd="3" destOrd="0" presId="urn:microsoft.com/office/officeart/2005/8/layout/cycle6"/>
    <dgm:cxn modelId="{C06BFA51-5A0D-4D74-B860-185930FD4DD9}" type="presParOf" srcId="{02FB94FB-5DA2-46B8-9725-8E6CA6716D18}" destId="{CF8AE864-F70C-4A53-BCEC-8234649AFD43}" srcOrd="4" destOrd="0" presId="urn:microsoft.com/office/officeart/2005/8/layout/cycle6"/>
    <dgm:cxn modelId="{D61A7C21-23DD-4963-9C7B-69CC173E8D1F}" type="presParOf" srcId="{02FB94FB-5DA2-46B8-9725-8E6CA6716D18}" destId="{D2641099-20C8-429C-AE70-9CD5FEE26E06}" srcOrd="5" destOrd="0" presId="urn:microsoft.com/office/officeart/2005/8/layout/cycle6"/>
    <dgm:cxn modelId="{183984A5-5EE1-4666-8E9F-DD20927EF7AF}" type="presParOf" srcId="{02FB94FB-5DA2-46B8-9725-8E6CA6716D18}" destId="{1BCBE2B6-E3B9-407C-8377-89F17EE65D38}" srcOrd="6" destOrd="0" presId="urn:microsoft.com/office/officeart/2005/8/layout/cycle6"/>
    <dgm:cxn modelId="{400F176D-A0DC-4918-9203-EA05DB845E4C}" type="presParOf" srcId="{02FB94FB-5DA2-46B8-9725-8E6CA6716D18}" destId="{9950B956-6F62-43DE-A258-F181408979F3}" srcOrd="7" destOrd="0" presId="urn:microsoft.com/office/officeart/2005/8/layout/cycle6"/>
    <dgm:cxn modelId="{1C8F7B9D-00F4-4CB5-8CFC-7F83E9425FE3}" type="presParOf" srcId="{02FB94FB-5DA2-46B8-9725-8E6CA6716D18}" destId="{26AFF26A-EFDC-4671-8F6C-FED2CF113DA5}" srcOrd="8" destOrd="0" presId="urn:microsoft.com/office/officeart/2005/8/layout/cycle6"/>
    <dgm:cxn modelId="{CF7E6BA8-E33D-466B-829E-BB1D553985BE}" type="presParOf" srcId="{02FB94FB-5DA2-46B8-9725-8E6CA6716D18}" destId="{DCB98DAD-3929-4C34-8D89-34C6D1520CF1}" srcOrd="9" destOrd="0" presId="urn:microsoft.com/office/officeart/2005/8/layout/cycle6"/>
    <dgm:cxn modelId="{DB3287D1-99C8-4C31-81EB-08D6E7C63288}" type="presParOf" srcId="{02FB94FB-5DA2-46B8-9725-8E6CA6716D18}" destId="{08F6B446-4C5F-41C9-9091-55801AC48FA9}" srcOrd="10" destOrd="0" presId="urn:microsoft.com/office/officeart/2005/8/layout/cycle6"/>
    <dgm:cxn modelId="{65DE4A47-C606-4AD9-AD8A-2AB5A8AAB4D7}" type="presParOf" srcId="{02FB94FB-5DA2-46B8-9725-8E6CA6716D18}" destId="{045C76CE-44A9-46AF-8047-AEA00B860336}" srcOrd="11" destOrd="0" presId="urn:microsoft.com/office/officeart/2005/8/layout/cycle6"/>
    <dgm:cxn modelId="{5250BE94-9E8E-40B8-B8FB-F086A47DB64D}" type="presParOf" srcId="{02FB94FB-5DA2-46B8-9725-8E6CA6716D18}" destId="{7FD0A3B5-E34C-49CD-A007-E90A91473C12}" srcOrd="12" destOrd="0" presId="urn:microsoft.com/office/officeart/2005/8/layout/cycle6"/>
    <dgm:cxn modelId="{7756C44B-5B91-4715-ACC7-D8387ED85A41}" type="presParOf" srcId="{02FB94FB-5DA2-46B8-9725-8E6CA6716D18}" destId="{AA02F7E2-0C8E-42D7-A5DB-D8594F9F31F2}" srcOrd="13" destOrd="0" presId="urn:microsoft.com/office/officeart/2005/8/layout/cycle6"/>
    <dgm:cxn modelId="{437EE6E0-7D14-4EE8-8022-DEE84E9B2A14}" type="presParOf" srcId="{02FB94FB-5DA2-46B8-9725-8E6CA6716D18}" destId="{A372F987-A201-4836-9760-11DA6C217647}"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9C2BCAE-B5F3-444A-9CCD-442FBF1AC09A}"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en-US"/>
        </a:p>
      </dgm:t>
    </dgm:pt>
    <dgm:pt modelId="{EC271AD3-6BC7-44F9-AAD4-0B218F43C0A5}">
      <dgm:prSet phldrT="[Text]" custT="1"/>
      <dgm:spPr/>
      <dgm:t>
        <a:bodyPr/>
        <a:lstStyle/>
        <a:p>
          <a:r>
            <a:rPr lang="en-US" sz="1200" b="0" dirty="0" smtClean="0"/>
            <a:t>Contact, account and opportunities view</a:t>
          </a:r>
          <a:endParaRPr lang="en-US" sz="1200" b="0" dirty="0"/>
        </a:p>
      </dgm:t>
    </dgm:pt>
    <dgm:pt modelId="{AF436E68-A424-4D08-A1B9-1D7170A48A50}" type="parTrans" cxnId="{2156E215-76E5-44CF-8E07-7387040E0799}">
      <dgm:prSet/>
      <dgm:spPr/>
      <dgm:t>
        <a:bodyPr/>
        <a:lstStyle/>
        <a:p>
          <a:endParaRPr lang="en-US" sz="1200"/>
        </a:p>
      </dgm:t>
    </dgm:pt>
    <dgm:pt modelId="{A4EF7E41-B36B-4057-A12A-D038B1672F1B}" type="sibTrans" cxnId="{2156E215-76E5-44CF-8E07-7387040E0799}">
      <dgm:prSet/>
      <dgm:spPr/>
      <dgm:t>
        <a:bodyPr/>
        <a:lstStyle/>
        <a:p>
          <a:endParaRPr lang="en-US" sz="1200"/>
        </a:p>
      </dgm:t>
    </dgm:pt>
    <dgm:pt modelId="{2E63F1C1-DA40-4CF0-A384-465763FEC35F}">
      <dgm:prSet phldrT="[Text]" custT="1"/>
      <dgm:spPr/>
      <dgm:t>
        <a:bodyPr/>
        <a:lstStyle/>
        <a:p>
          <a:r>
            <a:rPr lang="en-US" sz="1200" b="0" dirty="0" smtClean="0"/>
            <a:t>C</a:t>
          </a:r>
          <a:r>
            <a:rPr lang="es-CO" sz="1200" b="0" dirty="0" smtClean="0"/>
            <a:t>alendar and </a:t>
          </a:r>
          <a:r>
            <a:rPr lang="en-US" sz="1200" b="0" noProof="0" dirty="0" smtClean="0"/>
            <a:t>activities</a:t>
          </a:r>
          <a:endParaRPr lang="en-US" sz="1200" b="0" noProof="0" dirty="0"/>
        </a:p>
      </dgm:t>
    </dgm:pt>
    <dgm:pt modelId="{2EABDE83-1952-4E3A-A1BC-904781DDF80B}" type="parTrans" cxnId="{1375FD88-A176-4AB8-8FED-C3116104121A}">
      <dgm:prSet/>
      <dgm:spPr/>
      <dgm:t>
        <a:bodyPr/>
        <a:lstStyle/>
        <a:p>
          <a:endParaRPr lang="en-US" sz="1200"/>
        </a:p>
      </dgm:t>
    </dgm:pt>
    <dgm:pt modelId="{35623C64-F19C-4E0A-B48F-93D01FBBC8ED}" type="sibTrans" cxnId="{1375FD88-A176-4AB8-8FED-C3116104121A}">
      <dgm:prSet/>
      <dgm:spPr/>
      <dgm:t>
        <a:bodyPr/>
        <a:lstStyle/>
        <a:p>
          <a:endParaRPr lang="en-US" sz="1200"/>
        </a:p>
      </dgm:t>
    </dgm:pt>
    <dgm:pt modelId="{CF24FE64-B32A-45EC-AF4E-FBA1C776C55B}">
      <dgm:prSet phldrT="[Text]" custT="1"/>
      <dgm:spPr/>
      <dgm:t>
        <a:bodyPr/>
        <a:lstStyle/>
        <a:p>
          <a:r>
            <a:rPr lang="en-US" sz="1200" b="0" noProof="0" dirty="0" smtClean="0"/>
            <a:t>Lookups</a:t>
          </a:r>
          <a:endParaRPr lang="en-US" sz="1200" b="0" noProof="0" dirty="0"/>
        </a:p>
      </dgm:t>
    </dgm:pt>
    <dgm:pt modelId="{F6D9F740-E63F-41E1-AD0D-6C59434784F3}" type="parTrans" cxnId="{B54EC6D5-094D-4B60-94FF-74E18186F0FF}">
      <dgm:prSet/>
      <dgm:spPr/>
      <dgm:t>
        <a:bodyPr/>
        <a:lstStyle/>
        <a:p>
          <a:endParaRPr lang="en-US" sz="1200"/>
        </a:p>
      </dgm:t>
    </dgm:pt>
    <dgm:pt modelId="{90C76FE8-B27C-4AE3-926F-11A9DD5786CD}" type="sibTrans" cxnId="{B54EC6D5-094D-4B60-94FF-74E18186F0FF}">
      <dgm:prSet/>
      <dgm:spPr/>
      <dgm:t>
        <a:bodyPr/>
        <a:lstStyle/>
        <a:p>
          <a:endParaRPr lang="en-US" sz="1200"/>
        </a:p>
      </dgm:t>
    </dgm:pt>
    <dgm:pt modelId="{CB6B039E-AB3A-48FA-8880-170317019F92}">
      <dgm:prSet phldrT="[Text]" custT="1"/>
      <dgm:spPr/>
      <dgm:t>
        <a:bodyPr/>
        <a:lstStyle/>
        <a:p>
          <a:r>
            <a:rPr lang="en-US" sz="1200" b="0" noProof="0" dirty="0" smtClean="0"/>
            <a:t>Groups</a:t>
          </a:r>
          <a:endParaRPr lang="en-US" sz="1200" b="0" noProof="0" dirty="0"/>
        </a:p>
      </dgm:t>
    </dgm:pt>
    <dgm:pt modelId="{7D2E4B75-4CC6-4187-9CB9-1B118B124120}" type="parTrans" cxnId="{15636BF7-FE49-47D7-BBD9-679F103956A1}">
      <dgm:prSet/>
      <dgm:spPr/>
      <dgm:t>
        <a:bodyPr/>
        <a:lstStyle/>
        <a:p>
          <a:endParaRPr lang="en-US" sz="1200"/>
        </a:p>
      </dgm:t>
    </dgm:pt>
    <dgm:pt modelId="{0E318491-8750-4F23-8DD2-544AD09D1239}" type="sibTrans" cxnId="{15636BF7-FE49-47D7-BBD9-679F103956A1}">
      <dgm:prSet/>
      <dgm:spPr/>
      <dgm:t>
        <a:bodyPr/>
        <a:lstStyle/>
        <a:p>
          <a:endParaRPr lang="en-US" sz="1200"/>
        </a:p>
      </dgm:t>
    </dgm:pt>
    <dgm:pt modelId="{238CE53F-61BA-421D-B5DF-686C1383DE03}">
      <dgm:prSet phldrT="[Text]" custT="1"/>
      <dgm:spPr/>
      <dgm:t>
        <a:bodyPr/>
        <a:lstStyle/>
        <a:p>
          <a:r>
            <a:rPr lang="es-CO" sz="1200" b="0" dirty="0" smtClean="0"/>
            <a:t>Campaigns and leads</a:t>
          </a:r>
          <a:endParaRPr lang="en-US" sz="1200" b="0" dirty="0"/>
        </a:p>
      </dgm:t>
    </dgm:pt>
    <dgm:pt modelId="{970784F6-CB8E-4288-8CEA-8B5F782F6099}" type="parTrans" cxnId="{AA9A878D-32FB-46CE-9797-65F71DC1DA08}">
      <dgm:prSet/>
      <dgm:spPr/>
      <dgm:t>
        <a:bodyPr/>
        <a:lstStyle/>
        <a:p>
          <a:endParaRPr lang="en-US" sz="1200"/>
        </a:p>
      </dgm:t>
    </dgm:pt>
    <dgm:pt modelId="{20EDCB7F-9411-4945-A548-872B7078EDAD}" type="sibTrans" cxnId="{AA9A878D-32FB-46CE-9797-65F71DC1DA08}">
      <dgm:prSet/>
      <dgm:spPr/>
      <dgm:t>
        <a:bodyPr/>
        <a:lstStyle/>
        <a:p>
          <a:endParaRPr lang="en-US" sz="1200"/>
        </a:p>
      </dgm:t>
    </dgm:pt>
    <dgm:pt modelId="{0522DB9D-DB86-42AC-B944-2B14F9A9D947}">
      <dgm:prSet phldrT="[Text]" custT="1"/>
      <dgm:spPr/>
      <dgm:t>
        <a:bodyPr/>
        <a:lstStyle/>
        <a:p>
          <a:r>
            <a:rPr lang="es-CO" sz="1200" b="0" dirty="0" smtClean="0"/>
            <a:t>Mail </a:t>
          </a:r>
          <a:r>
            <a:rPr lang="en-US" sz="1200" b="0" noProof="0" dirty="0" smtClean="0"/>
            <a:t>merge</a:t>
          </a:r>
          <a:endParaRPr lang="en-US" sz="1200" b="0" noProof="0" dirty="0"/>
        </a:p>
      </dgm:t>
    </dgm:pt>
    <dgm:pt modelId="{1D95C376-195D-49ED-9887-F30390EEAC07}" type="parTrans" cxnId="{BD9798C5-D697-4290-9C66-5826DFC04E6B}">
      <dgm:prSet/>
      <dgm:spPr/>
      <dgm:t>
        <a:bodyPr/>
        <a:lstStyle/>
        <a:p>
          <a:endParaRPr lang="en-US" sz="1200"/>
        </a:p>
      </dgm:t>
    </dgm:pt>
    <dgm:pt modelId="{358C1147-0102-4841-82B3-BB5D97932678}" type="sibTrans" cxnId="{BD9798C5-D697-4290-9C66-5826DFC04E6B}">
      <dgm:prSet/>
      <dgm:spPr/>
      <dgm:t>
        <a:bodyPr/>
        <a:lstStyle/>
        <a:p>
          <a:endParaRPr lang="en-US" sz="1200"/>
        </a:p>
      </dgm:t>
    </dgm:pt>
    <dgm:pt modelId="{20F8E474-A52F-4081-A2AB-F69EC791E4FF}">
      <dgm:prSet phldrT="[Text]" custT="1"/>
      <dgm:spPr/>
      <dgm:t>
        <a:bodyPr/>
        <a:lstStyle/>
        <a:p>
          <a:r>
            <a:rPr lang="en-US" sz="1200" b="0" noProof="0" dirty="0" smtClean="0"/>
            <a:t>Report</a:t>
          </a:r>
          <a:r>
            <a:rPr lang="es-CO" sz="1200" b="0" dirty="0" smtClean="0"/>
            <a:t> and </a:t>
          </a:r>
          <a:r>
            <a:rPr lang="en-US" sz="1200" b="0" noProof="0" dirty="0" smtClean="0"/>
            <a:t>analysis</a:t>
          </a:r>
          <a:endParaRPr lang="en-US" sz="1200" b="0" noProof="0" dirty="0"/>
        </a:p>
      </dgm:t>
    </dgm:pt>
    <dgm:pt modelId="{14704C4C-0C3A-4F2D-B3C5-F8181A852E74}" type="parTrans" cxnId="{A61D2CD2-22F8-473D-A7C6-3742447B596A}">
      <dgm:prSet/>
      <dgm:spPr/>
      <dgm:t>
        <a:bodyPr/>
        <a:lstStyle/>
        <a:p>
          <a:endParaRPr lang="en-US" sz="1200"/>
        </a:p>
      </dgm:t>
    </dgm:pt>
    <dgm:pt modelId="{F4FE9BA0-9EEB-499A-BFC7-833034F31997}" type="sibTrans" cxnId="{A61D2CD2-22F8-473D-A7C6-3742447B596A}">
      <dgm:prSet/>
      <dgm:spPr/>
      <dgm:t>
        <a:bodyPr/>
        <a:lstStyle/>
        <a:p>
          <a:endParaRPr lang="en-US" sz="1200"/>
        </a:p>
      </dgm:t>
    </dgm:pt>
    <dgm:pt modelId="{139B7FC3-22F6-4D21-A3E0-10D7EC3E1B9E}">
      <dgm:prSet phldrT="[Text]" custT="1"/>
      <dgm:spPr/>
      <dgm:t>
        <a:bodyPr/>
        <a:lstStyle/>
        <a:p>
          <a:r>
            <a:rPr lang="es-CO" sz="1200" b="0" dirty="0" smtClean="0"/>
            <a:t>Customer </a:t>
          </a:r>
          <a:r>
            <a:rPr lang="en-US" sz="1200" b="0" noProof="0" dirty="0" smtClean="0"/>
            <a:t>service</a:t>
          </a:r>
          <a:r>
            <a:rPr lang="es-CO" sz="1200" b="0" dirty="0" smtClean="0"/>
            <a:t> and </a:t>
          </a:r>
          <a:r>
            <a:rPr lang="en-US" sz="1200" b="0" noProof="0" dirty="0" smtClean="0"/>
            <a:t>support</a:t>
          </a:r>
          <a:endParaRPr lang="en-US" sz="1200" b="0" noProof="0" dirty="0"/>
        </a:p>
      </dgm:t>
    </dgm:pt>
    <dgm:pt modelId="{47CE88C6-04DE-43DD-BA88-9CBFCFA39927}" type="parTrans" cxnId="{35706036-7218-4138-A8C5-C1032A0FAE9D}">
      <dgm:prSet/>
      <dgm:spPr/>
      <dgm:t>
        <a:bodyPr/>
        <a:lstStyle/>
        <a:p>
          <a:endParaRPr lang="en-US" sz="1200"/>
        </a:p>
      </dgm:t>
    </dgm:pt>
    <dgm:pt modelId="{F0F26D82-9BDA-47FD-AF65-94853D7EEABC}" type="sibTrans" cxnId="{35706036-7218-4138-A8C5-C1032A0FAE9D}">
      <dgm:prSet/>
      <dgm:spPr/>
      <dgm:t>
        <a:bodyPr/>
        <a:lstStyle/>
        <a:p>
          <a:endParaRPr lang="en-US" sz="1200"/>
        </a:p>
      </dgm:t>
    </dgm:pt>
    <dgm:pt modelId="{2614CF1E-FA3F-4ECD-9E52-CBA9FA9C0704}">
      <dgm:prSet phldrT="[Text]" custT="1"/>
      <dgm:spPr/>
      <dgm:t>
        <a:bodyPr/>
        <a:lstStyle/>
        <a:p>
          <a:r>
            <a:rPr lang="en-US" sz="1200" b="0" noProof="0" dirty="0" smtClean="0"/>
            <a:t>Literature</a:t>
          </a:r>
          <a:r>
            <a:rPr lang="es-CO" sz="1200" b="0" dirty="0" smtClean="0"/>
            <a:t> </a:t>
          </a:r>
          <a:r>
            <a:rPr lang="en-US" sz="1200" b="0" noProof="0" dirty="0" smtClean="0"/>
            <a:t>request</a:t>
          </a:r>
          <a:endParaRPr lang="en-US" sz="1200" b="0" noProof="0" dirty="0"/>
        </a:p>
      </dgm:t>
    </dgm:pt>
    <dgm:pt modelId="{2D58A3F1-9560-4769-870C-898BB9ABEAA5}" type="parTrans" cxnId="{74C5D1B2-AC2F-4664-9BB2-77AFE8DAB87A}">
      <dgm:prSet/>
      <dgm:spPr/>
      <dgm:t>
        <a:bodyPr/>
        <a:lstStyle/>
        <a:p>
          <a:endParaRPr lang="en-US" sz="1200"/>
        </a:p>
      </dgm:t>
    </dgm:pt>
    <dgm:pt modelId="{33CFD779-4439-42A1-972B-51923FAD1B7F}" type="sibTrans" cxnId="{74C5D1B2-AC2F-4664-9BB2-77AFE8DAB87A}">
      <dgm:prSet/>
      <dgm:spPr/>
      <dgm:t>
        <a:bodyPr/>
        <a:lstStyle/>
        <a:p>
          <a:endParaRPr lang="en-US" sz="1200"/>
        </a:p>
      </dgm:t>
    </dgm:pt>
    <dgm:pt modelId="{8EE5AC32-F075-4CBA-9CAD-A8FD72436054}">
      <dgm:prSet phldrT="[Text]" custT="1"/>
      <dgm:spPr/>
      <dgm:t>
        <a:bodyPr/>
        <a:lstStyle/>
        <a:p>
          <a:r>
            <a:rPr lang="es-CO" sz="1200" b="0" smtClean="0"/>
            <a:t>Library</a:t>
          </a:r>
          <a:endParaRPr lang="en-US" sz="1200" b="0" dirty="0"/>
        </a:p>
      </dgm:t>
    </dgm:pt>
    <dgm:pt modelId="{22C95FC1-A7E7-4633-B2D0-A646BAC09688}" type="parTrans" cxnId="{68CDFEEF-8D56-4692-8064-CF76B6092C98}">
      <dgm:prSet/>
      <dgm:spPr/>
      <dgm:t>
        <a:bodyPr/>
        <a:lstStyle/>
        <a:p>
          <a:endParaRPr lang="en-US" sz="1200"/>
        </a:p>
      </dgm:t>
    </dgm:pt>
    <dgm:pt modelId="{BE799A82-8352-4FD5-A99A-41B33671C4CC}" type="sibTrans" cxnId="{68CDFEEF-8D56-4692-8064-CF76B6092C98}">
      <dgm:prSet/>
      <dgm:spPr/>
      <dgm:t>
        <a:bodyPr/>
        <a:lstStyle/>
        <a:p>
          <a:endParaRPr lang="en-US" sz="1200"/>
        </a:p>
      </dgm:t>
    </dgm:pt>
    <dgm:pt modelId="{9B0EF306-A5F0-4C7F-90DD-3751EE26AD89}">
      <dgm:prSet phldrT="[Text]" custT="1"/>
      <dgm:spPr/>
      <dgm:t>
        <a:bodyPr/>
        <a:lstStyle/>
        <a:p>
          <a:r>
            <a:rPr lang="en-US" sz="1200" b="0" noProof="0" dirty="0" smtClean="0"/>
            <a:t>Processes</a:t>
          </a:r>
          <a:endParaRPr lang="en-US" sz="1200" b="0" noProof="0" dirty="0"/>
        </a:p>
      </dgm:t>
    </dgm:pt>
    <dgm:pt modelId="{A4BFFFB8-C868-4D3C-8E4C-99A55D401A1D}" type="parTrans" cxnId="{175A640B-C8C9-4831-A13B-30300A95090A}">
      <dgm:prSet/>
      <dgm:spPr/>
      <dgm:t>
        <a:bodyPr/>
        <a:lstStyle/>
        <a:p>
          <a:endParaRPr lang="en-US" sz="1200"/>
        </a:p>
      </dgm:t>
    </dgm:pt>
    <dgm:pt modelId="{C1E0CEEC-25CB-4A0A-90C9-4B8C8ABD87D5}" type="sibTrans" cxnId="{175A640B-C8C9-4831-A13B-30300A95090A}">
      <dgm:prSet/>
      <dgm:spPr/>
      <dgm:t>
        <a:bodyPr/>
        <a:lstStyle/>
        <a:p>
          <a:endParaRPr lang="en-US" sz="1200"/>
        </a:p>
      </dgm:t>
    </dgm:pt>
    <dgm:pt modelId="{6D9757CD-F24A-4B16-A44E-6F4E459F94AF}" type="pres">
      <dgm:prSet presAssocID="{C9C2BCAE-B5F3-444A-9CCD-442FBF1AC09A}" presName="linear" presStyleCnt="0">
        <dgm:presLayoutVars>
          <dgm:dir/>
          <dgm:animLvl val="lvl"/>
          <dgm:resizeHandles val="exact"/>
        </dgm:presLayoutVars>
      </dgm:prSet>
      <dgm:spPr/>
      <dgm:t>
        <a:bodyPr/>
        <a:lstStyle/>
        <a:p>
          <a:endParaRPr lang="en-US"/>
        </a:p>
      </dgm:t>
    </dgm:pt>
    <dgm:pt modelId="{3C34191F-F3AC-4860-A992-490CA7D85790}" type="pres">
      <dgm:prSet presAssocID="{EC271AD3-6BC7-44F9-AAD4-0B218F43C0A5}" presName="parentLin" presStyleCnt="0"/>
      <dgm:spPr/>
    </dgm:pt>
    <dgm:pt modelId="{C7419003-CE5B-419F-854B-2429A2D8FC63}" type="pres">
      <dgm:prSet presAssocID="{EC271AD3-6BC7-44F9-AAD4-0B218F43C0A5}" presName="parentLeftMargin" presStyleLbl="node1" presStyleIdx="0" presStyleCnt="11"/>
      <dgm:spPr/>
      <dgm:t>
        <a:bodyPr/>
        <a:lstStyle/>
        <a:p>
          <a:endParaRPr lang="en-US"/>
        </a:p>
      </dgm:t>
    </dgm:pt>
    <dgm:pt modelId="{C5A17C84-A4E3-45A1-B04E-CD1421A37F5B}" type="pres">
      <dgm:prSet presAssocID="{EC271AD3-6BC7-44F9-AAD4-0B218F43C0A5}" presName="parentText" presStyleLbl="node1" presStyleIdx="0" presStyleCnt="11">
        <dgm:presLayoutVars>
          <dgm:chMax val="0"/>
          <dgm:bulletEnabled val="1"/>
        </dgm:presLayoutVars>
      </dgm:prSet>
      <dgm:spPr/>
      <dgm:t>
        <a:bodyPr/>
        <a:lstStyle/>
        <a:p>
          <a:endParaRPr lang="en-US"/>
        </a:p>
      </dgm:t>
    </dgm:pt>
    <dgm:pt modelId="{A950C2A3-EB07-42D0-8D31-FE9DD374F3E3}" type="pres">
      <dgm:prSet presAssocID="{EC271AD3-6BC7-44F9-AAD4-0B218F43C0A5}" presName="negativeSpace" presStyleCnt="0"/>
      <dgm:spPr/>
    </dgm:pt>
    <dgm:pt modelId="{BC2C1667-74DA-4623-9BAA-C96E4BF2471B}" type="pres">
      <dgm:prSet presAssocID="{EC271AD3-6BC7-44F9-AAD4-0B218F43C0A5}" presName="childText" presStyleLbl="conFgAcc1" presStyleIdx="0" presStyleCnt="11">
        <dgm:presLayoutVars>
          <dgm:bulletEnabled val="1"/>
        </dgm:presLayoutVars>
      </dgm:prSet>
      <dgm:spPr/>
    </dgm:pt>
    <dgm:pt modelId="{0DE19323-E476-4311-A93E-1E8D2F188813}" type="pres">
      <dgm:prSet presAssocID="{A4EF7E41-B36B-4057-A12A-D038B1672F1B}" presName="spaceBetweenRectangles" presStyleCnt="0"/>
      <dgm:spPr/>
    </dgm:pt>
    <dgm:pt modelId="{544C7EEB-BED3-4D0E-8829-E1033C639C26}" type="pres">
      <dgm:prSet presAssocID="{2E63F1C1-DA40-4CF0-A384-465763FEC35F}" presName="parentLin" presStyleCnt="0"/>
      <dgm:spPr/>
    </dgm:pt>
    <dgm:pt modelId="{AFD75497-9082-4ED6-B760-05217C7C09A5}" type="pres">
      <dgm:prSet presAssocID="{2E63F1C1-DA40-4CF0-A384-465763FEC35F}" presName="parentLeftMargin" presStyleLbl="node1" presStyleIdx="0" presStyleCnt="11"/>
      <dgm:spPr/>
      <dgm:t>
        <a:bodyPr/>
        <a:lstStyle/>
        <a:p>
          <a:endParaRPr lang="en-US"/>
        </a:p>
      </dgm:t>
    </dgm:pt>
    <dgm:pt modelId="{4471BC03-4F21-4785-A2C8-3BEE5A9F09B4}" type="pres">
      <dgm:prSet presAssocID="{2E63F1C1-DA40-4CF0-A384-465763FEC35F}" presName="parentText" presStyleLbl="node1" presStyleIdx="1" presStyleCnt="11">
        <dgm:presLayoutVars>
          <dgm:chMax val="0"/>
          <dgm:bulletEnabled val="1"/>
        </dgm:presLayoutVars>
      </dgm:prSet>
      <dgm:spPr/>
      <dgm:t>
        <a:bodyPr/>
        <a:lstStyle/>
        <a:p>
          <a:endParaRPr lang="en-US"/>
        </a:p>
      </dgm:t>
    </dgm:pt>
    <dgm:pt modelId="{87F24661-5B8F-45C3-BA2F-C4FFF5D2C0B8}" type="pres">
      <dgm:prSet presAssocID="{2E63F1C1-DA40-4CF0-A384-465763FEC35F}" presName="negativeSpace" presStyleCnt="0"/>
      <dgm:spPr/>
    </dgm:pt>
    <dgm:pt modelId="{0913EEED-5479-4310-94B6-1962BCA29371}" type="pres">
      <dgm:prSet presAssocID="{2E63F1C1-DA40-4CF0-A384-465763FEC35F}" presName="childText" presStyleLbl="conFgAcc1" presStyleIdx="1" presStyleCnt="11">
        <dgm:presLayoutVars>
          <dgm:bulletEnabled val="1"/>
        </dgm:presLayoutVars>
      </dgm:prSet>
      <dgm:spPr/>
    </dgm:pt>
    <dgm:pt modelId="{1E9FAD6E-5A03-498B-BE80-5516E7E1588D}" type="pres">
      <dgm:prSet presAssocID="{35623C64-F19C-4E0A-B48F-93D01FBBC8ED}" presName="spaceBetweenRectangles" presStyleCnt="0"/>
      <dgm:spPr/>
    </dgm:pt>
    <dgm:pt modelId="{9A482609-EE54-4ED5-9CE0-C210C91AA459}" type="pres">
      <dgm:prSet presAssocID="{CF24FE64-B32A-45EC-AF4E-FBA1C776C55B}" presName="parentLin" presStyleCnt="0"/>
      <dgm:spPr/>
    </dgm:pt>
    <dgm:pt modelId="{EF3B0BA1-43B8-4A85-8EF8-07E9F9238E78}" type="pres">
      <dgm:prSet presAssocID="{CF24FE64-B32A-45EC-AF4E-FBA1C776C55B}" presName="parentLeftMargin" presStyleLbl="node1" presStyleIdx="1" presStyleCnt="11"/>
      <dgm:spPr/>
      <dgm:t>
        <a:bodyPr/>
        <a:lstStyle/>
        <a:p>
          <a:endParaRPr lang="en-US"/>
        </a:p>
      </dgm:t>
    </dgm:pt>
    <dgm:pt modelId="{9BD8AC25-EA9D-46F8-926D-F73289BD0B18}" type="pres">
      <dgm:prSet presAssocID="{CF24FE64-B32A-45EC-AF4E-FBA1C776C55B}" presName="parentText" presStyleLbl="node1" presStyleIdx="2" presStyleCnt="11">
        <dgm:presLayoutVars>
          <dgm:chMax val="0"/>
          <dgm:bulletEnabled val="1"/>
        </dgm:presLayoutVars>
      </dgm:prSet>
      <dgm:spPr/>
      <dgm:t>
        <a:bodyPr/>
        <a:lstStyle/>
        <a:p>
          <a:endParaRPr lang="en-US"/>
        </a:p>
      </dgm:t>
    </dgm:pt>
    <dgm:pt modelId="{8F84927C-0C8F-42E1-B50D-880BFD601BE5}" type="pres">
      <dgm:prSet presAssocID="{CF24FE64-B32A-45EC-AF4E-FBA1C776C55B}" presName="negativeSpace" presStyleCnt="0"/>
      <dgm:spPr/>
    </dgm:pt>
    <dgm:pt modelId="{7E4087E0-9ED1-4901-9392-1D7F4EAAC70D}" type="pres">
      <dgm:prSet presAssocID="{CF24FE64-B32A-45EC-AF4E-FBA1C776C55B}" presName="childText" presStyleLbl="conFgAcc1" presStyleIdx="2" presStyleCnt="11">
        <dgm:presLayoutVars>
          <dgm:bulletEnabled val="1"/>
        </dgm:presLayoutVars>
      </dgm:prSet>
      <dgm:spPr/>
    </dgm:pt>
    <dgm:pt modelId="{3B5D24E5-1675-4A76-B8A8-0D664F04C6FE}" type="pres">
      <dgm:prSet presAssocID="{90C76FE8-B27C-4AE3-926F-11A9DD5786CD}" presName="spaceBetweenRectangles" presStyleCnt="0"/>
      <dgm:spPr/>
    </dgm:pt>
    <dgm:pt modelId="{E5BE2DA1-4172-4BE0-B4DF-D30046F2BA00}" type="pres">
      <dgm:prSet presAssocID="{CB6B039E-AB3A-48FA-8880-170317019F92}" presName="parentLin" presStyleCnt="0"/>
      <dgm:spPr/>
    </dgm:pt>
    <dgm:pt modelId="{77AFD30A-F3A1-4860-8AF3-602F5ED0D7C9}" type="pres">
      <dgm:prSet presAssocID="{CB6B039E-AB3A-48FA-8880-170317019F92}" presName="parentLeftMargin" presStyleLbl="node1" presStyleIdx="2" presStyleCnt="11"/>
      <dgm:spPr/>
      <dgm:t>
        <a:bodyPr/>
        <a:lstStyle/>
        <a:p>
          <a:endParaRPr lang="en-US"/>
        </a:p>
      </dgm:t>
    </dgm:pt>
    <dgm:pt modelId="{A0E5DF69-8A0F-4B7A-9F0E-B712B0314140}" type="pres">
      <dgm:prSet presAssocID="{CB6B039E-AB3A-48FA-8880-170317019F92}" presName="parentText" presStyleLbl="node1" presStyleIdx="3" presStyleCnt="11">
        <dgm:presLayoutVars>
          <dgm:chMax val="0"/>
          <dgm:bulletEnabled val="1"/>
        </dgm:presLayoutVars>
      </dgm:prSet>
      <dgm:spPr/>
      <dgm:t>
        <a:bodyPr/>
        <a:lstStyle/>
        <a:p>
          <a:endParaRPr lang="en-US"/>
        </a:p>
      </dgm:t>
    </dgm:pt>
    <dgm:pt modelId="{A4130971-7523-4DDC-832F-C7F1134E1424}" type="pres">
      <dgm:prSet presAssocID="{CB6B039E-AB3A-48FA-8880-170317019F92}" presName="negativeSpace" presStyleCnt="0"/>
      <dgm:spPr/>
    </dgm:pt>
    <dgm:pt modelId="{9E7DF99C-C8FB-4D26-A1E5-746F379CD5BC}" type="pres">
      <dgm:prSet presAssocID="{CB6B039E-AB3A-48FA-8880-170317019F92}" presName="childText" presStyleLbl="conFgAcc1" presStyleIdx="3" presStyleCnt="11">
        <dgm:presLayoutVars>
          <dgm:bulletEnabled val="1"/>
        </dgm:presLayoutVars>
      </dgm:prSet>
      <dgm:spPr/>
    </dgm:pt>
    <dgm:pt modelId="{C4FEA2B6-DBE0-4AD0-AF9E-4813CA91D6B9}" type="pres">
      <dgm:prSet presAssocID="{0E318491-8750-4F23-8DD2-544AD09D1239}" presName="spaceBetweenRectangles" presStyleCnt="0"/>
      <dgm:spPr/>
    </dgm:pt>
    <dgm:pt modelId="{04F4D182-1A28-4382-A2CD-C5BCD260A205}" type="pres">
      <dgm:prSet presAssocID="{238CE53F-61BA-421D-B5DF-686C1383DE03}" presName="parentLin" presStyleCnt="0"/>
      <dgm:spPr/>
    </dgm:pt>
    <dgm:pt modelId="{74A5BD2C-BD9C-4FC6-8023-9B1BE7BF4C82}" type="pres">
      <dgm:prSet presAssocID="{238CE53F-61BA-421D-B5DF-686C1383DE03}" presName="parentLeftMargin" presStyleLbl="node1" presStyleIdx="3" presStyleCnt="11"/>
      <dgm:spPr/>
      <dgm:t>
        <a:bodyPr/>
        <a:lstStyle/>
        <a:p>
          <a:endParaRPr lang="en-US"/>
        </a:p>
      </dgm:t>
    </dgm:pt>
    <dgm:pt modelId="{CB237320-E89D-4AEB-9A4F-BBCA3024B253}" type="pres">
      <dgm:prSet presAssocID="{238CE53F-61BA-421D-B5DF-686C1383DE03}" presName="parentText" presStyleLbl="node1" presStyleIdx="4" presStyleCnt="11">
        <dgm:presLayoutVars>
          <dgm:chMax val="0"/>
          <dgm:bulletEnabled val="1"/>
        </dgm:presLayoutVars>
      </dgm:prSet>
      <dgm:spPr/>
      <dgm:t>
        <a:bodyPr/>
        <a:lstStyle/>
        <a:p>
          <a:endParaRPr lang="en-US"/>
        </a:p>
      </dgm:t>
    </dgm:pt>
    <dgm:pt modelId="{70E82285-213C-4648-970F-7DA5C62564F3}" type="pres">
      <dgm:prSet presAssocID="{238CE53F-61BA-421D-B5DF-686C1383DE03}" presName="negativeSpace" presStyleCnt="0"/>
      <dgm:spPr/>
    </dgm:pt>
    <dgm:pt modelId="{51CB4907-3775-40F2-BC53-22FB5C387290}" type="pres">
      <dgm:prSet presAssocID="{238CE53F-61BA-421D-B5DF-686C1383DE03}" presName="childText" presStyleLbl="conFgAcc1" presStyleIdx="4" presStyleCnt="11">
        <dgm:presLayoutVars>
          <dgm:bulletEnabled val="1"/>
        </dgm:presLayoutVars>
      </dgm:prSet>
      <dgm:spPr/>
    </dgm:pt>
    <dgm:pt modelId="{CDBA8367-57AA-4D47-BDEC-F0FE88C85E5B}" type="pres">
      <dgm:prSet presAssocID="{20EDCB7F-9411-4945-A548-872B7078EDAD}" presName="spaceBetweenRectangles" presStyleCnt="0"/>
      <dgm:spPr/>
    </dgm:pt>
    <dgm:pt modelId="{DE0ECA95-16F4-490D-8D6B-20E5FF55F1B6}" type="pres">
      <dgm:prSet presAssocID="{0522DB9D-DB86-42AC-B944-2B14F9A9D947}" presName="parentLin" presStyleCnt="0"/>
      <dgm:spPr/>
    </dgm:pt>
    <dgm:pt modelId="{E9536AD6-B0B0-45CD-9784-9E003E505647}" type="pres">
      <dgm:prSet presAssocID="{0522DB9D-DB86-42AC-B944-2B14F9A9D947}" presName="parentLeftMargin" presStyleLbl="node1" presStyleIdx="4" presStyleCnt="11"/>
      <dgm:spPr/>
      <dgm:t>
        <a:bodyPr/>
        <a:lstStyle/>
        <a:p>
          <a:endParaRPr lang="en-US"/>
        </a:p>
      </dgm:t>
    </dgm:pt>
    <dgm:pt modelId="{200A13AF-1F6E-461C-A21A-DEADAC6C52D7}" type="pres">
      <dgm:prSet presAssocID="{0522DB9D-DB86-42AC-B944-2B14F9A9D947}" presName="parentText" presStyleLbl="node1" presStyleIdx="5" presStyleCnt="11">
        <dgm:presLayoutVars>
          <dgm:chMax val="0"/>
          <dgm:bulletEnabled val="1"/>
        </dgm:presLayoutVars>
      </dgm:prSet>
      <dgm:spPr/>
      <dgm:t>
        <a:bodyPr/>
        <a:lstStyle/>
        <a:p>
          <a:endParaRPr lang="en-US"/>
        </a:p>
      </dgm:t>
    </dgm:pt>
    <dgm:pt modelId="{1C88ACF4-E6DD-45A4-9818-F70C29C55382}" type="pres">
      <dgm:prSet presAssocID="{0522DB9D-DB86-42AC-B944-2B14F9A9D947}" presName="negativeSpace" presStyleCnt="0"/>
      <dgm:spPr/>
    </dgm:pt>
    <dgm:pt modelId="{8A774E09-C2CB-49E5-A9B1-24A62B5AF0C9}" type="pres">
      <dgm:prSet presAssocID="{0522DB9D-DB86-42AC-B944-2B14F9A9D947}" presName="childText" presStyleLbl="conFgAcc1" presStyleIdx="5" presStyleCnt="11">
        <dgm:presLayoutVars>
          <dgm:bulletEnabled val="1"/>
        </dgm:presLayoutVars>
      </dgm:prSet>
      <dgm:spPr/>
    </dgm:pt>
    <dgm:pt modelId="{D841AB16-15FF-4AFA-9EB8-95C1E3F45125}" type="pres">
      <dgm:prSet presAssocID="{358C1147-0102-4841-82B3-BB5D97932678}" presName="spaceBetweenRectangles" presStyleCnt="0"/>
      <dgm:spPr/>
    </dgm:pt>
    <dgm:pt modelId="{D82BB2FB-AEE1-40FA-8398-0570DBC2376F}" type="pres">
      <dgm:prSet presAssocID="{20F8E474-A52F-4081-A2AB-F69EC791E4FF}" presName="parentLin" presStyleCnt="0"/>
      <dgm:spPr/>
    </dgm:pt>
    <dgm:pt modelId="{D6F70DCB-6A7E-413D-856A-A1553D77102D}" type="pres">
      <dgm:prSet presAssocID="{20F8E474-A52F-4081-A2AB-F69EC791E4FF}" presName="parentLeftMargin" presStyleLbl="node1" presStyleIdx="5" presStyleCnt="11"/>
      <dgm:spPr/>
      <dgm:t>
        <a:bodyPr/>
        <a:lstStyle/>
        <a:p>
          <a:endParaRPr lang="en-US"/>
        </a:p>
      </dgm:t>
    </dgm:pt>
    <dgm:pt modelId="{7DA446E9-648A-4EC5-84D0-3247BD4C2925}" type="pres">
      <dgm:prSet presAssocID="{20F8E474-A52F-4081-A2AB-F69EC791E4FF}" presName="parentText" presStyleLbl="node1" presStyleIdx="6" presStyleCnt="11">
        <dgm:presLayoutVars>
          <dgm:chMax val="0"/>
          <dgm:bulletEnabled val="1"/>
        </dgm:presLayoutVars>
      </dgm:prSet>
      <dgm:spPr/>
      <dgm:t>
        <a:bodyPr/>
        <a:lstStyle/>
        <a:p>
          <a:endParaRPr lang="en-US"/>
        </a:p>
      </dgm:t>
    </dgm:pt>
    <dgm:pt modelId="{A84C3CC4-A66C-4BD0-9F5D-0ABE16623EDF}" type="pres">
      <dgm:prSet presAssocID="{20F8E474-A52F-4081-A2AB-F69EC791E4FF}" presName="negativeSpace" presStyleCnt="0"/>
      <dgm:spPr/>
    </dgm:pt>
    <dgm:pt modelId="{CA0723E5-29B3-4D6E-86C5-0C89D0E36250}" type="pres">
      <dgm:prSet presAssocID="{20F8E474-A52F-4081-A2AB-F69EC791E4FF}" presName="childText" presStyleLbl="conFgAcc1" presStyleIdx="6" presStyleCnt="11">
        <dgm:presLayoutVars>
          <dgm:bulletEnabled val="1"/>
        </dgm:presLayoutVars>
      </dgm:prSet>
      <dgm:spPr/>
    </dgm:pt>
    <dgm:pt modelId="{5D91D4DB-3994-4957-846E-EC5F242701EB}" type="pres">
      <dgm:prSet presAssocID="{F4FE9BA0-9EEB-499A-BFC7-833034F31997}" presName="spaceBetweenRectangles" presStyleCnt="0"/>
      <dgm:spPr/>
    </dgm:pt>
    <dgm:pt modelId="{D54A0D01-285B-4371-BACD-E8DD6B630273}" type="pres">
      <dgm:prSet presAssocID="{139B7FC3-22F6-4D21-A3E0-10D7EC3E1B9E}" presName="parentLin" presStyleCnt="0"/>
      <dgm:spPr/>
    </dgm:pt>
    <dgm:pt modelId="{0D163636-6F68-4F58-A4FD-6CBBB2E9E68B}" type="pres">
      <dgm:prSet presAssocID="{139B7FC3-22F6-4D21-A3E0-10D7EC3E1B9E}" presName="parentLeftMargin" presStyleLbl="node1" presStyleIdx="6" presStyleCnt="11"/>
      <dgm:spPr/>
      <dgm:t>
        <a:bodyPr/>
        <a:lstStyle/>
        <a:p>
          <a:endParaRPr lang="en-US"/>
        </a:p>
      </dgm:t>
    </dgm:pt>
    <dgm:pt modelId="{074EF76A-2E4B-47E3-8C8C-B690B61597ED}" type="pres">
      <dgm:prSet presAssocID="{139B7FC3-22F6-4D21-A3E0-10D7EC3E1B9E}" presName="parentText" presStyleLbl="node1" presStyleIdx="7" presStyleCnt="11">
        <dgm:presLayoutVars>
          <dgm:chMax val="0"/>
          <dgm:bulletEnabled val="1"/>
        </dgm:presLayoutVars>
      </dgm:prSet>
      <dgm:spPr/>
      <dgm:t>
        <a:bodyPr/>
        <a:lstStyle/>
        <a:p>
          <a:endParaRPr lang="en-US"/>
        </a:p>
      </dgm:t>
    </dgm:pt>
    <dgm:pt modelId="{C8DFE57B-90F9-42FD-8E6C-31F7A48FB8F6}" type="pres">
      <dgm:prSet presAssocID="{139B7FC3-22F6-4D21-A3E0-10D7EC3E1B9E}" presName="negativeSpace" presStyleCnt="0"/>
      <dgm:spPr/>
    </dgm:pt>
    <dgm:pt modelId="{4D9C2EF5-C5FE-4908-93BB-493A796ADC9C}" type="pres">
      <dgm:prSet presAssocID="{139B7FC3-22F6-4D21-A3E0-10D7EC3E1B9E}" presName="childText" presStyleLbl="conFgAcc1" presStyleIdx="7" presStyleCnt="11">
        <dgm:presLayoutVars>
          <dgm:bulletEnabled val="1"/>
        </dgm:presLayoutVars>
      </dgm:prSet>
      <dgm:spPr/>
    </dgm:pt>
    <dgm:pt modelId="{E388C43C-33BD-4799-8404-77B157D20969}" type="pres">
      <dgm:prSet presAssocID="{F0F26D82-9BDA-47FD-AF65-94853D7EEABC}" presName="spaceBetweenRectangles" presStyleCnt="0"/>
      <dgm:spPr/>
    </dgm:pt>
    <dgm:pt modelId="{9756A03E-A72E-45C3-9FAB-6FC03ED89746}" type="pres">
      <dgm:prSet presAssocID="{2614CF1E-FA3F-4ECD-9E52-CBA9FA9C0704}" presName="parentLin" presStyleCnt="0"/>
      <dgm:spPr/>
    </dgm:pt>
    <dgm:pt modelId="{40ED13AC-ABA1-4E56-AE2A-A29F800A5EEE}" type="pres">
      <dgm:prSet presAssocID="{2614CF1E-FA3F-4ECD-9E52-CBA9FA9C0704}" presName="parentLeftMargin" presStyleLbl="node1" presStyleIdx="7" presStyleCnt="11"/>
      <dgm:spPr/>
      <dgm:t>
        <a:bodyPr/>
        <a:lstStyle/>
        <a:p>
          <a:endParaRPr lang="en-US"/>
        </a:p>
      </dgm:t>
    </dgm:pt>
    <dgm:pt modelId="{F8591FDC-3AF2-4A06-8798-60E929806FA0}" type="pres">
      <dgm:prSet presAssocID="{2614CF1E-FA3F-4ECD-9E52-CBA9FA9C0704}" presName="parentText" presStyleLbl="node1" presStyleIdx="8" presStyleCnt="11">
        <dgm:presLayoutVars>
          <dgm:chMax val="0"/>
          <dgm:bulletEnabled val="1"/>
        </dgm:presLayoutVars>
      </dgm:prSet>
      <dgm:spPr/>
      <dgm:t>
        <a:bodyPr/>
        <a:lstStyle/>
        <a:p>
          <a:endParaRPr lang="en-US"/>
        </a:p>
      </dgm:t>
    </dgm:pt>
    <dgm:pt modelId="{63820B94-7505-41FC-8649-71E19A997F97}" type="pres">
      <dgm:prSet presAssocID="{2614CF1E-FA3F-4ECD-9E52-CBA9FA9C0704}" presName="negativeSpace" presStyleCnt="0"/>
      <dgm:spPr/>
    </dgm:pt>
    <dgm:pt modelId="{3FB9F165-4B0D-41D2-887D-D537F6C2D7D3}" type="pres">
      <dgm:prSet presAssocID="{2614CF1E-FA3F-4ECD-9E52-CBA9FA9C0704}" presName="childText" presStyleLbl="conFgAcc1" presStyleIdx="8" presStyleCnt="11">
        <dgm:presLayoutVars>
          <dgm:bulletEnabled val="1"/>
        </dgm:presLayoutVars>
      </dgm:prSet>
      <dgm:spPr/>
    </dgm:pt>
    <dgm:pt modelId="{F21AF661-EB7C-4422-8501-7F1BF6BB0C50}" type="pres">
      <dgm:prSet presAssocID="{33CFD779-4439-42A1-972B-51923FAD1B7F}" presName="spaceBetweenRectangles" presStyleCnt="0"/>
      <dgm:spPr/>
    </dgm:pt>
    <dgm:pt modelId="{E5EA6824-BC8F-41A4-AA12-445D1F52814E}" type="pres">
      <dgm:prSet presAssocID="{8EE5AC32-F075-4CBA-9CAD-A8FD72436054}" presName="parentLin" presStyleCnt="0"/>
      <dgm:spPr/>
    </dgm:pt>
    <dgm:pt modelId="{BE771017-A7EB-41D2-BFB5-B03763D664C9}" type="pres">
      <dgm:prSet presAssocID="{8EE5AC32-F075-4CBA-9CAD-A8FD72436054}" presName="parentLeftMargin" presStyleLbl="node1" presStyleIdx="8" presStyleCnt="11"/>
      <dgm:spPr/>
      <dgm:t>
        <a:bodyPr/>
        <a:lstStyle/>
        <a:p>
          <a:endParaRPr lang="en-US"/>
        </a:p>
      </dgm:t>
    </dgm:pt>
    <dgm:pt modelId="{18604553-806A-4BCD-ACFA-96ACC078EDAA}" type="pres">
      <dgm:prSet presAssocID="{8EE5AC32-F075-4CBA-9CAD-A8FD72436054}" presName="parentText" presStyleLbl="node1" presStyleIdx="9" presStyleCnt="11">
        <dgm:presLayoutVars>
          <dgm:chMax val="0"/>
          <dgm:bulletEnabled val="1"/>
        </dgm:presLayoutVars>
      </dgm:prSet>
      <dgm:spPr/>
      <dgm:t>
        <a:bodyPr/>
        <a:lstStyle/>
        <a:p>
          <a:endParaRPr lang="en-US"/>
        </a:p>
      </dgm:t>
    </dgm:pt>
    <dgm:pt modelId="{5EAE45DC-62EE-4275-A1E5-3FEB18F1B1F6}" type="pres">
      <dgm:prSet presAssocID="{8EE5AC32-F075-4CBA-9CAD-A8FD72436054}" presName="negativeSpace" presStyleCnt="0"/>
      <dgm:spPr/>
    </dgm:pt>
    <dgm:pt modelId="{120D127A-F3A9-41FB-B1C8-53632E24F176}" type="pres">
      <dgm:prSet presAssocID="{8EE5AC32-F075-4CBA-9CAD-A8FD72436054}" presName="childText" presStyleLbl="conFgAcc1" presStyleIdx="9" presStyleCnt="11">
        <dgm:presLayoutVars>
          <dgm:bulletEnabled val="1"/>
        </dgm:presLayoutVars>
      </dgm:prSet>
      <dgm:spPr/>
    </dgm:pt>
    <dgm:pt modelId="{0AC05FF9-B749-40A7-A42F-6FBFAB86FA3E}" type="pres">
      <dgm:prSet presAssocID="{BE799A82-8352-4FD5-A99A-41B33671C4CC}" presName="spaceBetweenRectangles" presStyleCnt="0"/>
      <dgm:spPr/>
    </dgm:pt>
    <dgm:pt modelId="{5A42EAA1-A2FB-488E-9600-AB12CABF397E}" type="pres">
      <dgm:prSet presAssocID="{9B0EF306-A5F0-4C7F-90DD-3751EE26AD89}" presName="parentLin" presStyleCnt="0"/>
      <dgm:spPr/>
    </dgm:pt>
    <dgm:pt modelId="{697E06BB-80A5-4359-97BB-AD0694D99359}" type="pres">
      <dgm:prSet presAssocID="{9B0EF306-A5F0-4C7F-90DD-3751EE26AD89}" presName="parentLeftMargin" presStyleLbl="node1" presStyleIdx="9" presStyleCnt="11"/>
      <dgm:spPr/>
      <dgm:t>
        <a:bodyPr/>
        <a:lstStyle/>
        <a:p>
          <a:endParaRPr lang="en-US"/>
        </a:p>
      </dgm:t>
    </dgm:pt>
    <dgm:pt modelId="{511D5CC6-2101-4821-A4EF-DBDCD9275A36}" type="pres">
      <dgm:prSet presAssocID="{9B0EF306-A5F0-4C7F-90DD-3751EE26AD89}" presName="parentText" presStyleLbl="node1" presStyleIdx="10" presStyleCnt="11">
        <dgm:presLayoutVars>
          <dgm:chMax val="0"/>
          <dgm:bulletEnabled val="1"/>
        </dgm:presLayoutVars>
      </dgm:prSet>
      <dgm:spPr/>
      <dgm:t>
        <a:bodyPr/>
        <a:lstStyle/>
        <a:p>
          <a:endParaRPr lang="en-US"/>
        </a:p>
      </dgm:t>
    </dgm:pt>
    <dgm:pt modelId="{E261AC72-B1C5-4398-B563-A52095C1E6D0}" type="pres">
      <dgm:prSet presAssocID="{9B0EF306-A5F0-4C7F-90DD-3751EE26AD89}" presName="negativeSpace" presStyleCnt="0"/>
      <dgm:spPr/>
    </dgm:pt>
    <dgm:pt modelId="{9E02FBEA-0372-49D8-B239-EAD9619B7BCC}" type="pres">
      <dgm:prSet presAssocID="{9B0EF306-A5F0-4C7F-90DD-3751EE26AD89}" presName="childText" presStyleLbl="conFgAcc1" presStyleIdx="10" presStyleCnt="11">
        <dgm:presLayoutVars>
          <dgm:bulletEnabled val="1"/>
        </dgm:presLayoutVars>
      </dgm:prSet>
      <dgm:spPr/>
    </dgm:pt>
  </dgm:ptLst>
  <dgm:cxnLst>
    <dgm:cxn modelId="{CE55326A-3C8F-402A-B1AA-FA0B087325F8}" type="presOf" srcId="{139B7FC3-22F6-4D21-A3E0-10D7EC3E1B9E}" destId="{0D163636-6F68-4F58-A4FD-6CBBB2E9E68B}" srcOrd="0" destOrd="0" presId="urn:microsoft.com/office/officeart/2005/8/layout/list1"/>
    <dgm:cxn modelId="{C8804CD5-791B-4A8D-A31D-281390BC2901}" type="presOf" srcId="{CB6B039E-AB3A-48FA-8880-170317019F92}" destId="{77AFD30A-F3A1-4860-8AF3-602F5ED0D7C9}" srcOrd="0" destOrd="0" presId="urn:microsoft.com/office/officeart/2005/8/layout/list1"/>
    <dgm:cxn modelId="{A8F9ABC6-F542-44C2-8437-AE7E2AB80FFC}" type="presOf" srcId="{9B0EF306-A5F0-4C7F-90DD-3751EE26AD89}" destId="{697E06BB-80A5-4359-97BB-AD0694D99359}" srcOrd="0" destOrd="0" presId="urn:microsoft.com/office/officeart/2005/8/layout/list1"/>
    <dgm:cxn modelId="{E074D7F2-F77F-4AB2-A304-81593B2752D6}" type="presOf" srcId="{9B0EF306-A5F0-4C7F-90DD-3751EE26AD89}" destId="{511D5CC6-2101-4821-A4EF-DBDCD9275A36}" srcOrd="1" destOrd="0" presId="urn:microsoft.com/office/officeart/2005/8/layout/list1"/>
    <dgm:cxn modelId="{A61D2CD2-22F8-473D-A7C6-3742447B596A}" srcId="{C9C2BCAE-B5F3-444A-9CCD-442FBF1AC09A}" destId="{20F8E474-A52F-4081-A2AB-F69EC791E4FF}" srcOrd="6" destOrd="0" parTransId="{14704C4C-0C3A-4F2D-B3C5-F8181A852E74}" sibTransId="{F4FE9BA0-9EEB-499A-BFC7-833034F31997}"/>
    <dgm:cxn modelId="{CA337D6B-CD29-4976-8EA1-2F920C1B1421}" type="presOf" srcId="{2614CF1E-FA3F-4ECD-9E52-CBA9FA9C0704}" destId="{F8591FDC-3AF2-4A06-8798-60E929806FA0}" srcOrd="1" destOrd="0" presId="urn:microsoft.com/office/officeart/2005/8/layout/list1"/>
    <dgm:cxn modelId="{AA9A878D-32FB-46CE-9797-65F71DC1DA08}" srcId="{C9C2BCAE-B5F3-444A-9CCD-442FBF1AC09A}" destId="{238CE53F-61BA-421D-B5DF-686C1383DE03}" srcOrd="4" destOrd="0" parTransId="{970784F6-CB8E-4288-8CEA-8B5F782F6099}" sibTransId="{20EDCB7F-9411-4945-A548-872B7078EDAD}"/>
    <dgm:cxn modelId="{35706036-7218-4138-A8C5-C1032A0FAE9D}" srcId="{C9C2BCAE-B5F3-444A-9CCD-442FBF1AC09A}" destId="{139B7FC3-22F6-4D21-A3E0-10D7EC3E1B9E}" srcOrd="7" destOrd="0" parTransId="{47CE88C6-04DE-43DD-BA88-9CBFCFA39927}" sibTransId="{F0F26D82-9BDA-47FD-AF65-94853D7EEABC}"/>
    <dgm:cxn modelId="{2156E215-76E5-44CF-8E07-7387040E0799}" srcId="{C9C2BCAE-B5F3-444A-9CCD-442FBF1AC09A}" destId="{EC271AD3-6BC7-44F9-AAD4-0B218F43C0A5}" srcOrd="0" destOrd="0" parTransId="{AF436E68-A424-4D08-A1B9-1D7170A48A50}" sibTransId="{A4EF7E41-B36B-4057-A12A-D038B1672F1B}"/>
    <dgm:cxn modelId="{558DACFD-681D-4BA6-B0D0-307FEF3D5DE4}" type="presOf" srcId="{20F8E474-A52F-4081-A2AB-F69EC791E4FF}" destId="{D6F70DCB-6A7E-413D-856A-A1553D77102D}" srcOrd="0" destOrd="0" presId="urn:microsoft.com/office/officeart/2005/8/layout/list1"/>
    <dgm:cxn modelId="{CB387206-3BA9-4BD9-BA89-8FF0464F7269}" type="presOf" srcId="{20F8E474-A52F-4081-A2AB-F69EC791E4FF}" destId="{7DA446E9-648A-4EC5-84D0-3247BD4C2925}" srcOrd="1" destOrd="0" presId="urn:microsoft.com/office/officeart/2005/8/layout/list1"/>
    <dgm:cxn modelId="{47AA5950-A7CA-4B99-B15B-0175BB9B0FD5}" type="presOf" srcId="{0522DB9D-DB86-42AC-B944-2B14F9A9D947}" destId="{200A13AF-1F6E-461C-A21A-DEADAC6C52D7}" srcOrd="1" destOrd="0" presId="urn:microsoft.com/office/officeart/2005/8/layout/list1"/>
    <dgm:cxn modelId="{9C8DDCF5-2CAD-4F27-8452-2556F76BE1B1}" type="presOf" srcId="{2614CF1E-FA3F-4ECD-9E52-CBA9FA9C0704}" destId="{40ED13AC-ABA1-4E56-AE2A-A29F800A5EEE}" srcOrd="0" destOrd="0" presId="urn:microsoft.com/office/officeart/2005/8/layout/list1"/>
    <dgm:cxn modelId="{74C5D1B2-AC2F-4664-9BB2-77AFE8DAB87A}" srcId="{C9C2BCAE-B5F3-444A-9CCD-442FBF1AC09A}" destId="{2614CF1E-FA3F-4ECD-9E52-CBA9FA9C0704}" srcOrd="8" destOrd="0" parTransId="{2D58A3F1-9560-4769-870C-898BB9ABEAA5}" sibTransId="{33CFD779-4439-42A1-972B-51923FAD1B7F}"/>
    <dgm:cxn modelId="{D5FF26DD-EF89-4366-95E0-97D921731DF5}" type="presOf" srcId="{238CE53F-61BA-421D-B5DF-686C1383DE03}" destId="{74A5BD2C-BD9C-4FC6-8023-9B1BE7BF4C82}" srcOrd="0" destOrd="0" presId="urn:microsoft.com/office/officeart/2005/8/layout/list1"/>
    <dgm:cxn modelId="{15636BF7-FE49-47D7-BBD9-679F103956A1}" srcId="{C9C2BCAE-B5F3-444A-9CCD-442FBF1AC09A}" destId="{CB6B039E-AB3A-48FA-8880-170317019F92}" srcOrd="3" destOrd="0" parTransId="{7D2E4B75-4CC6-4187-9CB9-1B118B124120}" sibTransId="{0E318491-8750-4F23-8DD2-544AD09D1239}"/>
    <dgm:cxn modelId="{68CDFEEF-8D56-4692-8064-CF76B6092C98}" srcId="{C9C2BCAE-B5F3-444A-9CCD-442FBF1AC09A}" destId="{8EE5AC32-F075-4CBA-9CAD-A8FD72436054}" srcOrd="9" destOrd="0" parTransId="{22C95FC1-A7E7-4633-B2D0-A646BAC09688}" sibTransId="{BE799A82-8352-4FD5-A99A-41B33671C4CC}"/>
    <dgm:cxn modelId="{275EE1F7-6FDC-445A-8461-12E8BDD9ECB8}" type="presOf" srcId="{2E63F1C1-DA40-4CF0-A384-465763FEC35F}" destId="{AFD75497-9082-4ED6-B760-05217C7C09A5}" srcOrd="0" destOrd="0" presId="urn:microsoft.com/office/officeart/2005/8/layout/list1"/>
    <dgm:cxn modelId="{B52BA0A2-B0EA-4473-82FD-F981024C6893}" type="presOf" srcId="{C9C2BCAE-B5F3-444A-9CCD-442FBF1AC09A}" destId="{6D9757CD-F24A-4B16-A44E-6F4E459F94AF}" srcOrd="0" destOrd="0" presId="urn:microsoft.com/office/officeart/2005/8/layout/list1"/>
    <dgm:cxn modelId="{87D2D173-D7A1-42D2-848E-F636B8C500FE}" type="presOf" srcId="{CF24FE64-B32A-45EC-AF4E-FBA1C776C55B}" destId="{EF3B0BA1-43B8-4A85-8EF8-07E9F9238E78}" srcOrd="0" destOrd="0" presId="urn:microsoft.com/office/officeart/2005/8/layout/list1"/>
    <dgm:cxn modelId="{08C8B59B-4FC7-45F3-8BFB-8A82EEA1A747}" type="presOf" srcId="{8EE5AC32-F075-4CBA-9CAD-A8FD72436054}" destId="{BE771017-A7EB-41D2-BFB5-B03763D664C9}" srcOrd="0" destOrd="0" presId="urn:microsoft.com/office/officeart/2005/8/layout/list1"/>
    <dgm:cxn modelId="{CA7A31A5-08CA-4FCC-9A99-FAD8E8B1AEBB}" type="presOf" srcId="{238CE53F-61BA-421D-B5DF-686C1383DE03}" destId="{CB237320-E89D-4AEB-9A4F-BBCA3024B253}" srcOrd="1" destOrd="0" presId="urn:microsoft.com/office/officeart/2005/8/layout/list1"/>
    <dgm:cxn modelId="{373A2AC1-7D1F-4C96-8B31-12FA0736D1B3}" type="presOf" srcId="{139B7FC3-22F6-4D21-A3E0-10D7EC3E1B9E}" destId="{074EF76A-2E4B-47E3-8C8C-B690B61597ED}" srcOrd="1" destOrd="0" presId="urn:microsoft.com/office/officeart/2005/8/layout/list1"/>
    <dgm:cxn modelId="{C2AB6382-4F75-4913-B5F3-F7DEFE9023C3}" type="presOf" srcId="{2E63F1C1-DA40-4CF0-A384-465763FEC35F}" destId="{4471BC03-4F21-4785-A2C8-3BEE5A9F09B4}" srcOrd="1" destOrd="0" presId="urn:microsoft.com/office/officeart/2005/8/layout/list1"/>
    <dgm:cxn modelId="{175A640B-C8C9-4831-A13B-30300A95090A}" srcId="{C9C2BCAE-B5F3-444A-9CCD-442FBF1AC09A}" destId="{9B0EF306-A5F0-4C7F-90DD-3751EE26AD89}" srcOrd="10" destOrd="0" parTransId="{A4BFFFB8-C868-4D3C-8E4C-99A55D401A1D}" sibTransId="{C1E0CEEC-25CB-4A0A-90C9-4B8C8ABD87D5}"/>
    <dgm:cxn modelId="{1375FD88-A176-4AB8-8FED-C3116104121A}" srcId="{C9C2BCAE-B5F3-444A-9CCD-442FBF1AC09A}" destId="{2E63F1C1-DA40-4CF0-A384-465763FEC35F}" srcOrd="1" destOrd="0" parTransId="{2EABDE83-1952-4E3A-A1BC-904781DDF80B}" sibTransId="{35623C64-F19C-4E0A-B48F-93D01FBBC8ED}"/>
    <dgm:cxn modelId="{B54EC6D5-094D-4B60-94FF-74E18186F0FF}" srcId="{C9C2BCAE-B5F3-444A-9CCD-442FBF1AC09A}" destId="{CF24FE64-B32A-45EC-AF4E-FBA1C776C55B}" srcOrd="2" destOrd="0" parTransId="{F6D9F740-E63F-41E1-AD0D-6C59434784F3}" sibTransId="{90C76FE8-B27C-4AE3-926F-11A9DD5786CD}"/>
    <dgm:cxn modelId="{BD9798C5-D697-4290-9C66-5826DFC04E6B}" srcId="{C9C2BCAE-B5F3-444A-9CCD-442FBF1AC09A}" destId="{0522DB9D-DB86-42AC-B944-2B14F9A9D947}" srcOrd="5" destOrd="0" parTransId="{1D95C376-195D-49ED-9887-F30390EEAC07}" sibTransId="{358C1147-0102-4841-82B3-BB5D97932678}"/>
    <dgm:cxn modelId="{430E2A2C-9177-4071-836B-2CFCBD0B997C}" type="presOf" srcId="{CB6B039E-AB3A-48FA-8880-170317019F92}" destId="{A0E5DF69-8A0F-4B7A-9F0E-B712B0314140}" srcOrd="1" destOrd="0" presId="urn:microsoft.com/office/officeart/2005/8/layout/list1"/>
    <dgm:cxn modelId="{381DD844-DBC4-4431-B968-4137B363E178}" type="presOf" srcId="{EC271AD3-6BC7-44F9-AAD4-0B218F43C0A5}" destId="{C7419003-CE5B-419F-854B-2429A2D8FC63}" srcOrd="0" destOrd="0" presId="urn:microsoft.com/office/officeart/2005/8/layout/list1"/>
    <dgm:cxn modelId="{05E5F265-17C5-4E7F-A3FD-6EABE045C5C5}" type="presOf" srcId="{CF24FE64-B32A-45EC-AF4E-FBA1C776C55B}" destId="{9BD8AC25-EA9D-46F8-926D-F73289BD0B18}" srcOrd="1" destOrd="0" presId="urn:microsoft.com/office/officeart/2005/8/layout/list1"/>
    <dgm:cxn modelId="{01305611-6207-477D-BAA4-F0619E350CF7}" type="presOf" srcId="{8EE5AC32-F075-4CBA-9CAD-A8FD72436054}" destId="{18604553-806A-4BCD-ACFA-96ACC078EDAA}" srcOrd="1" destOrd="0" presId="urn:microsoft.com/office/officeart/2005/8/layout/list1"/>
    <dgm:cxn modelId="{4EF99BD5-69B1-4AFE-8F84-ACD39378F034}" type="presOf" srcId="{0522DB9D-DB86-42AC-B944-2B14F9A9D947}" destId="{E9536AD6-B0B0-45CD-9784-9E003E505647}" srcOrd="0" destOrd="0" presId="urn:microsoft.com/office/officeart/2005/8/layout/list1"/>
    <dgm:cxn modelId="{57C3B7AC-5413-4B9C-BB94-C5303F27D917}" type="presOf" srcId="{EC271AD3-6BC7-44F9-AAD4-0B218F43C0A5}" destId="{C5A17C84-A4E3-45A1-B04E-CD1421A37F5B}" srcOrd="1" destOrd="0" presId="urn:microsoft.com/office/officeart/2005/8/layout/list1"/>
    <dgm:cxn modelId="{C596729B-153D-4E14-8979-F89837A71BB6}" type="presParOf" srcId="{6D9757CD-F24A-4B16-A44E-6F4E459F94AF}" destId="{3C34191F-F3AC-4860-A992-490CA7D85790}" srcOrd="0" destOrd="0" presId="urn:microsoft.com/office/officeart/2005/8/layout/list1"/>
    <dgm:cxn modelId="{3B39AB07-B58A-476F-8DDE-15FF718F9650}" type="presParOf" srcId="{3C34191F-F3AC-4860-A992-490CA7D85790}" destId="{C7419003-CE5B-419F-854B-2429A2D8FC63}" srcOrd="0" destOrd="0" presId="urn:microsoft.com/office/officeart/2005/8/layout/list1"/>
    <dgm:cxn modelId="{3C2D2A58-408D-4C6B-B116-47D8230F8CE8}" type="presParOf" srcId="{3C34191F-F3AC-4860-A992-490CA7D85790}" destId="{C5A17C84-A4E3-45A1-B04E-CD1421A37F5B}" srcOrd="1" destOrd="0" presId="urn:microsoft.com/office/officeart/2005/8/layout/list1"/>
    <dgm:cxn modelId="{F24FF910-7314-4F8B-A5E8-3141C1AFA5BE}" type="presParOf" srcId="{6D9757CD-F24A-4B16-A44E-6F4E459F94AF}" destId="{A950C2A3-EB07-42D0-8D31-FE9DD374F3E3}" srcOrd="1" destOrd="0" presId="urn:microsoft.com/office/officeart/2005/8/layout/list1"/>
    <dgm:cxn modelId="{C1337433-0048-4DCC-98B2-2D27135334D3}" type="presParOf" srcId="{6D9757CD-F24A-4B16-A44E-6F4E459F94AF}" destId="{BC2C1667-74DA-4623-9BAA-C96E4BF2471B}" srcOrd="2" destOrd="0" presId="urn:microsoft.com/office/officeart/2005/8/layout/list1"/>
    <dgm:cxn modelId="{0CB662D6-79B6-43F8-AFB1-443CC5AC5186}" type="presParOf" srcId="{6D9757CD-F24A-4B16-A44E-6F4E459F94AF}" destId="{0DE19323-E476-4311-A93E-1E8D2F188813}" srcOrd="3" destOrd="0" presId="urn:microsoft.com/office/officeart/2005/8/layout/list1"/>
    <dgm:cxn modelId="{553BAE4A-ED68-4220-BD0B-A8FD080305EA}" type="presParOf" srcId="{6D9757CD-F24A-4B16-A44E-6F4E459F94AF}" destId="{544C7EEB-BED3-4D0E-8829-E1033C639C26}" srcOrd="4" destOrd="0" presId="urn:microsoft.com/office/officeart/2005/8/layout/list1"/>
    <dgm:cxn modelId="{A9C58D0C-AF2C-46C3-9B0D-95ED6DB045AE}" type="presParOf" srcId="{544C7EEB-BED3-4D0E-8829-E1033C639C26}" destId="{AFD75497-9082-4ED6-B760-05217C7C09A5}" srcOrd="0" destOrd="0" presId="urn:microsoft.com/office/officeart/2005/8/layout/list1"/>
    <dgm:cxn modelId="{C8EC009A-9E34-47F5-8AC4-C6A0033DEB66}" type="presParOf" srcId="{544C7EEB-BED3-4D0E-8829-E1033C639C26}" destId="{4471BC03-4F21-4785-A2C8-3BEE5A9F09B4}" srcOrd="1" destOrd="0" presId="urn:microsoft.com/office/officeart/2005/8/layout/list1"/>
    <dgm:cxn modelId="{5F7525E7-17EF-4CF3-A834-0CCAD21D6502}" type="presParOf" srcId="{6D9757CD-F24A-4B16-A44E-6F4E459F94AF}" destId="{87F24661-5B8F-45C3-BA2F-C4FFF5D2C0B8}" srcOrd="5" destOrd="0" presId="urn:microsoft.com/office/officeart/2005/8/layout/list1"/>
    <dgm:cxn modelId="{581E7A27-96FD-4A82-B711-71D6124E9BCD}" type="presParOf" srcId="{6D9757CD-F24A-4B16-A44E-6F4E459F94AF}" destId="{0913EEED-5479-4310-94B6-1962BCA29371}" srcOrd="6" destOrd="0" presId="urn:microsoft.com/office/officeart/2005/8/layout/list1"/>
    <dgm:cxn modelId="{2B7A1684-E083-4BF8-B28E-85CF3DE6E997}" type="presParOf" srcId="{6D9757CD-F24A-4B16-A44E-6F4E459F94AF}" destId="{1E9FAD6E-5A03-498B-BE80-5516E7E1588D}" srcOrd="7" destOrd="0" presId="urn:microsoft.com/office/officeart/2005/8/layout/list1"/>
    <dgm:cxn modelId="{9DFAFD32-90B6-438B-8E21-F4B64293ACC5}" type="presParOf" srcId="{6D9757CD-F24A-4B16-A44E-6F4E459F94AF}" destId="{9A482609-EE54-4ED5-9CE0-C210C91AA459}" srcOrd="8" destOrd="0" presId="urn:microsoft.com/office/officeart/2005/8/layout/list1"/>
    <dgm:cxn modelId="{406CD747-27D5-42E1-9349-5D42606D0F4C}" type="presParOf" srcId="{9A482609-EE54-4ED5-9CE0-C210C91AA459}" destId="{EF3B0BA1-43B8-4A85-8EF8-07E9F9238E78}" srcOrd="0" destOrd="0" presId="urn:microsoft.com/office/officeart/2005/8/layout/list1"/>
    <dgm:cxn modelId="{BB2A4CD6-6BE5-46C9-AF32-01FFB0CB61FA}" type="presParOf" srcId="{9A482609-EE54-4ED5-9CE0-C210C91AA459}" destId="{9BD8AC25-EA9D-46F8-926D-F73289BD0B18}" srcOrd="1" destOrd="0" presId="urn:microsoft.com/office/officeart/2005/8/layout/list1"/>
    <dgm:cxn modelId="{379CC30D-01B4-4908-BE55-0D00241297AD}" type="presParOf" srcId="{6D9757CD-F24A-4B16-A44E-6F4E459F94AF}" destId="{8F84927C-0C8F-42E1-B50D-880BFD601BE5}" srcOrd="9" destOrd="0" presId="urn:microsoft.com/office/officeart/2005/8/layout/list1"/>
    <dgm:cxn modelId="{93592CF8-5AA6-4F6E-8A7D-9E1969AA6BF9}" type="presParOf" srcId="{6D9757CD-F24A-4B16-A44E-6F4E459F94AF}" destId="{7E4087E0-9ED1-4901-9392-1D7F4EAAC70D}" srcOrd="10" destOrd="0" presId="urn:microsoft.com/office/officeart/2005/8/layout/list1"/>
    <dgm:cxn modelId="{6C1B98FD-D358-420A-AC1C-24C2E0395D4F}" type="presParOf" srcId="{6D9757CD-F24A-4B16-A44E-6F4E459F94AF}" destId="{3B5D24E5-1675-4A76-B8A8-0D664F04C6FE}" srcOrd="11" destOrd="0" presId="urn:microsoft.com/office/officeart/2005/8/layout/list1"/>
    <dgm:cxn modelId="{566DA9CB-A31D-4E7A-AA73-F3B133DA2AB5}" type="presParOf" srcId="{6D9757CD-F24A-4B16-A44E-6F4E459F94AF}" destId="{E5BE2DA1-4172-4BE0-B4DF-D30046F2BA00}" srcOrd="12" destOrd="0" presId="urn:microsoft.com/office/officeart/2005/8/layout/list1"/>
    <dgm:cxn modelId="{7D1C5C29-B593-4561-93ED-9B7C91B629EF}" type="presParOf" srcId="{E5BE2DA1-4172-4BE0-B4DF-D30046F2BA00}" destId="{77AFD30A-F3A1-4860-8AF3-602F5ED0D7C9}" srcOrd="0" destOrd="0" presId="urn:microsoft.com/office/officeart/2005/8/layout/list1"/>
    <dgm:cxn modelId="{C5E7F282-8F5B-4837-821D-D12BE7595FC1}" type="presParOf" srcId="{E5BE2DA1-4172-4BE0-B4DF-D30046F2BA00}" destId="{A0E5DF69-8A0F-4B7A-9F0E-B712B0314140}" srcOrd="1" destOrd="0" presId="urn:microsoft.com/office/officeart/2005/8/layout/list1"/>
    <dgm:cxn modelId="{71DC05D5-16A0-4603-A3B0-689DAE73F4EB}" type="presParOf" srcId="{6D9757CD-F24A-4B16-A44E-6F4E459F94AF}" destId="{A4130971-7523-4DDC-832F-C7F1134E1424}" srcOrd="13" destOrd="0" presId="urn:microsoft.com/office/officeart/2005/8/layout/list1"/>
    <dgm:cxn modelId="{083B6EC2-50F9-466B-9E81-24E23F06B247}" type="presParOf" srcId="{6D9757CD-F24A-4B16-A44E-6F4E459F94AF}" destId="{9E7DF99C-C8FB-4D26-A1E5-746F379CD5BC}" srcOrd="14" destOrd="0" presId="urn:microsoft.com/office/officeart/2005/8/layout/list1"/>
    <dgm:cxn modelId="{F7BB4543-B125-4F66-81EC-711027A2E5D5}" type="presParOf" srcId="{6D9757CD-F24A-4B16-A44E-6F4E459F94AF}" destId="{C4FEA2B6-DBE0-4AD0-AF9E-4813CA91D6B9}" srcOrd="15" destOrd="0" presId="urn:microsoft.com/office/officeart/2005/8/layout/list1"/>
    <dgm:cxn modelId="{497F12E0-7383-473A-903F-E6CD202B957D}" type="presParOf" srcId="{6D9757CD-F24A-4B16-A44E-6F4E459F94AF}" destId="{04F4D182-1A28-4382-A2CD-C5BCD260A205}" srcOrd="16" destOrd="0" presId="urn:microsoft.com/office/officeart/2005/8/layout/list1"/>
    <dgm:cxn modelId="{C76D9B39-2347-43C0-879F-D24A1CCC746F}" type="presParOf" srcId="{04F4D182-1A28-4382-A2CD-C5BCD260A205}" destId="{74A5BD2C-BD9C-4FC6-8023-9B1BE7BF4C82}" srcOrd="0" destOrd="0" presId="urn:microsoft.com/office/officeart/2005/8/layout/list1"/>
    <dgm:cxn modelId="{30D03695-1265-4F1B-BD5F-418BA08064D0}" type="presParOf" srcId="{04F4D182-1A28-4382-A2CD-C5BCD260A205}" destId="{CB237320-E89D-4AEB-9A4F-BBCA3024B253}" srcOrd="1" destOrd="0" presId="urn:microsoft.com/office/officeart/2005/8/layout/list1"/>
    <dgm:cxn modelId="{9F3C697F-A130-471F-B740-B45F1AE1B16F}" type="presParOf" srcId="{6D9757CD-F24A-4B16-A44E-6F4E459F94AF}" destId="{70E82285-213C-4648-970F-7DA5C62564F3}" srcOrd="17" destOrd="0" presId="urn:microsoft.com/office/officeart/2005/8/layout/list1"/>
    <dgm:cxn modelId="{8F5C9FCA-1664-4863-9546-F194EBF45D44}" type="presParOf" srcId="{6D9757CD-F24A-4B16-A44E-6F4E459F94AF}" destId="{51CB4907-3775-40F2-BC53-22FB5C387290}" srcOrd="18" destOrd="0" presId="urn:microsoft.com/office/officeart/2005/8/layout/list1"/>
    <dgm:cxn modelId="{556A4081-28BF-44FA-A6B5-B28AD88A058F}" type="presParOf" srcId="{6D9757CD-F24A-4B16-A44E-6F4E459F94AF}" destId="{CDBA8367-57AA-4D47-BDEC-F0FE88C85E5B}" srcOrd="19" destOrd="0" presId="urn:microsoft.com/office/officeart/2005/8/layout/list1"/>
    <dgm:cxn modelId="{0D46887E-C390-47BB-BAE3-8F3601F74D9D}" type="presParOf" srcId="{6D9757CD-F24A-4B16-A44E-6F4E459F94AF}" destId="{DE0ECA95-16F4-490D-8D6B-20E5FF55F1B6}" srcOrd="20" destOrd="0" presId="urn:microsoft.com/office/officeart/2005/8/layout/list1"/>
    <dgm:cxn modelId="{0280E984-B1A1-4333-9D90-CA115BFC895A}" type="presParOf" srcId="{DE0ECA95-16F4-490D-8D6B-20E5FF55F1B6}" destId="{E9536AD6-B0B0-45CD-9784-9E003E505647}" srcOrd="0" destOrd="0" presId="urn:microsoft.com/office/officeart/2005/8/layout/list1"/>
    <dgm:cxn modelId="{D84646BC-56AA-4642-B708-5B3E192DB8A7}" type="presParOf" srcId="{DE0ECA95-16F4-490D-8D6B-20E5FF55F1B6}" destId="{200A13AF-1F6E-461C-A21A-DEADAC6C52D7}" srcOrd="1" destOrd="0" presId="urn:microsoft.com/office/officeart/2005/8/layout/list1"/>
    <dgm:cxn modelId="{41DE8053-53D1-495D-BF06-361EFF487D22}" type="presParOf" srcId="{6D9757CD-F24A-4B16-A44E-6F4E459F94AF}" destId="{1C88ACF4-E6DD-45A4-9818-F70C29C55382}" srcOrd="21" destOrd="0" presId="urn:microsoft.com/office/officeart/2005/8/layout/list1"/>
    <dgm:cxn modelId="{0E3EC781-4687-4CBD-84D1-8A419CAE57F1}" type="presParOf" srcId="{6D9757CD-F24A-4B16-A44E-6F4E459F94AF}" destId="{8A774E09-C2CB-49E5-A9B1-24A62B5AF0C9}" srcOrd="22" destOrd="0" presId="urn:microsoft.com/office/officeart/2005/8/layout/list1"/>
    <dgm:cxn modelId="{C2DE9CD4-D774-4A70-8639-2588A0422CC1}" type="presParOf" srcId="{6D9757CD-F24A-4B16-A44E-6F4E459F94AF}" destId="{D841AB16-15FF-4AFA-9EB8-95C1E3F45125}" srcOrd="23" destOrd="0" presId="urn:microsoft.com/office/officeart/2005/8/layout/list1"/>
    <dgm:cxn modelId="{B43D9D92-0D9B-4A6F-9F45-03B2AF330B15}" type="presParOf" srcId="{6D9757CD-F24A-4B16-A44E-6F4E459F94AF}" destId="{D82BB2FB-AEE1-40FA-8398-0570DBC2376F}" srcOrd="24" destOrd="0" presId="urn:microsoft.com/office/officeart/2005/8/layout/list1"/>
    <dgm:cxn modelId="{DB20A409-7ADD-41A7-AB4D-C04091A5DCD9}" type="presParOf" srcId="{D82BB2FB-AEE1-40FA-8398-0570DBC2376F}" destId="{D6F70DCB-6A7E-413D-856A-A1553D77102D}" srcOrd="0" destOrd="0" presId="urn:microsoft.com/office/officeart/2005/8/layout/list1"/>
    <dgm:cxn modelId="{5D76DEB8-E22B-4474-A429-707DC4E8D212}" type="presParOf" srcId="{D82BB2FB-AEE1-40FA-8398-0570DBC2376F}" destId="{7DA446E9-648A-4EC5-84D0-3247BD4C2925}" srcOrd="1" destOrd="0" presId="urn:microsoft.com/office/officeart/2005/8/layout/list1"/>
    <dgm:cxn modelId="{5C732A96-0A97-477C-9E31-F2AACACF685E}" type="presParOf" srcId="{6D9757CD-F24A-4B16-A44E-6F4E459F94AF}" destId="{A84C3CC4-A66C-4BD0-9F5D-0ABE16623EDF}" srcOrd="25" destOrd="0" presId="urn:microsoft.com/office/officeart/2005/8/layout/list1"/>
    <dgm:cxn modelId="{99BC5F5C-D891-469D-8E0D-CECBBB80BE1A}" type="presParOf" srcId="{6D9757CD-F24A-4B16-A44E-6F4E459F94AF}" destId="{CA0723E5-29B3-4D6E-86C5-0C89D0E36250}" srcOrd="26" destOrd="0" presId="urn:microsoft.com/office/officeart/2005/8/layout/list1"/>
    <dgm:cxn modelId="{98068208-AC42-4BF0-83B7-BF1CC4838F12}" type="presParOf" srcId="{6D9757CD-F24A-4B16-A44E-6F4E459F94AF}" destId="{5D91D4DB-3994-4957-846E-EC5F242701EB}" srcOrd="27" destOrd="0" presId="urn:microsoft.com/office/officeart/2005/8/layout/list1"/>
    <dgm:cxn modelId="{E47B1F4C-4F85-41E8-86AA-B592A24A58EF}" type="presParOf" srcId="{6D9757CD-F24A-4B16-A44E-6F4E459F94AF}" destId="{D54A0D01-285B-4371-BACD-E8DD6B630273}" srcOrd="28" destOrd="0" presId="urn:microsoft.com/office/officeart/2005/8/layout/list1"/>
    <dgm:cxn modelId="{29D36CB5-26ED-4350-A93B-C7D73AD8A2E6}" type="presParOf" srcId="{D54A0D01-285B-4371-BACD-E8DD6B630273}" destId="{0D163636-6F68-4F58-A4FD-6CBBB2E9E68B}" srcOrd="0" destOrd="0" presId="urn:microsoft.com/office/officeart/2005/8/layout/list1"/>
    <dgm:cxn modelId="{93361FBC-4DB2-427C-8D72-6920542B8241}" type="presParOf" srcId="{D54A0D01-285B-4371-BACD-E8DD6B630273}" destId="{074EF76A-2E4B-47E3-8C8C-B690B61597ED}" srcOrd="1" destOrd="0" presId="urn:microsoft.com/office/officeart/2005/8/layout/list1"/>
    <dgm:cxn modelId="{6024C22B-125D-4A84-B261-D70B4C73115B}" type="presParOf" srcId="{6D9757CD-F24A-4B16-A44E-6F4E459F94AF}" destId="{C8DFE57B-90F9-42FD-8E6C-31F7A48FB8F6}" srcOrd="29" destOrd="0" presId="urn:microsoft.com/office/officeart/2005/8/layout/list1"/>
    <dgm:cxn modelId="{CF69AF95-626D-4020-9B99-D2D5522C8DB7}" type="presParOf" srcId="{6D9757CD-F24A-4B16-A44E-6F4E459F94AF}" destId="{4D9C2EF5-C5FE-4908-93BB-493A796ADC9C}" srcOrd="30" destOrd="0" presId="urn:microsoft.com/office/officeart/2005/8/layout/list1"/>
    <dgm:cxn modelId="{A3D3310A-7842-4EAD-8F58-711101BBFC33}" type="presParOf" srcId="{6D9757CD-F24A-4B16-A44E-6F4E459F94AF}" destId="{E388C43C-33BD-4799-8404-77B157D20969}" srcOrd="31" destOrd="0" presId="urn:microsoft.com/office/officeart/2005/8/layout/list1"/>
    <dgm:cxn modelId="{9E7DB5C8-6BB5-4079-8BC9-2EF2D07EACFD}" type="presParOf" srcId="{6D9757CD-F24A-4B16-A44E-6F4E459F94AF}" destId="{9756A03E-A72E-45C3-9FAB-6FC03ED89746}" srcOrd="32" destOrd="0" presId="urn:microsoft.com/office/officeart/2005/8/layout/list1"/>
    <dgm:cxn modelId="{963FAFF4-D08A-4B61-8F60-49F32F22C18E}" type="presParOf" srcId="{9756A03E-A72E-45C3-9FAB-6FC03ED89746}" destId="{40ED13AC-ABA1-4E56-AE2A-A29F800A5EEE}" srcOrd="0" destOrd="0" presId="urn:microsoft.com/office/officeart/2005/8/layout/list1"/>
    <dgm:cxn modelId="{F63986A9-923C-489D-9AD6-1330A69E6FDA}" type="presParOf" srcId="{9756A03E-A72E-45C3-9FAB-6FC03ED89746}" destId="{F8591FDC-3AF2-4A06-8798-60E929806FA0}" srcOrd="1" destOrd="0" presId="urn:microsoft.com/office/officeart/2005/8/layout/list1"/>
    <dgm:cxn modelId="{2016FA41-69B9-44F6-8FA4-A4909C62A2E2}" type="presParOf" srcId="{6D9757CD-F24A-4B16-A44E-6F4E459F94AF}" destId="{63820B94-7505-41FC-8649-71E19A997F97}" srcOrd="33" destOrd="0" presId="urn:microsoft.com/office/officeart/2005/8/layout/list1"/>
    <dgm:cxn modelId="{05D52F58-D335-41E2-9719-68086A99D78A}" type="presParOf" srcId="{6D9757CD-F24A-4B16-A44E-6F4E459F94AF}" destId="{3FB9F165-4B0D-41D2-887D-D537F6C2D7D3}" srcOrd="34" destOrd="0" presId="urn:microsoft.com/office/officeart/2005/8/layout/list1"/>
    <dgm:cxn modelId="{A7AA7F91-A279-413B-8776-CAC79121A36F}" type="presParOf" srcId="{6D9757CD-F24A-4B16-A44E-6F4E459F94AF}" destId="{F21AF661-EB7C-4422-8501-7F1BF6BB0C50}" srcOrd="35" destOrd="0" presId="urn:microsoft.com/office/officeart/2005/8/layout/list1"/>
    <dgm:cxn modelId="{592151D2-84F2-4018-9385-621728BE8363}" type="presParOf" srcId="{6D9757CD-F24A-4B16-A44E-6F4E459F94AF}" destId="{E5EA6824-BC8F-41A4-AA12-445D1F52814E}" srcOrd="36" destOrd="0" presId="urn:microsoft.com/office/officeart/2005/8/layout/list1"/>
    <dgm:cxn modelId="{94DB0F7C-BA27-477F-A465-FB36C6BD14E6}" type="presParOf" srcId="{E5EA6824-BC8F-41A4-AA12-445D1F52814E}" destId="{BE771017-A7EB-41D2-BFB5-B03763D664C9}" srcOrd="0" destOrd="0" presId="urn:microsoft.com/office/officeart/2005/8/layout/list1"/>
    <dgm:cxn modelId="{C2B59CAA-D184-48EF-858D-42DB76172927}" type="presParOf" srcId="{E5EA6824-BC8F-41A4-AA12-445D1F52814E}" destId="{18604553-806A-4BCD-ACFA-96ACC078EDAA}" srcOrd="1" destOrd="0" presId="urn:microsoft.com/office/officeart/2005/8/layout/list1"/>
    <dgm:cxn modelId="{060930F2-74D7-4386-ABA2-D8C54D09D69A}" type="presParOf" srcId="{6D9757CD-F24A-4B16-A44E-6F4E459F94AF}" destId="{5EAE45DC-62EE-4275-A1E5-3FEB18F1B1F6}" srcOrd="37" destOrd="0" presId="urn:microsoft.com/office/officeart/2005/8/layout/list1"/>
    <dgm:cxn modelId="{377FAAC7-2E27-41C1-9A89-73D11C23C227}" type="presParOf" srcId="{6D9757CD-F24A-4B16-A44E-6F4E459F94AF}" destId="{120D127A-F3A9-41FB-B1C8-53632E24F176}" srcOrd="38" destOrd="0" presId="urn:microsoft.com/office/officeart/2005/8/layout/list1"/>
    <dgm:cxn modelId="{1C5DB37E-B771-4C41-9946-A1F802BF961E}" type="presParOf" srcId="{6D9757CD-F24A-4B16-A44E-6F4E459F94AF}" destId="{0AC05FF9-B749-40A7-A42F-6FBFAB86FA3E}" srcOrd="39" destOrd="0" presId="urn:microsoft.com/office/officeart/2005/8/layout/list1"/>
    <dgm:cxn modelId="{6D3E929E-C442-421D-80D2-A4083A3C6DEC}" type="presParOf" srcId="{6D9757CD-F24A-4B16-A44E-6F4E459F94AF}" destId="{5A42EAA1-A2FB-488E-9600-AB12CABF397E}" srcOrd="40" destOrd="0" presId="urn:microsoft.com/office/officeart/2005/8/layout/list1"/>
    <dgm:cxn modelId="{8B4DFB1A-C0FC-42EE-BAF0-160EDE860151}" type="presParOf" srcId="{5A42EAA1-A2FB-488E-9600-AB12CABF397E}" destId="{697E06BB-80A5-4359-97BB-AD0694D99359}" srcOrd="0" destOrd="0" presId="urn:microsoft.com/office/officeart/2005/8/layout/list1"/>
    <dgm:cxn modelId="{24FF5775-03BC-43B6-BE5A-6E46AFA3EE1F}" type="presParOf" srcId="{5A42EAA1-A2FB-488E-9600-AB12CABF397E}" destId="{511D5CC6-2101-4821-A4EF-DBDCD9275A36}" srcOrd="1" destOrd="0" presId="urn:microsoft.com/office/officeart/2005/8/layout/list1"/>
    <dgm:cxn modelId="{EEBA799C-C06C-4932-A1D6-B2F87D123D88}" type="presParOf" srcId="{6D9757CD-F24A-4B16-A44E-6F4E459F94AF}" destId="{E261AC72-B1C5-4398-B563-A52095C1E6D0}" srcOrd="41" destOrd="0" presId="urn:microsoft.com/office/officeart/2005/8/layout/list1"/>
    <dgm:cxn modelId="{D623E0CB-34DF-40E7-977B-3BD161F8B687}" type="presParOf" srcId="{6D9757CD-F24A-4B16-A44E-6F4E459F94AF}" destId="{9E02FBEA-0372-49D8-B239-EAD9619B7BCC}" srcOrd="4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1DBD7E2-7451-49E2-86CA-69973CCF91D4}" type="doc">
      <dgm:prSet loTypeId="urn:microsoft.com/office/officeart/2005/8/layout/cycle6" loCatId="cycle" qsTypeId="urn:microsoft.com/office/officeart/2005/8/quickstyle/simple1" qsCatId="simple" csTypeId="urn:microsoft.com/office/officeart/2005/8/colors/accent5_2" csCatId="accent5" phldr="1"/>
      <dgm:spPr/>
      <dgm:t>
        <a:bodyPr/>
        <a:lstStyle/>
        <a:p>
          <a:endParaRPr lang="es-ES"/>
        </a:p>
      </dgm:t>
    </dgm:pt>
    <dgm:pt modelId="{1BE3C119-EF6F-41B1-AD92-5FF96E8A63F5}">
      <dgm:prSet phldrT="[Texto]"/>
      <dgm:spPr/>
      <dgm:t>
        <a:bodyPr/>
        <a:lstStyle/>
        <a:p>
          <a:r>
            <a:rPr lang="es-CO" dirty="0" smtClean="0"/>
            <a:t>EAM</a:t>
          </a:r>
          <a:endParaRPr lang="es-ES" dirty="0"/>
        </a:p>
      </dgm:t>
    </dgm:pt>
    <dgm:pt modelId="{20326584-F989-41BA-A8B3-12360B8A9E5C}" type="parTrans" cxnId="{1D3D128F-6F96-4903-B8A5-82106A6205DD}">
      <dgm:prSet/>
      <dgm:spPr/>
      <dgm:t>
        <a:bodyPr/>
        <a:lstStyle/>
        <a:p>
          <a:endParaRPr lang="es-ES"/>
        </a:p>
      </dgm:t>
    </dgm:pt>
    <dgm:pt modelId="{E741112C-A04A-498F-94D3-4F00AFA9B961}" type="sibTrans" cxnId="{1D3D128F-6F96-4903-B8A5-82106A6205DD}">
      <dgm:prSet/>
      <dgm:spPr/>
      <dgm:t>
        <a:bodyPr/>
        <a:lstStyle/>
        <a:p>
          <a:endParaRPr lang="es-ES"/>
        </a:p>
      </dgm:t>
    </dgm:pt>
    <dgm:pt modelId="{950DD059-4BCB-460C-A392-CDA6463A30CD}">
      <dgm:prSet phldrT="[Texto]"/>
      <dgm:spPr/>
      <dgm:t>
        <a:bodyPr/>
        <a:lstStyle/>
        <a:p>
          <a:r>
            <a:rPr lang="es-CO" dirty="0" smtClean="0"/>
            <a:t>CRM</a:t>
          </a:r>
          <a:endParaRPr lang="es-ES" dirty="0"/>
        </a:p>
      </dgm:t>
    </dgm:pt>
    <dgm:pt modelId="{BA578B93-A137-404B-A73F-BE46E8B08D52}" type="parTrans" cxnId="{2E04EC86-932F-484D-911A-E984DB7E9046}">
      <dgm:prSet/>
      <dgm:spPr/>
      <dgm:t>
        <a:bodyPr/>
        <a:lstStyle/>
        <a:p>
          <a:endParaRPr lang="es-ES"/>
        </a:p>
      </dgm:t>
    </dgm:pt>
    <dgm:pt modelId="{D671390E-43AA-4170-BCB9-A404ACD901B8}" type="sibTrans" cxnId="{2E04EC86-932F-484D-911A-E984DB7E9046}">
      <dgm:prSet/>
      <dgm:spPr/>
      <dgm:t>
        <a:bodyPr/>
        <a:lstStyle/>
        <a:p>
          <a:endParaRPr lang="es-ES"/>
        </a:p>
      </dgm:t>
    </dgm:pt>
    <dgm:pt modelId="{10F1708C-98A3-488E-9F64-38DC51E07F50}">
      <dgm:prSet phldrT="[Texto]"/>
      <dgm:spPr>
        <a:solidFill>
          <a:schemeClr val="accent3"/>
        </a:solidFill>
      </dgm:spPr>
      <dgm:t>
        <a:bodyPr/>
        <a:lstStyle/>
        <a:p>
          <a:r>
            <a:rPr lang="es-CO" dirty="0" smtClean="0"/>
            <a:t>MWM</a:t>
          </a:r>
          <a:endParaRPr lang="es-ES" dirty="0"/>
        </a:p>
      </dgm:t>
    </dgm:pt>
    <dgm:pt modelId="{86800820-F8A1-40E2-B343-3376264CC713}" type="parTrans" cxnId="{2FCE22F3-9D1F-4E67-97E9-6DD6F977A249}">
      <dgm:prSet/>
      <dgm:spPr/>
      <dgm:t>
        <a:bodyPr/>
        <a:lstStyle/>
        <a:p>
          <a:endParaRPr lang="es-ES"/>
        </a:p>
      </dgm:t>
    </dgm:pt>
    <dgm:pt modelId="{2622FFB4-CE65-4746-BC5D-23BF3EA9D7DD}" type="sibTrans" cxnId="{2FCE22F3-9D1F-4E67-97E9-6DD6F977A249}">
      <dgm:prSet/>
      <dgm:spPr/>
      <dgm:t>
        <a:bodyPr/>
        <a:lstStyle/>
        <a:p>
          <a:endParaRPr lang="es-ES"/>
        </a:p>
      </dgm:t>
    </dgm:pt>
    <dgm:pt modelId="{CDFF04CC-95A2-4CF8-A494-C3B91CBAA2E5}">
      <dgm:prSet phldrT="[Texto]"/>
      <dgm:spPr/>
      <dgm:t>
        <a:bodyPr/>
        <a:lstStyle/>
        <a:p>
          <a:r>
            <a:rPr lang="es-CO" dirty="0" smtClean="0"/>
            <a:t>FS</a:t>
          </a:r>
          <a:endParaRPr lang="es-ES" dirty="0"/>
        </a:p>
      </dgm:t>
    </dgm:pt>
    <dgm:pt modelId="{960241F1-3321-4FA9-B836-39D1A29E9175}" type="parTrans" cxnId="{491CD25F-AED9-4CA1-A140-E22E4C0C50AD}">
      <dgm:prSet/>
      <dgm:spPr/>
      <dgm:t>
        <a:bodyPr/>
        <a:lstStyle/>
        <a:p>
          <a:endParaRPr lang="es-ES"/>
        </a:p>
      </dgm:t>
    </dgm:pt>
    <dgm:pt modelId="{F370CE43-0EDC-45B7-93DE-F7FF0C1F7BA1}" type="sibTrans" cxnId="{491CD25F-AED9-4CA1-A140-E22E4C0C50AD}">
      <dgm:prSet/>
      <dgm:spPr/>
      <dgm:t>
        <a:bodyPr/>
        <a:lstStyle/>
        <a:p>
          <a:endParaRPr lang="es-ES"/>
        </a:p>
      </dgm:t>
    </dgm:pt>
    <dgm:pt modelId="{DD0F4797-DF28-4687-BECD-D83988964FEE}">
      <dgm:prSet phldrT="[Texto]"/>
      <dgm:spPr/>
      <dgm:t>
        <a:bodyPr/>
        <a:lstStyle/>
        <a:p>
          <a:r>
            <a:rPr lang="es-CO" dirty="0" err="1" smtClean="0"/>
            <a:t>Public</a:t>
          </a:r>
          <a:r>
            <a:rPr lang="es-CO" dirty="0" smtClean="0"/>
            <a:t> Sector</a:t>
          </a:r>
          <a:endParaRPr lang="es-ES" dirty="0"/>
        </a:p>
      </dgm:t>
    </dgm:pt>
    <dgm:pt modelId="{7FD61003-66AD-4C0F-85A9-52F46ECB20A3}" type="parTrans" cxnId="{DB4B12C1-409C-41DB-BA2E-41C93AEE972F}">
      <dgm:prSet/>
      <dgm:spPr/>
      <dgm:t>
        <a:bodyPr/>
        <a:lstStyle/>
        <a:p>
          <a:endParaRPr lang="es-ES"/>
        </a:p>
      </dgm:t>
    </dgm:pt>
    <dgm:pt modelId="{2C62EA37-B6E1-4BDE-A999-8E132870734A}" type="sibTrans" cxnId="{DB4B12C1-409C-41DB-BA2E-41C93AEE972F}">
      <dgm:prSet/>
      <dgm:spPr/>
      <dgm:t>
        <a:bodyPr/>
        <a:lstStyle/>
        <a:p>
          <a:endParaRPr lang="es-ES"/>
        </a:p>
      </dgm:t>
    </dgm:pt>
    <dgm:pt modelId="{02FB94FB-5DA2-46B8-9725-8E6CA6716D18}" type="pres">
      <dgm:prSet presAssocID="{71DBD7E2-7451-49E2-86CA-69973CCF91D4}" presName="cycle" presStyleCnt="0">
        <dgm:presLayoutVars>
          <dgm:dir/>
          <dgm:resizeHandles val="exact"/>
        </dgm:presLayoutVars>
      </dgm:prSet>
      <dgm:spPr/>
      <dgm:t>
        <a:bodyPr/>
        <a:lstStyle/>
        <a:p>
          <a:endParaRPr lang="en-US"/>
        </a:p>
      </dgm:t>
    </dgm:pt>
    <dgm:pt modelId="{20275341-427E-42EB-94F5-8A6B720F95F8}" type="pres">
      <dgm:prSet presAssocID="{1BE3C119-EF6F-41B1-AD92-5FF96E8A63F5}" presName="node" presStyleLbl="node1" presStyleIdx="0" presStyleCnt="5">
        <dgm:presLayoutVars>
          <dgm:bulletEnabled val="1"/>
        </dgm:presLayoutVars>
      </dgm:prSet>
      <dgm:spPr/>
      <dgm:t>
        <a:bodyPr/>
        <a:lstStyle/>
        <a:p>
          <a:endParaRPr lang="en-US"/>
        </a:p>
      </dgm:t>
    </dgm:pt>
    <dgm:pt modelId="{0D464D21-1224-4865-8F18-896155A6CBDA}" type="pres">
      <dgm:prSet presAssocID="{1BE3C119-EF6F-41B1-AD92-5FF96E8A63F5}" presName="spNode" presStyleCnt="0"/>
      <dgm:spPr/>
    </dgm:pt>
    <dgm:pt modelId="{24B3E4D6-C5C3-475D-90E9-511D93EAC83A}" type="pres">
      <dgm:prSet presAssocID="{E741112C-A04A-498F-94D3-4F00AFA9B961}" presName="sibTrans" presStyleLbl="sibTrans1D1" presStyleIdx="0" presStyleCnt="5"/>
      <dgm:spPr/>
      <dgm:t>
        <a:bodyPr/>
        <a:lstStyle/>
        <a:p>
          <a:endParaRPr lang="en-US"/>
        </a:p>
      </dgm:t>
    </dgm:pt>
    <dgm:pt modelId="{84F56B82-40A2-43FF-B364-455BF875BA83}" type="pres">
      <dgm:prSet presAssocID="{950DD059-4BCB-460C-A392-CDA6463A30CD}" presName="node" presStyleLbl="node1" presStyleIdx="1" presStyleCnt="5">
        <dgm:presLayoutVars>
          <dgm:bulletEnabled val="1"/>
        </dgm:presLayoutVars>
      </dgm:prSet>
      <dgm:spPr/>
      <dgm:t>
        <a:bodyPr/>
        <a:lstStyle/>
        <a:p>
          <a:endParaRPr lang="en-US"/>
        </a:p>
      </dgm:t>
    </dgm:pt>
    <dgm:pt modelId="{CF8AE864-F70C-4A53-BCEC-8234649AFD43}" type="pres">
      <dgm:prSet presAssocID="{950DD059-4BCB-460C-A392-CDA6463A30CD}" presName="spNode" presStyleCnt="0"/>
      <dgm:spPr/>
    </dgm:pt>
    <dgm:pt modelId="{D2641099-20C8-429C-AE70-9CD5FEE26E06}" type="pres">
      <dgm:prSet presAssocID="{D671390E-43AA-4170-BCB9-A404ACD901B8}" presName="sibTrans" presStyleLbl="sibTrans1D1" presStyleIdx="1" presStyleCnt="5"/>
      <dgm:spPr/>
      <dgm:t>
        <a:bodyPr/>
        <a:lstStyle/>
        <a:p>
          <a:endParaRPr lang="en-US"/>
        </a:p>
      </dgm:t>
    </dgm:pt>
    <dgm:pt modelId="{1BCBE2B6-E3B9-407C-8377-89F17EE65D38}" type="pres">
      <dgm:prSet presAssocID="{10F1708C-98A3-488E-9F64-38DC51E07F50}" presName="node" presStyleLbl="node1" presStyleIdx="2" presStyleCnt="5">
        <dgm:presLayoutVars>
          <dgm:bulletEnabled val="1"/>
        </dgm:presLayoutVars>
      </dgm:prSet>
      <dgm:spPr/>
      <dgm:t>
        <a:bodyPr/>
        <a:lstStyle/>
        <a:p>
          <a:endParaRPr lang="es-ES"/>
        </a:p>
      </dgm:t>
    </dgm:pt>
    <dgm:pt modelId="{9950B956-6F62-43DE-A258-F181408979F3}" type="pres">
      <dgm:prSet presAssocID="{10F1708C-98A3-488E-9F64-38DC51E07F50}" presName="spNode" presStyleCnt="0"/>
      <dgm:spPr/>
    </dgm:pt>
    <dgm:pt modelId="{26AFF26A-EFDC-4671-8F6C-FED2CF113DA5}" type="pres">
      <dgm:prSet presAssocID="{2622FFB4-CE65-4746-BC5D-23BF3EA9D7DD}" presName="sibTrans" presStyleLbl="sibTrans1D1" presStyleIdx="2" presStyleCnt="5"/>
      <dgm:spPr/>
      <dgm:t>
        <a:bodyPr/>
        <a:lstStyle/>
        <a:p>
          <a:endParaRPr lang="en-US"/>
        </a:p>
      </dgm:t>
    </dgm:pt>
    <dgm:pt modelId="{DCB98DAD-3929-4C34-8D89-34C6D1520CF1}" type="pres">
      <dgm:prSet presAssocID="{CDFF04CC-95A2-4CF8-A494-C3B91CBAA2E5}" presName="node" presStyleLbl="node1" presStyleIdx="3" presStyleCnt="5">
        <dgm:presLayoutVars>
          <dgm:bulletEnabled val="1"/>
        </dgm:presLayoutVars>
      </dgm:prSet>
      <dgm:spPr/>
      <dgm:t>
        <a:bodyPr/>
        <a:lstStyle/>
        <a:p>
          <a:endParaRPr lang="en-US"/>
        </a:p>
      </dgm:t>
    </dgm:pt>
    <dgm:pt modelId="{08F6B446-4C5F-41C9-9091-55801AC48FA9}" type="pres">
      <dgm:prSet presAssocID="{CDFF04CC-95A2-4CF8-A494-C3B91CBAA2E5}" presName="spNode" presStyleCnt="0"/>
      <dgm:spPr/>
    </dgm:pt>
    <dgm:pt modelId="{045C76CE-44A9-46AF-8047-AEA00B860336}" type="pres">
      <dgm:prSet presAssocID="{F370CE43-0EDC-45B7-93DE-F7FF0C1F7BA1}" presName="sibTrans" presStyleLbl="sibTrans1D1" presStyleIdx="3" presStyleCnt="5"/>
      <dgm:spPr/>
      <dgm:t>
        <a:bodyPr/>
        <a:lstStyle/>
        <a:p>
          <a:endParaRPr lang="en-US"/>
        </a:p>
      </dgm:t>
    </dgm:pt>
    <dgm:pt modelId="{7FD0A3B5-E34C-49CD-A007-E90A91473C12}" type="pres">
      <dgm:prSet presAssocID="{DD0F4797-DF28-4687-BECD-D83988964FEE}" presName="node" presStyleLbl="node1" presStyleIdx="4" presStyleCnt="5">
        <dgm:presLayoutVars>
          <dgm:bulletEnabled val="1"/>
        </dgm:presLayoutVars>
      </dgm:prSet>
      <dgm:spPr/>
      <dgm:t>
        <a:bodyPr/>
        <a:lstStyle/>
        <a:p>
          <a:endParaRPr lang="en-US"/>
        </a:p>
      </dgm:t>
    </dgm:pt>
    <dgm:pt modelId="{AA02F7E2-0C8E-42D7-A5DB-D8594F9F31F2}" type="pres">
      <dgm:prSet presAssocID="{DD0F4797-DF28-4687-BECD-D83988964FEE}" presName="spNode" presStyleCnt="0"/>
      <dgm:spPr/>
    </dgm:pt>
    <dgm:pt modelId="{A372F987-A201-4836-9760-11DA6C217647}" type="pres">
      <dgm:prSet presAssocID="{2C62EA37-B6E1-4BDE-A999-8E132870734A}" presName="sibTrans" presStyleLbl="sibTrans1D1" presStyleIdx="4" presStyleCnt="5"/>
      <dgm:spPr/>
      <dgm:t>
        <a:bodyPr/>
        <a:lstStyle/>
        <a:p>
          <a:endParaRPr lang="en-US"/>
        </a:p>
      </dgm:t>
    </dgm:pt>
  </dgm:ptLst>
  <dgm:cxnLst>
    <dgm:cxn modelId="{3DB18DF1-5F5A-4A36-8510-D566431153C3}" type="presOf" srcId="{2C62EA37-B6E1-4BDE-A999-8E132870734A}" destId="{A372F987-A201-4836-9760-11DA6C217647}" srcOrd="0" destOrd="0" presId="urn:microsoft.com/office/officeart/2005/8/layout/cycle6"/>
    <dgm:cxn modelId="{08C98AE8-5ABE-40BF-AF6E-E3E2079BC4DB}" type="presOf" srcId="{CDFF04CC-95A2-4CF8-A494-C3B91CBAA2E5}" destId="{DCB98DAD-3929-4C34-8D89-34C6D1520CF1}" srcOrd="0" destOrd="0" presId="urn:microsoft.com/office/officeart/2005/8/layout/cycle6"/>
    <dgm:cxn modelId="{EDE7E8B0-C5E2-44B4-A4EB-11DC69A7188C}" type="presOf" srcId="{950DD059-4BCB-460C-A392-CDA6463A30CD}" destId="{84F56B82-40A2-43FF-B364-455BF875BA83}" srcOrd="0" destOrd="0" presId="urn:microsoft.com/office/officeart/2005/8/layout/cycle6"/>
    <dgm:cxn modelId="{C04AC791-72E6-4A46-A37F-23C7B5CEF8D0}" type="presOf" srcId="{D671390E-43AA-4170-BCB9-A404ACD901B8}" destId="{D2641099-20C8-429C-AE70-9CD5FEE26E06}" srcOrd="0" destOrd="0" presId="urn:microsoft.com/office/officeart/2005/8/layout/cycle6"/>
    <dgm:cxn modelId="{2FCE22F3-9D1F-4E67-97E9-6DD6F977A249}" srcId="{71DBD7E2-7451-49E2-86CA-69973CCF91D4}" destId="{10F1708C-98A3-488E-9F64-38DC51E07F50}" srcOrd="2" destOrd="0" parTransId="{86800820-F8A1-40E2-B343-3376264CC713}" sibTransId="{2622FFB4-CE65-4746-BC5D-23BF3EA9D7DD}"/>
    <dgm:cxn modelId="{2A01732F-090D-4B4D-A1C8-61E5B8D61CD1}" type="presOf" srcId="{71DBD7E2-7451-49E2-86CA-69973CCF91D4}" destId="{02FB94FB-5DA2-46B8-9725-8E6CA6716D18}" srcOrd="0" destOrd="0" presId="urn:microsoft.com/office/officeart/2005/8/layout/cycle6"/>
    <dgm:cxn modelId="{604976B0-8884-40FF-9C9F-3AFCE9189110}" type="presOf" srcId="{E741112C-A04A-498F-94D3-4F00AFA9B961}" destId="{24B3E4D6-C5C3-475D-90E9-511D93EAC83A}" srcOrd="0" destOrd="0" presId="urn:microsoft.com/office/officeart/2005/8/layout/cycle6"/>
    <dgm:cxn modelId="{AE291453-DFBD-46B8-9A17-133CFF85FE6A}" type="presOf" srcId="{10F1708C-98A3-488E-9F64-38DC51E07F50}" destId="{1BCBE2B6-E3B9-407C-8377-89F17EE65D38}" srcOrd="0" destOrd="0" presId="urn:microsoft.com/office/officeart/2005/8/layout/cycle6"/>
    <dgm:cxn modelId="{836C9099-BFA4-4B4D-81D8-27C565325283}" type="presOf" srcId="{F370CE43-0EDC-45B7-93DE-F7FF0C1F7BA1}" destId="{045C76CE-44A9-46AF-8047-AEA00B860336}" srcOrd="0" destOrd="0" presId="urn:microsoft.com/office/officeart/2005/8/layout/cycle6"/>
    <dgm:cxn modelId="{03651EFC-37BD-4E27-89DB-5943BFF28DC0}" type="presOf" srcId="{1BE3C119-EF6F-41B1-AD92-5FF96E8A63F5}" destId="{20275341-427E-42EB-94F5-8A6B720F95F8}" srcOrd="0" destOrd="0" presId="urn:microsoft.com/office/officeart/2005/8/layout/cycle6"/>
    <dgm:cxn modelId="{2FCB96EE-D40D-4E29-8813-6EBF93845DDE}" type="presOf" srcId="{2622FFB4-CE65-4746-BC5D-23BF3EA9D7DD}" destId="{26AFF26A-EFDC-4671-8F6C-FED2CF113DA5}" srcOrd="0" destOrd="0" presId="urn:microsoft.com/office/officeart/2005/8/layout/cycle6"/>
    <dgm:cxn modelId="{491CD25F-AED9-4CA1-A140-E22E4C0C50AD}" srcId="{71DBD7E2-7451-49E2-86CA-69973CCF91D4}" destId="{CDFF04CC-95A2-4CF8-A494-C3B91CBAA2E5}" srcOrd="3" destOrd="0" parTransId="{960241F1-3321-4FA9-B836-39D1A29E9175}" sibTransId="{F370CE43-0EDC-45B7-93DE-F7FF0C1F7BA1}"/>
    <dgm:cxn modelId="{2E04EC86-932F-484D-911A-E984DB7E9046}" srcId="{71DBD7E2-7451-49E2-86CA-69973CCF91D4}" destId="{950DD059-4BCB-460C-A392-CDA6463A30CD}" srcOrd="1" destOrd="0" parTransId="{BA578B93-A137-404B-A73F-BE46E8B08D52}" sibTransId="{D671390E-43AA-4170-BCB9-A404ACD901B8}"/>
    <dgm:cxn modelId="{E5C4A28C-BA35-4A61-B62B-A94D6073531B}" type="presOf" srcId="{DD0F4797-DF28-4687-BECD-D83988964FEE}" destId="{7FD0A3B5-E34C-49CD-A007-E90A91473C12}" srcOrd="0" destOrd="0" presId="urn:microsoft.com/office/officeart/2005/8/layout/cycle6"/>
    <dgm:cxn modelId="{DB4B12C1-409C-41DB-BA2E-41C93AEE972F}" srcId="{71DBD7E2-7451-49E2-86CA-69973CCF91D4}" destId="{DD0F4797-DF28-4687-BECD-D83988964FEE}" srcOrd="4" destOrd="0" parTransId="{7FD61003-66AD-4C0F-85A9-52F46ECB20A3}" sibTransId="{2C62EA37-B6E1-4BDE-A999-8E132870734A}"/>
    <dgm:cxn modelId="{1D3D128F-6F96-4903-B8A5-82106A6205DD}" srcId="{71DBD7E2-7451-49E2-86CA-69973CCF91D4}" destId="{1BE3C119-EF6F-41B1-AD92-5FF96E8A63F5}" srcOrd="0" destOrd="0" parTransId="{20326584-F989-41BA-A8B3-12360B8A9E5C}" sibTransId="{E741112C-A04A-498F-94D3-4F00AFA9B961}"/>
    <dgm:cxn modelId="{8C5D8EDE-912A-45D0-93A4-5E972DFCC04C}" type="presParOf" srcId="{02FB94FB-5DA2-46B8-9725-8E6CA6716D18}" destId="{20275341-427E-42EB-94F5-8A6B720F95F8}" srcOrd="0" destOrd="0" presId="urn:microsoft.com/office/officeart/2005/8/layout/cycle6"/>
    <dgm:cxn modelId="{216D59C4-F46B-44B9-9FDE-355E7340B700}" type="presParOf" srcId="{02FB94FB-5DA2-46B8-9725-8E6CA6716D18}" destId="{0D464D21-1224-4865-8F18-896155A6CBDA}" srcOrd="1" destOrd="0" presId="urn:microsoft.com/office/officeart/2005/8/layout/cycle6"/>
    <dgm:cxn modelId="{1BE3D79D-E364-4B9C-8CDD-3A83832397CC}" type="presParOf" srcId="{02FB94FB-5DA2-46B8-9725-8E6CA6716D18}" destId="{24B3E4D6-C5C3-475D-90E9-511D93EAC83A}" srcOrd="2" destOrd="0" presId="urn:microsoft.com/office/officeart/2005/8/layout/cycle6"/>
    <dgm:cxn modelId="{8FE86E51-A53E-4B0A-A7F2-DD1315632479}" type="presParOf" srcId="{02FB94FB-5DA2-46B8-9725-8E6CA6716D18}" destId="{84F56B82-40A2-43FF-B364-455BF875BA83}" srcOrd="3" destOrd="0" presId="urn:microsoft.com/office/officeart/2005/8/layout/cycle6"/>
    <dgm:cxn modelId="{22074271-E779-4C61-994D-ACAB93E99845}" type="presParOf" srcId="{02FB94FB-5DA2-46B8-9725-8E6CA6716D18}" destId="{CF8AE864-F70C-4A53-BCEC-8234649AFD43}" srcOrd="4" destOrd="0" presId="urn:microsoft.com/office/officeart/2005/8/layout/cycle6"/>
    <dgm:cxn modelId="{EA6B09EA-75D7-4498-970D-64C2BF0F100D}" type="presParOf" srcId="{02FB94FB-5DA2-46B8-9725-8E6CA6716D18}" destId="{D2641099-20C8-429C-AE70-9CD5FEE26E06}" srcOrd="5" destOrd="0" presId="urn:microsoft.com/office/officeart/2005/8/layout/cycle6"/>
    <dgm:cxn modelId="{5F17AD5A-E2A2-4086-85AB-C80C646C4869}" type="presParOf" srcId="{02FB94FB-5DA2-46B8-9725-8E6CA6716D18}" destId="{1BCBE2B6-E3B9-407C-8377-89F17EE65D38}" srcOrd="6" destOrd="0" presId="urn:microsoft.com/office/officeart/2005/8/layout/cycle6"/>
    <dgm:cxn modelId="{B6EAD250-39DF-4F88-B999-FB2028446857}" type="presParOf" srcId="{02FB94FB-5DA2-46B8-9725-8E6CA6716D18}" destId="{9950B956-6F62-43DE-A258-F181408979F3}" srcOrd="7" destOrd="0" presId="urn:microsoft.com/office/officeart/2005/8/layout/cycle6"/>
    <dgm:cxn modelId="{B5B70999-70EC-4B33-AEC6-39C078B6C739}" type="presParOf" srcId="{02FB94FB-5DA2-46B8-9725-8E6CA6716D18}" destId="{26AFF26A-EFDC-4671-8F6C-FED2CF113DA5}" srcOrd="8" destOrd="0" presId="urn:microsoft.com/office/officeart/2005/8/layout/cycle6"/>
    <dgm:cxn modelId="{7DB89D59-B015-4C91-9969-4EAA26A94F61}" type="presParOf" srcId="{02FB94FB-5DA2-46B8-9725-8E6CA6716D18}" destId="{DCB98DAD-3929-4C34-8D89-34C6D1520CF1}" srcOrd="9" destOrd="0" presId="urn:microsoft.com/office/officeart/2005/8/layout/cycle6"/>
    <dgm:cxn modelId="{73EFAF0C-3CAA-45B1-92B1-A4EDA7E11370}" type="presParOf" srcId="{02FB94FB-5DA2-46B8-9725-8E6CA6716D18}" destId="{08F6B446-4C5F-41C9-9091-55801AC48FA9}" srcOrd="10" destOrd="0" presId="urn:microsoft.com/office/officeart/2005/8/layout/cycle6"/>
    <dgm:cxn modelId="{77B5AE9D-5D6E-413B-9433-8C790546B04D}" type="presParOf" srcId="{02FB94FB-5DA2-46B8-9725-8E6CA6716D18}" destId="{045C76CE-44A9-46AF-8047-AEA00B860336}" srcOrd="11" destOrd="0" presId="urn:microsoft.com/office/officeart/2005/8/layout/cycle6"/>
    <dgm:cxn modelId="{4A011C08-7361-43BA-BB18-F96342CF8D46}" type="presParOf" srcId="{02FB94FB-5DA2-46B8-9725-8E6CA6716D18}" destId="{7FD0A3B5-E34C-49CD-A007-E90A91473C12}" srcOrd="12" destOrd="0" presId="urn:microsoft.com/office/officeart/2005/8/layout/cycle6"/>
    <dgm:cxn modelId="{202C9EFA-5996-421E-8330-85DF8BD0B3EE}" type="presParOf" srcId="{02FB94FB-5DA2-46B8-9725-8E6CA6716D18}" destId="{AA02F7E2-0C8E-42D7-A5DB-D8594F9F31F2}" srcOrd="13" destOrd="0" presId="urn:microsoft.com/office/officeart/2005/8/layout/cycle6"/>
    <dgm:cxn modelId="{7B53B559-E0D6-4F97-BFB6-3FDC7B74C2DD}" type="presParOf" srcId="{02FB94FB-5DA2-46B8-9725-8E6CA6716D18}" destId="{A372F987-A201-4836-9760-11DA6C217647}"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1DBD7E2-7451-49E2-86CA-69973CCF91D4}" type="doc">
      <dgm:prSet loTypeId="urn:microsoft.com/office/officeart/2005/8/layout/cycle6" loCatId="cycle" qsTypeId="urn:microsoft.com/office/officeart/2005/8/quickstyle/simple1" qsCatId="simple" csTypeId="urn:microsoft.com/office/officeart/2005/8/colors/accent5_2" csCatId="accent5" phldr="1"/>
      <dgm:spPr/>
      <dgm:t>
        <a:bodyPr/>
        <a:lstStyle/>
        <a:p>
          <a:endParaRPr lang="es-ES"/>
        </a:p>
      </dgm:t>
    </dgm:pt>
    <dgm:pt modelId="{1BE3C119-EF6F-41B1-AD92-5FF96E8A63F5}">
      <dgm:prSet phldrT="[Texto]"/>
      <dgm:spPr/>
      <dgm:t>
        <a:bodyPr/>
        <a:lstStyle/>
        <a:p>
          <a:r>
            <a:rPr lang="es-CO" dirty="0" smtClean="0"/>
            <a:t>EAM</a:t>
          </a:r>
          <a:endParaRPr lang="es-ES" dirty="0"/>
        </a:p>
      </dgm:t>
    </dgm:pt>
    <dgm:pt modelId="{20326584-F989-41BA-A8B3-12360B8A9E5C}" type="parTrans" cxnId="{1D3D128F-6F96-4903-B8A5-82106A6205DD}">
      <dgm:prSet/>
      <dgm:spPr/>
      <dgm:t>
        <a:bodyPr/>
        <a:lstStyle/>
        <a:p>
          <a:endParaRPr lang="es-ES"/>
        </a:p>
      </dgm:t>
    </dgm:pt>
    <dgm:pt modelId="{E741112C-A04A-498F-94D3-4F00AFA9B961}" type="sibTrans" cxnId="{1D3D128F-6F96-4903-B8A5-82106A6205DD}">
      <dgm:prSet/>
      <dgm:spPr/>
      <dgm:t>
        <a:bodyPr/>
        <a:lstStyle/>
        <a:p>
          <a:endParaRPr lang="es-ES"/>
        </a:p>
      </dgm:t>
    </dgm:pt>
    <dgm:pt modelId="{950DD059-4BCB-460C-A392-CDA6463A30CD}">
      <dgm:prSet phldrT="[Texto]"/>
      <dgm:spPr/>
      <dgm:t>
        <a:bodyPr/>
        <a:lstStyle/>
        <a:p>
          <a:r>
            <a:rPr lang="es-CO" dirty="0" smtClean="0"/>
            <a:t>CRM</a:t>
          </a:r>
          <a:endParaRPr lang="es-ES" dirty="0"/>
        </a:p>
      </dgm:t>
    </dgm:pt>
    <dgm:pt modelId="{BA578B93-A137-404B-A73F-BE46E8B08D52}" type="parTrans" cxnId="{2E04EC86-932F-484D-911A-E984DB7E9046}">
      <dgm:prSet/>
      <dgm:spPr/>
      <dgm:t>
        <a:bodyPr/>
        <a:lstStyle/>
        <a:p>
          <a:endParaRPr lang="es-ES"/>
        </a:p>
      </dgm:t>
    </dgm:pt>
    <dgm:pt modelId="{D671390E-43AA-4170-BCB9-A404ACD901B8}" type="sibTrans" cxnId="{2E04EC86-932F-484D-911A-E984DB7E9046}">
      <dgm:prSet/>
      <dgm:spPr/>
      <dgm:t>
        <a:bodyPr/>
        <a:lstStyle/>
        <a:p>
          <a:endParaRPr lang="es-ES"/>
        </a:p>
      </dgm:t>
    </dgm:pt>
    <dgm:pt modelId="{10F1708C-98A3-488E-9F64-38DC51E07F50}">
      <dgm:prSet phldrT="[Texto]"/>
      <dgm:spPr/>
      <dgm:t>
        <a:bodyPr/>
        <a:lstStyle/>
        <a:p>
          <a:r>
            <a:rPr lang="es-CO" dirty="0" smtClean="0"/>
            <a:t>MWM</a:t>
          </a:r>
          <a:endParaRPr lang="es-ES" dirty="0"/>
        </a:p>
      </dgm:t>
    </dgm:pt>
    <dgm:pt modelId="{86800820-F8A1-40E2-B343-3376264CC713}" type="parTrans" cxnId="{2FCE22F3-9D1F-4E67-97E9-6DD6F977A249}">
      <dgm:prSet/>
      <dgm:spPr/>
      <dgm:t>
        <a:bodyPr/>
        <a:lstStyle/>
        <a:p>
          <a:endParaRPr lang="es-ES"/>
        </a:p>
      </dgm:t>
    </dgm:pt>
    <dgm:pt modelId="{2622FFB4-CE65-4746-BC5D-23BF3EA9D7DD}" type="sibTrans" cxnId="{2FCE22F3-9D1F-4E67-97E9-6DD6F977A249}">
      <dgm:prSet/>
      <dgm:spPr/>
      <dgm:t>
        <a:bodyPr/>
        <a:lstStyle/>
        <a:p>
          <a:endParaRPr lang="es-ES"/>
        </a:p>
      </dgm:t>
    </dgm:pt>
    <dgm:pt modelId="{CDFF04CC-95A2-4CF8-A494-C3B91CBAA2E5}">
      <dgm:prSet phldrT="[Texto]"/>
      <dgm:spPr>
        <a:solidFill>
          <a:schemeClr val="accent3"/>
        </a:solidFill>
      </dgm:spPr>
      <dgm:t>
        <a:bodyPr/>
        <a:lstStyle/>
        <a:p>
          <a:r>
            <a:rPr lang="es-CO" dirty="0" smtClean="0"/>
            <a:t>FS</a:t>
          </a:r>
          <a:endParaRPr lang="es-ES" dirty="0"/>
        </a:p>
      </dgm:t>
    </dgm:pt>
    <dgm:pt modelId="{960241F1-3321-4FA9-B836-39D1A29E9175}" type="parTrans" cxnId="{491CD25F-AED9-4CA1-A140-E22E4C0C50AD}">
      <dgm:prSet/>
      <dgm:spPr/>
      <dgm:t>
        <a:bodyPr/>
        <a:lstStyle/>
        <a:p>
          <a:endParaRPr lang="es-ES"/>
        </a:p>
      </dgm:t>
    </dgm:pt>
    <dgm:pt modelId="{F370CE43-0EDC-45B7-93DE-F7FF0C1F7BA1}" type="sibTrans" cxnId="{491CD25F-AED9-4CA1-A140-E22E4C0C50AD}">
      <dgm:prSet/>
      <dgm:spPr/>
      <dgm:t>
        <a:bodyPr/>
        <a:lstStyle/>
        <a:p>
          <a:endParaRPr lang="es-ES"/>
        </a:p>
      </dgm:t>
    </dgm:pt>
    <dgm:pt modelId="{DD0F4797-DF28-4687-BECD-D83988964FEE}">
      <dgm:prSet phldrT="[Texto]"/>
      <dgm:spPr/>
      <dgm:t>
        <a:bodyPr/>
        <a:lstStyle/>
        <a:p>
          <a:r>
            <a:rPr lang="es-CO" dirty="0" err="1" smtClean="0"/>
            <a:t>Public</a:t>
          </a:r>
          <a:r>
            <a:rPr lang="es-CO" dirty="0" smtClean="0"/>
            <a:t> Sector</a:t>
          </a:r>
          <a:endParaRPr lang="es-ES" dirty="0"/>
        </a:p>
      </dgm:t>
    </dgm:pt>
    <dgm:pt modelId="{7FD61003-66AD-4C0F-85A9-52F46ECB20A3}" type="parTrans" cxnId="{DB4B12C1-409C-41DB-BA2E-41C93AEE972F}">
      <dgm:prSet/>
      <dgm:spPr/>
      <dgm:t>
        <a:bodyPr/>
        <a:lstStyle/>
        <a:p>
          <a:endParaRPr lang="es-ES"/>
        </a:p>
      </dgm:t>
    </dgm:pt>
    <dgm:pt modelId="{2C62EA37-B6E1-4BDE-A999-8E132870734A}" type="sibTrans" cxnId="{DB4B12C1-409C-41DB-BA2E-41C93AEE972F}">
      <dgm:prSet/>
      <dgm:spPr/>
      <dgm:t>
        <a:bodyPr/>
        <a:lstStyle/>
        <a:p>
          <a:endParaRPr lang="es-ES"/>
        </a:p>
      </dgm:t>
    </dgm:pt>
    <dgm:pt modelId="{02FB94FB-5DA2-46B8-9725-8E6CA6716D18}" type="pres">
      <dgm:prSet presAssocID="{71DBD7E2-7451-49E2-86CA-69973CCF91D4}" presName="cycle" presStyleCnt="0">
        <dgm:presLayoutVars>
          <dgm:dir/>
          <dgm:resizeHandles val="exact"/>
        </dgm:presLayoutVars>
      </dgm:prSet>
      <dgm:spPr/>
      <dgm:t>
        <a:bodyPr/>
        <a:lstStyle/>
        <a:p>
          <a:endParaRPr lang="en-US"/>
        </a:p>
      </dgm:t>
    </dgm:pt>
    <dgm:pt modelId="{20275341-427E-42EB-94F5-8A6B720F95F8}" type="pres">
      <dgm:prSet presAssocID="{1BE3C119-EF6F-41B1-AD92-5FF96E8A63F5}" presName="node" presStyleLbl="node1" presStyleIdx="0" presStyleCnt="5">
        <dgm:presLayoutVars>
          <dgm:bulletEnabled val="1"/>
        </dgm:presLayoutVars>
      </dgm:prSet>
      <dgm:spPr/>
      <dgm:t>
        <a:bodyPr/>
        <a:lstStyle/>
        <a:p>
          <a:endParaRPr lang="en-US"/>
        </a:p>
      </dgm:t>
    </dgm:pt>
    <dgm:pt modelId="{0D464D21-1224-4865-8F18-896155A6CBDA}" type="pres">
      <dgm:prSet presAssocID="{1BE3C119-EF6F-41B1-AD92-5FF96E8A63F5}" presName="spNode" presStyleCnt="0"/>
      <dgm:spPr/>
    </dgm:pt>
    <dgm:pt modelId="{24B3E4D6-C5C3-475D-90E9-511D93EAC83A}" type="pres">
      <dgm:prSet presAssocID="{E741112C-A04A-498F-94D3-4F00AFA9B961}" presName="sibTrans" presStyleLbl="sibTrans1D1" presStyleIdx="0" presStyleCnt="5"/>
      <dgm:spPr/>
      <dgm:t>
        <a:bodyPr/>
        <a:lstStyle/>
        <a:p>
          <a:endParaRPr lang="en-US"/>
        </a:p>
      </dgm:t>
    </dgm:pt>
    <dgm:pt modelId="{84F56B82-40A2-43FF-B364-455BF875BA83}" type="pres">
      <dgm:prSet presAssocID="{950DD059-4BCB-460C-A392-CDA6463A30CD}" presName="node" presStyleLbl="node1" presStyleIdx="1" presStyleCnt="5">
        <dgm:presLayoutVars>
          <dgm:bulletEnabled val="1"/>
        </dgm:presLayoutVars>
      </dgm:prSet>
      <dgm:spPr/>
      <dgm:t>
        <a:bodyPr/>
        <a:lstStyle/>
        <a:p>
          <a:endParaRPr lang="en-US"/>
        </a:p>
      </dgm:t>
    </dgm:pt>
    <dgm:pt modelId="{CF8AE864-F70C-4A53-BCEC-8234649AFD43}" type="pres">
      <dgm:prSet presAssocID="{950DD059-4BCB-460C-A392-CDA6463A30CD}" presName="spNode" presStyleCnt="0"/>
      <dgm:spPr/>
    </dgm:pt>
    <dgm:pt modelId="{D2641099-20C8-429C-AE70-9CD5FEE26E06}" type="pres">
      <dgm:prSet presAssocID="{D671390E-43AA-4170-BCB9-A404ACD901B8}" presName="sibTrans" presStyleLbl="sibTrans1D1" presStyleIdx="1" presStyleCnt="5"/>
      <dgm:spPr/>
      <dgm:t>
        <a:bodyPr/>
        <a:lstStyle/>
        <a:p>
          <a:endParaRPr lang="en-US"/>
        </a:p>
      </dgm:t>
    </dgm:pt>
    <dgm:pt modelId="{1BCBE2B6-E3B9-407C-8377-89F17EE65D38}" type="pres">
      <dgm:prSet presAssocID="{10F1708C-98A3-488E-9F64-38DC51E07F50}" presName="node" presStyleLbl="node1" presStyleIdx="2" presStyleCnt="5">
        <dgm:presLayoutVars>
          <dgm:bulletEnabled val="1"/>
        </dgm:presLayoutVars>
      </dgm:prSet>
      <dgm:spPr/>
      <dgm:t>
        <a:bodyPr/>
        <a:lstStyle/>
        <a:p>
          <a:endParaRPr lang="es-ES"/>
        </a:p>
      </dgm:t>
    </dgm:pt>
    <dgm:pt modelId="{9950B956-6F62-43DE-A258-F181408979F3}" type="pres">
      <dgm:prSet presAssocID="{10F1708C-98A3-488E-9F64-38DC51E07F50}" presName="spNode" presStyleCnt="0"/>
      <dgm:spPr/>
    </dgm:pt>
    <dgm:pt modelId="{26AFF26A-EFDC-4671-8F6C-FED2CF113DA5}" type="pres">
      <dgm:prSet presAssocID="{2622FFB4-CE65-4746-BC5D-23BF3EA9D7DD}" presName="sibTrans" presStyleLbl="sibTrans1D1" presStyleIdx="2" presStyleCnt="5"/>
      <dgm:spPr/>
      <dgm:t>
        <a:bodyPr/>
        <a:lstStyle/>
        <a:p>
          <a:endParaRPr lang="en-US"/>
        </a:p>
      </dgm:t>
    </dgm:pt>
    <dgm:pt modelId="{DCB98DAD-3929-4C34-8D89-34C6D1520CF1}" type="pres">
      <dgm:prSet presAssocID="{CDFF04CC-95A2-4CF8-A494-C3B91CBAA2E5}" presName="node" presStyleLbl="node1" presStyleIdx="3" presStyleCnt="5">
        <dgm:presLayoutVars>
          <dgm:bulletEnabled val="1"/>
        </dgm:presLayoutVars>
      </dgm:prSet>
      <dgm:spPr/>
      <dgm:t>
        <a:bodyPr/>
        <a:lstStyle/>
        <a:p>
          <a:endParaRPr lang="en-US"/>
        </a:p>
      </dgm:t>
    </dgm:pt>
    <dgm:pt modelId="{08F6B446-4C5F-41C9-9091-55801AC48FA9}" type="pres">
      <dgm:prSet presAssocID="{CDFF04CC-95A2-4CF8-A494-C3B91CBAA2E5}" presName="spNode" presStyleCnt="0"/>
      <dgm:spPr/>
    </dgm:pt>
    <dgm:pt modelId="{045C76CE-44A9-46AF-8047-AEA00B860336}" type="pres">
      <dgm:prSet presAssocID="{F370CE43-0EDC-45B7-93DE-F7FF0C1F7BA1}" presName="sibTrans" presStyleLbl="sibTrans1D1" presStyleIdx="3" presStyleCnt="5"/>
      <dgm:spPr/>
      <dgm:t>
        <a:bodyPr/>
        <a:lstStyle/>
        <a:p>
          <a:endParaRPr lang="en-US"/>
        </a:p>
      </dgm:t>
    </dgm:pt>
    <dgm:pt modelId="{7FD0A3B5-E34C-49CD-A007-E90A91473C12}" type="pres">
      <dgm:prSet presAssocID="{DD0F4797-DF28-4687-BECD-D83988964FEE}" presName="node" presStyleLbl="node1" presStyleIdx="4" presStyleCnt="5">
        <dgm:presLayoutVars>
          <dgm:bulletEnabled val="1"/>
        </dgm:presLayoutVars>
      </dgm:prSet>
      <dgm:spPr/>
      <dgm:t>
        <a:bodyPr/>
        <a:lstStyle/>
        <a:p>
          <a:endParaRPr lang="en-US"/>
        </a:p>
      </dgm:t>
    </dgm:pt>
    <dgm:pt modelId="{AA02F7E2-0C8E-42D7-A5DB-D8594F9F31F2}" type="pres">
      <dgm:prSet presAssocID="{DD0F4797-DF28-4687-BECD-D83988964FEE}" presName="spNode" presStyleCnt="0"/>
      <dgm:spPr/>
    </dgm:pt>
    <dgm:pt modelId="{A372F987-A201-4836-9760-11DA6C217647}" type="pres">
      <dgm:prSet presAssocID="{2C62EA37-B6E1-4BDE-A999-8E132870734A}" presName="sibTrans" presStyleLbl="sibTrans1D1" presStyleIdx="4" presStyleCnt="5"/>
      <dgm:spPr/>
      <dgm:t>
        <a:bodyPr/>
        <a:lstStyle/>
        <a:p>
          <a:endParaRPr lang="en-US"/>
        </a:p>
      </dgm:t>
    </dgm:pt>
  </dgm:ptLst>
  <dgm:cxnLst>
    <dgm:cxn modelId="{1375C829-61DB-429A-ACE7-950D228E7935}" type="presOf" srcId="{950DD059-4BCB-460C-A392-CDA6463A30CD}" destId="{84F56B82-40A2-43FF-B364-455BF875BA83}" srcOrd="0" destOrd="0" presId="urn:microsoft.com/office/officeart/2005/8/layout/cycle6"/>
    <dgm:cxn modelId="{20523829-A357-427D-A344-A3935E734586}" type="presOf" srcId="{10F1708C-98A3-488E-9F64-38DC51E07F50}" destId="{1BCBE2B6-E3B9-407C-8377-89F17EE65D38}" srcOrd="0" destOrd="0" presId="urn:microsoft.com/office/officeart/2005/8/layout/cycle6"/>
    <dgm:cxn modelId="{5DA4664F-100C-4422-832E-EF5E1EB96594}" type="presOf" srcId="{E741112C-A04A-498F-94D3-4F00AFA9B961}" destId="{24B3E4D6-C5C3-475D-90E9-511D93EAC83A}" srcOrd="0" destOrd="0" presId="urn:microsoft.com/office/officeart/2005/8/layout/cycle6"/>
    <dgm:cxn modelId="{4049A077-F898-4929-9EE3-FB087923C1C4}" type="presOf" srcId="{F370CE43-0EDC-45B7-93DE-F7FF0C1F7BA1}" destId="{045C76CE-44A9-46AF-8047-AEA00B860336}" srcOrd="0" destOrd="0" presId="urn:microsoft.com/office/officeart/2005/8/layout/cycle6"/>
    <dgm:cxn modelId="{0494180D-78B9-4816-B50D-FB48FD6C7368}" type="presOf" srcId="{71DBD7E2-7451-49E2-86CA-69973CCF91D4}" destId="{02FB94FB-5DA2-46B8-9725-8E6CA6716D18}" srcOrd="0" destOrd="0" presId="urn:microsoft.com/office/officeart/2005/8/layout/cycle6"/>
    <dgm:cxn modelId="{491CD25F-AED9-4CA1-A140-E22E4C0C50AD}" srcId="{71DBD7E2-7451-49E2-86CA-69973CCF91D4}" destId="{CDFF04CC-95A2-4CF8-A494-C3B91CBAA2E5}" srcOrd="3" destOrd="0" parTransId="{960241F1-3321-4FA9-B836-39D1A29E9175}" sibTransId="{F370CE43-0EDC-45B7-93DE-F7FF0C1F7BA1}"/>
    <dgm:cxn modelId="{2FCE22F3-9D1F-4E67-97E9-6DD6F977A249}" srcId="{71DBD7E2-7451-49E2-86CA-69973CCF91D4}" destId="{10F1708C-98A3-488E-9F64-38DC51E07F50}" srcOrd="2" destOrd="0" parTransId="{86800820-F8A1-40E2-B343-3376264CC713}" sibTransId="{2622FFB4-CE65-4746-BC5D-23BF3EA9D7DD}"/>
    <dgm:cxn modelId="{BC30B71D-4094-41D0-92F3-09E471EE2ECC}" type="presOf" srcId="{1BE3C119-EF6F-41B1-AD92-5FF96E8A63F5}" destId="{20275341-427E-42EB-94F5-8A6B720F95F8}" srcOrd="0" destOrd="0" presId="urn:microsoft.com/office/officeart/2005/8/layout/cycle6"/>
    <dgm:cxn modelId="{198EA2F4-345A-46B5-BB21-ED841AAB19F1}" type="presOf" srcId="{2C62EA37-B6E1-4BDE-A999-8E132870734A}" destId="{A372F987-A201-4836-9760-11DA6C217647}" srcOrd="0" destOrd="0" presId="urn:microsoft.com/office/officeart/2005/8/layout/cycle6"/>
    <dgm:cxn modelId="{BA58555B-8DE5-4EAC-AE59-5722FFDC9996}" type="presOf" srcId="{D671390E-43AA-4170-BCB9-A404ACD901B8}" destId="{D2641099-20C8-429C-AE70-9CD5FEE26E06}" srcOrd="0" destOrd="0" presId="urn:microsoft.com/office/officeart/2005/8/layout/cycle6"/>
    <dgm:cxn modelId="{7D0CC7DD-C754-49CD-BBF3-04D68C954E6C}" type="presOf" srcId="{CDFF04CC-95A2-4CF8-A494-C3B91CBAA2E5}" destId="{DCB98DAD-3929-4C34-8D89-34C6D1520CF1}" srcOrd="0" destOrd="0" presId="urn:microsoft.com/office/officeart/2005/8/layout/cycle6"/>
    <dgm:cxn modelId="{EF3977C0-B525-43AF-A89B-E90AE661DD12}" type="presOf" srcId="{DD0F4797-DF28-4687-BECD-D83988964FEE}" destId="{7FD0A3B5-E34C-49CD-A007-E90A91473C12}" srcOrd="0" destOrd="0" presId="urn:microsoft.com/office/officeart/2005/8/layout/cycle6"/>
    <dgm:cxn modelId="{1D3D128F-6F96-4903-B8A5-82106A6205DD}" srcId="{71DBD7E2-7451-49E2-86CA-69973CCF91D4}" destId="{1BE3C119-EF6F-41B1-AD92-5FF96E8A63F5}" srcOrd="0" destOrd="0" parTransId="{20326584-F989-41BA-A8B3-12360B8A9E5C}" sibTransId="{E741112C-A04A-498F-94D3-4F00AFA9B961}"/>
    <dgm:cxn modelId="{DB4B12C1-409C-41DB-BA2E-41C93AEE972F}" srcId="{71DBD7E2-7451-49E2-86CA-69973CCF91D4}" destId="{DD0F4797-DF28-4687-BECD-D83988964FEE}" srcOrd="4" destOrd="0" parTransId="{7FD61003-66AD-4C0F-85A9-52F46ECB20A3}" sibTransId="{2C62EA37-B6E1-4BDE-A999-8E132870734A}"/>
    <dgm:cxn modelId="{5F866626-81ED-419E-A5A7-3DE6C790C5DA}" type="presOf" srcId="{2622FFB4-CE65-4746-BC5D-23BF3EA9D7DD}" destId="{26AFF26A-EFDC-4671-8F6C-FED2CF113DA5}" srcOrd="0" destOrd="0" presId="urn:microsoft.com/office/officeart/2005/8/layout/cycle6"/>
    <dgm:cxn modelId="{2E04EC86-932F-484D-911A-E984DB7E9046}" srcId="{71DBD7E2-7451-49E2-86CA-69973CCF91D4}" destId="{950DD059-4BCB-460C-A392-CDA6463A30CD}" srcOrd="1" destOrd="0" parTransId="{BA578B93-A137-404B-A73F-BE46E8B08D52}" sibTransId="{D671390E-43AA-4170-BCB9-A404ACD901B8}"/>
    <dgm:cxn modelId="{1B8371CF-8F41-48EF-B9C6-B962B7728F04}" type="presParOf" srcId="{02FB94FB-5DA2-46B8-9725-8E6CA6716D18}" destId="{20275341-427E-42EB-94F5-8A6B720F95F8}" srcOrd="0" destOrd="0" presId="urn:microsoft.com/office/officeart/2005/8/layout/cycle6"/>
    <dgm:cxn modelId="{F8974B87-ECFF-473E-B21A-5264D8EE45AE}" type="presParOf" srcId="{02FB94FB-5DA2-46B8-9725-8E6CA6716D18}" destId="{0D464D21-1224-4865-8F18-896155A6CBDA}" srcOrd="1" destOrd="0" presId="urn:microsoft.com/office/officeart/2005/8/layout/cycle6"/>
    <dgm:cxn modelId="{CE0E293C-7A90-4FD2-B22B-D6D527C05324}" type="presParOf" srcId="{02FB94FB-5DA2-46B8-9725-8E6CA6716D18}" destId="{24B3E4D6-C5C3-475D-90E9-511D93EAC83A}" srcOrd="2" destOrd="0" presId="urn:microsoft.com/office/officeart/2005/8/layout/cycle6"/>
    <dgm:cxn modelId="{E7ED8902-2848-4E45-AE7A-6D97A45448E8}" type="presParOf" srcId="{02FB94FB-5DA2-46B8-9725-8E6CA6716D18}" destId="{84F56B82-40A2-43FF-B364-455BF875BA83}" srcOrd="3" destOrd="0" presId="urn:microsoft.com/office/officeart/2005/8/layout/cycle6"/>
    <dgm:cxn modelId="{6D225D47-1F32-40D2-84C3-7A4DF234ED42}" type="presParOf" srcId="{02FB94FB-5DA2-46B8-9725-8E6CA6716D18}" destId="{CF8AE864-F70C-4A53-BCEC-8234649AFD43}" srcOrd="4" destOrd="0" presId="urn:microsoft.com/office/officeart/2005/8/layout/cycle6"/>
    <dgm:cxn modelId="{706ACEC1-85AE-4340-B901-D7AE3E9D395B}" type="presParOf" srcId="{02FB94FB-5DA2-46B8-9725-8E6CA6716D18}" destId="{D2641099-20C8-429C-AE70-9CD5FEE26E06}" srcOrd="5" destOrd="0" presId="urn:microsoft.com/office/officeart/2005/8/layout/cycle6"/>
    <dgm:cxn modelId="{E3ABE9DD-6AD9-4E9F-9FD7-1006C1A0C518}" type="presParOf" srcId="{02FB94FB-5DA2-46B8-9725-8E6CA6716D18}" destId="{1BCBE2B6-E3B9-407C-8377-89F17EE65D38}" srcOrd="6" destOrd="0" presId="urn:microsoft.com/office/officeart/2005/8/layout/cycle6"/>
    <dgm:cxn modelId="{1A92418D-CBCE-4C74-B761-219CD828A61E}" type="presParOf" srcId="{02FB94FB-5DA2-46B8-9725-8E6CA6716D18}" destId="{9950B956-6F62-43DE-A258-F181408979F3}" srcOrd="7" destOrd="0" presId="urn:microsoft.com/office/officeart/2005/8/layout/cycle6"/>
    <dgm:cxn modelId="{EB197F84-E375-425F-859F-EB8D30A2635A}" type="presParOf" srcId="{02FB94FB-5DA2-46B8-9725-8E6CA6716D18}" destId="{26AFF26A-EFDC-4671-8F6C-FED2CF113DA5}" srcOrd="8" destOrd="0" presId="urn:microsoft.com/office/officeart/2005/8/layout/cycle6"/>
    <dgm:cxn modelId="{6C6E5313-5509-479F-8EB8-FCA13FD4ECC6}" type="presParOf" srcId="{02FB94FB-5DA2-46B8-9725-8E6CA6716D18}" destId="{DCB98DAD-3929-4C34-8D89-34C6D1520CF1}" srcOrd="9" destOrd="0" presId="urn:microsoft.com/office/officeart/2005/8/layout/cycle6"/>
    <dgm:cxn modelId="{C94B18B7-97A0-4006-86DC-3EEBB5FC00FC}" type="presParOf" srcId="{02FB94FB-5DA2-46B8-9725-8E6CA6716D18}" destId="{08F6B446-4C5F-41C9-9091-55801AC48FA9}" srcOrd="10" destOrd="0" presId="urn:microsoft.com/office/officeart/2005/8/layout/cycle6"/>
    <dgm:cxn modelId="{26F78356-E890-4B4D-AD07-7B528CE320CB}" type="presParOf" srcId="{02FB94FB-5DA2-46B8-9725-8E6CA6716D18}" destId="{045C76CE-44A9-46AF-8047-AEA00B860336}" srcOrd="11" destOrd="0" presId="urn:microsoft.com/office/officeart/2005/8/layout/cycle6"/>
    <dgm:cxn modelId="{30663B5C-EC52-4ED0-9DC7-FF2037C93A4D}" type="presParOf" srcId="{02FB94FB-5DA2-46B8-9725-8E6CA6716D18}" destId="{7FD0A3B5-E34C-49CD-A007-E90A91473C12}" srcOrd="12" destOrd="0" presId="urn:microsoft.com/office/officeart/2005/8/layout/cycle6"/>
    <dgm:cxn modelId="{65ECD4CD-43E8-42EE-B104-D2FD3C99D5FE}" type="presParOf" srcId="{02FB94FB-5DA2-46B8-9725-8E6CA6716D18}" destId="{AA02F7E2-0C8E-42D7-A5DB-D8594F9F31F2}" srcOrd="13" destOrd="0" presId="urn:microsoft.com/office/officeart/2005/8/layout/cycle6"/>
    <dgm:cxn modelId="{859DFAAA-E3E6-4C65-9EFB-0EE0992F47A7}" type="presParOf" srcId="{02FB94FB-5DA2-46B8-9725-8E6CA6716D18}" destId="{A372F987-A201-4836-9760-11DA6C217647}"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275341-427E-42EB-94F5-8A6B720F95F8}">
      <dsp:nvSpPr>
        <dsp:cNvPr id="0" name=""/>
        <dsp:cNvSpPr/>
      </dsp:nvSpPr>
      <dsp:spPr>
        <a:xfrm>
          <a:off x="1962451" y="2677"/>
          <a:ext cx="1211328" cy="78736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CO" sz="2000" kern="1200" dirty="0" smtClean="0"/>
            <a:t>EAM</a:t>
          </a:r>
          <a:endParaRPr lang="es-ES" sz="2000" kern="1200" dirty="0"/>
        </a:p>
      </dsp:txBody>
      <dsp:txXfrm>
        <a:off x="2000887" y="41113"/>
        <a:ext cx="1134456" cy="710491"/>
      </dsp:txXfrm>
    </dsp:sp>
    <dsp:sp modelId="{24B3E4D6-C5C3-475D-90E9-511D93EAC83A}">
      <dsp:nvSpPr>
        <dsp:cNvPr id="0" name=""/>
        <dsp:cNvSpPr/>
      </dsp:nvSpPr>
      <dsp:spPr>
        <a:xfrm>
          <a:off x="996221" y="396358"/>
          <a:ext cx="3143788" cy="3143788"/>
        </a:xfrm>
        <a:custGeom>
          <a:avLst/>
          <a:gdLst/>
          <a:ahLst/>
          <a:cxnLst/>
          <a:rect l="0" t="0" r="0" b="0"/>
          <a:pathLst>
            <a:path>
              <a:moveTo>
                <a:pt x="2185865" y="124865"/>
              </a:moveTo>
              <a:arcTo wR="1571894" hR="1571894" stAng="17579484" swAng="1959667"/>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4F56B82-40A2-43FF-B364-455BF875BA83}">
      <dsp:nvSpPr>
        <dsp:cNvPr id="0" name=""/>
        <dsp:cNvSpPr/>
      </dsp:nvSpPr>
      <dsp:spPr>
        <a:xfrm>
          <a:off x="3457412" y="1088829"/>
          <a:ext cx="1211328" cy="78736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CO" sz="2000" kern="1200" dirty="0" smtClean="0"/>
            <a:t>CRM</a:t>
          </a:r>
          <a:endParaRPr lang="es-ES" sz="2000" kern="1200" dirty="0"/>
        </a:p>
      </dsp:txBody>
      <dsp:txXfrm>
        <a:off x="3495848" y="1127265"/>
        <a:ext cx="1134456" cy="710491"/>
      </dsp:txXfrm>
    </dsp:sp>
    <dsp:sp modelId="{D2641099-20C8-429C-AE70-9CD5FEE26E06}">
      <dsp:nvSpPr>
        <dsp:cNvPr id="0" name=""/>
        <dsp:cNvSpPr/>
      </dsp:nvSpPr>
      <dsp:spPr>
        <a:xfrm>
          <a:off x="996221" y="396358"/>
          <a:ext cx="3143788" cy="3143788"/>
        </a:xfrm>
        <a:custGeom>
          <a:avLst/>
          <a:gdLst/>
          <a:ahLst/>
          <a:cxnLst/>
          <a:rect l="0" t="0" r="0" b="0"/>
          <a:pathLst>
            <a:path>
              <a:moveTo>
                <a:pt x="3141647" y="1489875"/>
              </a:moveTo>
              <a:arcTo wR="1571894" hR="1571894" stAng="21420543" swAng="2194866"/>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BCBE2B6-E3B9-407C-8377-89F17EE65D38}">
      <dsp:nvSpPr>
        <dsp:cNvPr id="0" name=""/>
        <dsp:cNvSpPr/>
      </dsp:nvSpPr>
      <dsp:spPr>
        <a:xfrm>
          <a:off x="2886388" y="2846260"/>
          <a:ext cx="1211328" cy="78736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CO" sz="2000" kern="1200" dirty="0" smtClean="0"/>
            <a:t>MWM</a:t>
          </a:r>
          <a:endParaRPr lang="es-ES" sz="2000" kern="1200" dirty="0"/>
        </a:p>
      </dsp:txBody>
      <dsp:txXfrm>
        <a:off x="2924824" y="2884696"/>
        <a:ext cx="1134456" cy="710491"/>
      </dsp:txXfrm>
    </dsp:sp>
    <dsp:sp modelId="{26AFF26A-EFDC-4671-8F6C-FED2CF113DA5}">
      <dsp:nvSpPr>
        <dsp:cNvPr id="0" name=""/>
        <dsp:cNvSpPr/>
      </dsp:nvSpPr>
      <dsp:spPr>
        <a:xfrm>
          <a:off x="996221" y="396358"/>
          <a:ext cx="3143788" cy="3143788"/>
        </a:xfrm>
        <a:custGeom>
          <a:avLst/>
          <a:gdLst/>
          <a:ahLst/>
          <a:cxnLst/>
          <a:rect l="0" t="0" r="0" b="0"/>
          <a:pathLst>
            <a:path>
              <a:moveTo>
                <a:pt x="1883930" y="3112506"/>
              </a:moveTo>
              <a:arcTo wR="1571894" hR="1571894" stAng="4713011" swAng="1373978"/>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CB98DAD-3929-4C34-8D89-34C6D1520CF1}">
      <dsp:nvSpPr>
        <dsp:cNvPr id="0" name=""/>
        <dsp:cNvSpPr/>
      </dsp:nvSpPr>
      <dsp:spPr>
        <a:xfrm>
          <a:off x="1038515" y="2846260"/>
          <a:ext cx="1211328" cy="78736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CO" sz="2000" kern="1200" dirty="0" smtClean="0"/>
            <a:t>FS</a:t>
          </a:r>
          <a:endParaRPr lang="es-ES" sz="2000" kern="1200" dirty="0"/>
        </a:p>
      </dsp:txBody>
      <dsp:txXfrm>
        <a:off x="1076951" y="2884696"/>
        <a:ext cx="1134456" cy="710491"/>
      </dsp:txXfrm>
    </dsp:sp>
    <dsp:sp modelId="{045C76CE-44A9-46AF-8047-AEA00B860336}">
      <dsp:nvSpPr>
        <dsp:cNvPr id="0" name=""/>
        <dsp:cNvSpPr/>
      </dsp:nvSpPr>
      <dsp:spPr>
        <a:xfrm>
          <a:off x="996221" y="396358"/>
          <a:ext cx="3143788" cy="3143788"/>
        </a:xfrm>
        <a:custGeom>
          <a:avLst/>
          <a:gdLst/>
          <a:ahLst/>
          <a:cxnLst/>
          <a:rect l="0" t="0" r="0" b="0"/>
          <a:pathLst>
            <a:path>
              <a:moveTo>
                <a:pt x="262480" y="2441542"/>
              </a:moveTo>
              <a:arcTo wR="1571894" hR="1571894" stAng="8784592" swAng="2194866"/>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FD0A3B5-E34C-49CD-A007-E90A91473C12}">
      <dsp:nvSpPr>
        <dsp:cNvPr id="0" name=""/>
        <dsp:cNvSpPr/>
      </dsp:nvSpPr>
      <dsp:spPr>
        <a:xfrm>
          <a:off x="467491" y="1088829"/>
          <a:ext cx="1211328" cy="78736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CO" sz="2000" kern="1200" dirty="0" err="1" smtClean="0"/>
            <a:t>Public</a:t>
          </a:r>
          <a:r>
            <a:rPr lang="es-CO" sz="2000" kern="1200" dirty="0" smtClean="0"/>
            <a:t> Sector</a:t>
          </a:r>
          <a:endParaRPr lang="es-ES" sz="2000" kern="1200" dirty="0"/>
        </a:p>
      </dsp:txBody>
      <dsp:txXfrm>
        <a:off x="505927" y="1127265"/>
        <a:ext cx="1134456" cy="710491"/>
      </dsp:txXfrm>
    </dsp:sp>
    <dsp:sp modelId="{A372F987-A201-4836-9760-11DA6C217647}">
      <dsp:nvSpPr>
        <dsp:cNvPr id="0" name=""/>
        <dsp:cNvSpPr/>
      </dsp:nvSpPr>
      <dsp:spPr>
        <a:xfrm>
          <a:off x="996221" y="396358"/>
          <a:ext cx="3143788" cy="3143788"/>
        </a:xfrm>
        <a:custGeom>
          <a:avLst/>
          <a:gdLst/>
          <a:ahLst/>
          <a:cxnLst/>
          <a:rect l="0" t="0" r="0" b="0"/>
          <a:pathLst>
            <a:path>
              <a:moveTo>
                <a:pt x="274089" y="685015"/>
              </a:moveTo>
              <a:arcTo wR="1571894" hR="1571894" stAng="12860849" swAng="1959667"/>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275341-427E-42EB-94F5-8A6B720F95F8}">
      <dsp:nvSpPr>
        <dsp:cNvPr id="0" name=""/>
        <dsp:cNvSpPr/>
      </dsp:nvSpPr>
      <dsp:spPr>
        <a:xfrm>
          <a:off x="1962451" y="2677"/>
          <a:ext cx="1211328" cy="787363"/>
        </a:xfrm>
        <a:prstGeom prst="round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CO" sz="2000" kern="1200" dirty="0" smtClean="0"/>
            <a:t>EAM</a:t>
          </a:r>
          <a:endParaRPr lang="es-ES" sz="2000" kern="1200" dirty="0"/>
        </a:p>
      </dsp:txBody>
      <dsp:txXfrm>
        <a:off x="2000887" y="41113"/>
        <a:ext cx="1134456" cy="710491"/>
      </dsp:txXfrm>
    </dsp:sp>
    <dsp:sp modelId="{24B3E4D6-C5C3-475D-90E9-511D93EAC83A}">
      <dsp:nvSpPr>
        <dsp:cNvPr id="0" name=""/>
        <dsp:cNvSpPr/>
      </dsp:nvSpPr>
      <dsp:spPr>
        <a:xfrm>
          <a:off x="996221" y="396358"/>
          <a:ext cx="3143788" cy="3143788"/>
        </a:xfrm>
        <a:custGeom>
          <a:avLst/>
          <a:gdLst/>
          <a:ahLst/>
          <a:cxnLst/>
          <a:rect l="0" t="0" r="0" b="0"/>
          <a:pathLst>
            <a:path>
              <a:moveTo>
                <a:pt x="2185865" y="124865"/>
              </a:moveTo>
              <a:arcTo wR="1571894" hR="1571894" stAng="17579484" swAng="1959667"/>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4F56B82-40A2-43FF-B364-455BF875BA83}">
      <dsp:nvSpPr>
        <dsp:cNvPr id="0" name=""/>
        <dsp:cNvSpPr/>
      </dsp:nvSpPr>
      <dsp:spPr>
        <a:xfrm>
          <a:off x="3457412" y="1088829"/>
          <a:ext cx="1211328" cy="78736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CO" sz="2000" kern="1200" dirty="0" smtClean="0"/>
            <a:t>CRM</a:t>
          </a:r>
          <a:endParaRPr lang="es-ES" sz="2000" kern="1200" dirty="0"/>
        </a:p>
      </dsp:txBody>
      <dsp:txXfrm>
        <a:off x="3495848" y="1127265"/>
        <a:ext cx="1134456" cy="710491"/>
      </dsp:txXfrm>
    </dsp:sp>
    <dsp:sp modelId="{D2641099-20C8-429C-AE70-9CD5FEE26E06}">
      <dsp:nvSpPr>
        <dsp:cNvPr id="0" name=""/>
        <dsp:cNvSpPr/>
      </dsp:nvSpPr>
      <dsp:spPr>
        <a:xfrm>
          <a:off x="996221" y="396358"/>
          <a:ext cx="3143788" cy="3143788"/>
        </a:xfrm>
        <a:custGeom>
          <a:avLst/>
          <a:gdLst/>
          <a:ahLst/>
          <a:cxnLst/>
          <a:rect l="0" t="0" r="0" b="0"/>
          <a:pathLst>
            <a:path>
              <a:moveTo>
                <a:pt x="3141647" y="1489875"/>
              </a:moveTo>
              <a:arcTo wR="1571894" hR="1571894" stAng="21420543" swAng="2194866"/>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BCBE2B6-E3B9-407C-8377-89F17EE65D38}">
      <dsp:nvSpPr>
        <dsp:cNvPr id="0" name=""/>
        <dsp:cNvSpPr/>
      </dsp:nvSpPr>
      <dsp:spPr>
        <a:xfrm>
          <a:off x="2886388" y="2846260"/>
          <a:ext cx="1211328" cy="78736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CO" sz="2000" kern="1200" dirty="0" smtClean="0"/>
            <a:t>MWM</a:t>
          </a:r>
          <a:endParaRPr lang="es-ES" sz="2000" kern="1200" dirty="0"/>
        </a:p>
      </dsp:txBody>
      <dsp:txXfrm>
        <a:off x="2924824" y="2884696"/>
        <a:ext cx="1134456" cy="710491"/>
      </dsp:txXfrm>
    </dsp:sp>
    <dsp:sp modelId="{26AFF26A-EFDC-4671-8F6C-FED2CF113DA5}">
      <dsp:nvSpPr>
        <dsp:cNvPr id="0" name=""/>
        <dsp:cNvSpPr/>
      </dsp:nvSpPr>
      <dsp:spPr>
        <a:xfrm>
          <a:off x="996221" y="396358"/>
          <a:ext cx="3143788" cy="3143788"/>
        </a:xfrm>
        <a:custGeom>
          <a:avLst/>
          <a:gdLst/>
          <a:ahLst/>
          <a:cxnLst/>
          <a:rect l="0" t="0" r="0" b="0"/>
          <a:pathLst>
            <a:path>
              <a:moveTo>
                <a:pt x="1883930" y="3112506"/>
              </a:moveTo>
              <a:arcTo wR="1571894" hR="1571894" stAng="4713011" swAng="1373978"/>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CB98DAD-3929-4C34-8D89-34C6D1520CF1}">
      <dsp:nvSpPr>
        <dsp:cNvPr id="0" name=""/>
        <dsp:cNvSpPr/>
      </dsp:nvSpPr>
      <dsp:spPr>
        <a:xfrm>
          <a:off x="1038515" y="2846260"/>
          <a:ext cx="1211328" cy="78736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CO" sz="2000" kern="1200" dirty="0" smtClean="0"/>
            <a:t>FS</a:t>
          </a:r>
          <a:endParaRPr lang="es-ES" sz="2000" kern="1200" dirty="0"/>
        </a:p>
      </dsp:txBody>
      <dsp:txXfrm>
        <a:off x="1076951" y="2884696"/>
        <a:ext cx="1134456" cy="710491"/>
      </dsp:txXfrm>
    </dsp:sp>
    <dsp:sp modelId="{045C76CE-44A9-46AF-8047-AEA00B860336}">
      <dsp:nvSpPr>
        <dsp:cNvPr id="0" name=""/>
        <dsp:cNvSpPr/>
      </dsp:nvSpPr>
      <dsp:spPr>
        <a:xfrm>
          <a:off x="996221" y="396358"/>
          <a:ext cx="3143788" cy="3143788"/>
        </a:xfrm>
        <a:custGeom>
          <a:avLst/>
          <a:gdLst/>
          <a:ahLst/>
          <a:cxnLst/>
          <a:rect l="0" t="0" r="0" b="0"/>
          <a:pathLst>
            <a:path>
              <a:moveTo>
                <a:pt x="262480" y="2441542"/>
              </a:moveTo>
              <a:arcTo wR="1571894" hR="1571894" stAng="8784592" swAng="2194866"/>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FD0A3B5-E34C-49CD-A007-E90A91473C12}">
      <dsp:nvSpPr>
        <dsp:cNvPr id="0" name=""/>
        <dsp:cNvSpPr/>
      </dsp:nvSpPr>
      <dsp:spPr>
        <a:xfrm>
          <a:off x="467491" y="1088829"/>
          <a:ext cx="1211328" cy="78736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CO" sz="2000" kern="1200" dirty="0" err="1" smtClean="0"/>
            <a:t>Public</a:t>
          </a:r>
          <a:r>
            <a:rPr lang="es-CO" sz="2000" kern="1200" dirty="0" smtClean="0"/>
            <a:t> Sector</a:t>
          </a:r>
          <a:endParaRPr lang="es-ES" sz="2000" kern="1200" dirty="0"/>
        </a:p>
      </dsp:txBody>
      <dsp:txXfrm>
        <a:off x="505927" y="1127265"/>
        <a:ext cx="1134456" cy="710491"/>
      </dsp:txXfrm>
    </dsp:sp>
    <dsp:sp modelId="{A372F987-A201-4836-9760-11DA6C217647}">
      <dsp:nvSpPr>
        <dsp:cNvPr id="0" name=""/>
        <dsp:cNvSpPr/>
      </dsp:nvSpPr>
      <dsp:spPr>
        <a:xfrm>
          <a:off x="996221" y="396358"/>
          <a:ext cx="3143788" cy="3143788"/>
        </a:xfrm>
        <a:custGeom>
          <a:avLst/>
          <a:gdLst/>
          <a:ahLst/>
          <a:cxnLst/>
          <a:rect l="0" t="0" r="0" b="0"/>
          <a:pathLst>
            <a:path>
              <a:moveTo>
                <a:pt x="274089" y="685015"/>
              </a:moveTo>
              <a:arcTo wR="1571894" hR="1571894" stAng="12860849" swAng="1959667"/>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275341-427E-42EB-94F5-8A6B720F95F8}">
      <dsp:nvSpPr>
        <dsp:cNvPr id="0" name=""/>
        <dsp:cNvSpPr/>
      </dsp:nvSpPr>
      <dsp:spPr>
        <a:xfrm>
          <a:off x="1962451" y="2677"/>
          <a:ext cx="1211328" cy="78736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CO" sz="2000" kern="1200" dirty="0" smtClean="0"/>
            <a:t>EAM</a:t>
          </a:r>
          <a:endParaRPr lang="es-ES" sz="2000" kern="1200" dirty="0"/>
        </a:p>
      </dsp:txBody>
      <dsp:txXfrm>
        <a:off x="2000887" y="41113"/>
        <a:ext cx="1134456" cy="710491"/>
      </dsp:txXfrm>
    </dsp:sp>
    <dsp:sp modelId="{24B3E4D6-C5C3-475D-90E9-511D93EAC83A}">
      <dsp:nvSpPr>
        <dsp:cNvPr id="0" name=""/>
        <dsp:cNvSpPr/>
      </dsp:nvSpPr>
      <dsp:spPr>
        <a:xfrm>
          <a:off x="996221" y="396358"/>
          <a:ext cx="3143788" cy="3143788"/>
        </a:xfrm>
        <a:custGeom>
          <a:avLst/>
          <a:gdLst/>
          <a:ahLst/>
          <a:cxnLst/>
          <a:rect l="0" t="0" r="0" b="0"/>
          <a:pathLst>
            <a:path>
              <a:moveTo>
                <a:pt x="2185865" y="124865"/>
              </a:moveTo>
              <a:arcTo wR="1571894" hR="1571894" stAng="17579484" swAng="1959667"/>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4F56B82-40A2-43FF-B364-455BF875BA83}">
      <dsp:nvSpPr>
        <dsp:cNvPr id="0" name=""/>
        <dsp:cNvSpPr/>
      </dsp:nvSpPr>
      <dsp:spPr>
        <a:xfrm>
          <a:off x="3457412" y="1088829"/>
          <a:ext cx="1211328" cy="78736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CO" sz="2000" kern="1200" dirty="0" smtClean="0"/>
            <a:t>CRM</a:t>
          </a:r>
          <a:endParaRPr lang="es-ES" sz="2000" kern="1200" dirty="0"/>
        </a:p>
      </dsp:txBody>
      <dsp:txXfrm>
        <a:off x="3495848" y="1127265"/>
        <a:ext cx="1134456" cy="710491"/>
      </dsp:txXfrm>
    </dsp:sp>
    <dsp:sp modelId="{D2641099-20C8-429C-AE70-9CD5FEE26E06}">
      <dsp:nvSpPr>
        <dsp:cNvPr id="0" name=""/>
        <dsp:cNvSpPr/>
      </dsp:nvSpPr>
      <dsp:spPr>
        <a:xfrm>
          <a:off x="996221" y="396358"/>
          <a:ext cx="3143788" cy="3143788"/>
        </a:xfrm>
        <a:custGeom>
          <a:avLst/>
          <a:gdLst/>
          <a:ahLst/>
          <a:cxnLst/>
          <a:rect l="0" t="0" r="0" b="0"/>
          <a:pathLst>
            <a:path>
              <a:moveTo>
                <a:pt x="3141647" y="1489875"/>
              </a:moveTo>
              <a:arcTo wR="1571894" hR="1571894" stAng="21420543" swAng="2194866"/>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BCBE2B6-E3B9-407C-8377-89F17EE65D38}">
      <dsp:nvSpPr>
        <dsp:cNvPr id="0" name=""/>
        <dsp:cNvSpPr/>
      </dsp:nvSpPr>
      <dsp:spPr>
        <a:xfrm>
          <a:off x="2886388" y="2846260"/>
          <a:ext cx="1211328" cy="78736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CO" sz="2000" kern="1200" dirty="0" smtClean="0"/>
            <a:t>MWM</a:t>
          </a:r>
          <a:endParaRPr lang="es-ES" sz="2000" kern="1200" dirty="0"/>
        </a:p>
      </dsp:txBody>
      <dsp:txXfrm>
        <a:off x="2924824" y="2884696"/>
        <a:ext cx="1134456" cy="710491"/>
      </dsp:txXfrm>
    </dsp:sp>
    <dsp:sp modelId="{26AFF26A-EFDC-4671-8F6C-FED2CF113DA5}">
      <dsp:nvSpPr>
        <dsp:cNvPr id="0" name=""/>
        <dsp:cNvSpPr/>
      </dsp:nvSpPr>
      <dsp:spPr>
        <a:xfrm>
          <a:off x="996221" y="396358"/>
          <a:ext cx="3143788" cy="3143788"/>
        </a:xfrm>
        <a:custGeom>
          <a:avLst/>
          <a:gdLst/>
          <a:ahLst/>
          <a:cxnLst/>
          <a:rect l="0" t="0" r="0" b="0"/>
          <a:pathLst>
            <a:path>
              <a:moveTo>
                <a:pt x="1883930" y="3112506"/>
              </a:moveTo>
              <a:arcTo wR="1571894" hR="1571894" stAng="4713011" swAng="1373978"/>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CB98DAD-3929-4C34-8D89-34C6D1520CF1}">
      <dsp:nvSpPr>
        <dsp:cNvPr id="0" name=""/>
        <dsp:cNvSpPr/>
      </dsp:nvSpPr>
      <dsp:spPr>
        <a:xfrm>
          <a:off x="1038515" y="2846260"/>
          <a:ext cx="1211328" cy="78736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CO" sz="2000" kern="1200" dirty="0" smtClean="0"/>
            <a:t>FS</a:t>
          </a:r>
          <a:endParaRPr lang="es-ES" sz="2000" kern="1200" dirty="0"/>
        </a:p>
      </dsp:txBody>
      <dsp:txXfrm>
        <a:off x="1076951" y="2884696"/>
        <a:ext cx="1134456" cy="710491"/>
      </dsp:txXfrm>
    </dsp:sp>
    <dsp:sp modelId="{045C76CE-44A9-46AF-8047-AEA00B860336}">
      <dsp:nvSpPr>
        <dsp:cNvPr id="0" name=""/>
        <dsp:cNvSpPr/>
      </dsp:nvSpPr>
      <dsp:spPr>
        <a:xfrm>
          <a:off x="996221" y="396358"/>
          <a:ext cx="3143788" cy="3143788"/>
        </a:xfrm>
        <a:custGeom>
          <a:avLst/>
          <a:gdLst/>
          <a:ahLst/>
          <a:cxnLst/>
          <a:rect l="0" t="0" r="0" b="0"/>
          <a:pathLst>
            <a:path>
              <a:moveTo>
                <a:pt x="262480" y="2441542"/>
              </a:moveTo>
              <a:arcTo wR="1571894" hR="1571894" stAng="8784592" swAng="2194866"/>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FD0A3B5-E34C-49CD-A007-E90A91473C12}">
      <dsp:nvSpPr>
        <dsp:cNvPr id="0" name=""/>
        <dsp:cNvSpPr/>
      </dsp:nvSpPr>
      <dsp:spPr>
        <a:xfrm>
          <a:off x="467491" y="1088829"/>
          <a:ext cx="1211328" cy="787363"/>
        </a:xfrm>
        <a:prstGeom prst="round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CO" sz="2000" kern="1200" dirty="0" err="1" smtClean="0"/>
            <a:t>Public</a:t>
          </a:r>
          <a:r>
            <a:rPr lang="es-CO" sz="2000" kern="1200" dirty="0" smtClean="0"/>
            <a:t> Sector</a:t>
          </a:r>
          <a:endParaRPr lang="es-ES" sz="2000" kern="1200" dirty="0"/>
        </a:p>
      </dsp:txBody>
      <dsp:txXfrm>
        <a:off x="505927" y="1127265"/>
        <a:ext cx="1134456" cy="710491"/>
      </dsp:txXfrm>
    </dsp:sp>
    <dsp:sp modelId="{A372F987-A201-4836-9760-11DA6C217647}">
      <dsp:nvSpPr>
        <dsp:cNvPr id="0" name=""/>
        <dsp:cNvSpPr/>
      </dsp:nvSpPr>
      <dsp:spPr>
        <a:xfrm>
          <a:off x="996221" y="396358"/>
          <a:ext cx="3143788" cy="3143788"/>
        </a:xfrm>
        <a:custGeom>
          <a:avLst/>
          <a:gdLst/>
          <a:ahLst/>
          <a:cxnLst/>
          <a:rect l="0" t="0" r="0" b="0"/>
          <a:pathLst>
            <a:path>
              <a:moveTo>
                <a:pt x="274089" y="685015"/>
              </a:moveTo>
              <a:arcTo wR="1571894" hR="1571894" stAng="12860849" swAng="1959667"/>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275341-427E-42EB-94F5-8A6B720F95F8}">
      <dsp:nvSpPr>
        <dsp:cNvPr id="0" name=""/>
        <dsp:cNvSpPr/>
      </dsp:nvSpPr>
      <dsp:spPr>
        <a:xfrm>
          <a:off x="1962451" y="2677"/>
          <a:ext cx="1211328" cy="78736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CO" sz="2000" kern="1200" dirty="0" smtClean="0"/>
            <a:t>EAM</a:t>
          </a:r>
          <a:endParaRPr lang="es-ES" sz="2000" kern="1200" dirty="0"/>
        </a:p>
      </dsp:txBody>
      <dsp:txXfrm>
        <a:off x="2000887" y="41113"/>
        <a:ext cx="1134456" cy="710491"/>
      </dsp:txXfrm>
    </dsp:sp>
    <dsp:sp modelId="{24B3E4D6-C5C3-475D-90E9-511D93EAC83A}">
      <dsp:nvSpPr>
        <dsp:cNvPr id="0" name=""/>
        <dsp:cNvSpPr/>
      </dsp:nvSpPr>
      <dsp:spPr>
        <a:xfrm>
          <a:off x="996221" y="396358"/>
          <a:ext cx="3143788" cy="3143788"/>
        </a:xfrm>
        <a:custGeom>
          <a:avLst/>
          <a:gdLst/>
          <a:ahLst/>
          <a:cxnLst/>
          <a:rect l="0" t="0" r="0" b="0"/>
          <a:pathLst>
            <a:path>
              <a:moveTo>
                <a:pt x="2185865" y="124865"/>
              </a:moveTo>
              <a:arcTo wR="1571894" hR="1571894" stAng="17579484" swAng="1959667"/>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4F56B82-40A2-43FF-B364-455BF875BA83}">
      <dsp:nvSpPr>
        <dsp:cNvPr id="0" name=""/>
        <dsp:cNvSpPr/>
      </dsp:nvSpPr>
      <dsp:spPr>
        <a:xfrm>
          <a:off x="3457412" y="1088829"/>
          <a:ext cx="1211328" cy="787363"/>
        </a:xfrm>
        <a:prstGeom prst="round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CO" sz="2000" kern="1200" dirty="0" smtClean="0"/>
            <a:t>CRM</a:t>
          </a:r>
          <a:endParaRPr lang="es-ES" sz="2000" kern="1200" dirty="0"/>
        </a:p>
      </dsp:txBody>
      <dsp:txXfrm>
        <a:off x="3495848" y="1127265"/>
        <a:ext cx="1134456" cy="710491"/>
      </dsp:txXfrm>
    </dsp:sp>
    <dsp:sp modelId="{D2641099-20C8-429C-AE70-9CD5FEE26E06}">
      <dsp:nvSpPr>
        <dsp:cNvPr id="0" name=""/>
        <dsp:cNvSpPr/>
      </dsp:nvSpPr>
      <dsp:spPr>
        <a:xfrm>
          <a:off x="996221" y="396358"/>
          <a:ext cx="3143788" cy="3143788"/>
        </a:xfrm>
        <a:custGeom>
          <a:avLst/>
          <a:gdLst/>
          <a:ahLst/>
          <a:cxnLst/>
          <a:rect l="0" t="0" r="0" b="0"/>
          <a:pathLst>
            <a:path>
              <a:moveTo>
                <a:pt x="3141647" y="1489875"/>
              </a:moveTo>
              <a:arcTo wR="1571894" hR="1571894" stAng="21420543" swAng="2194866"/>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BCBE2B6-E3B9-407C-8377-89F17EE65D38}">
      <dsp:nvSpPr>
        <dsp:cNvPr id="0" name=""/>
        <dsp:cNvSpPr/>
      </dsp:nvSpPr>
      <dsp:spPr>
        <a:xfrm>
          <a:off x="2886388" y="2846260"/>
          <a:ext cx="1211328" cy="78736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CO" sz="2000" kern="1200" dirty="0" smtClean="0"/>
            <a:t>MWM</a:t>
          </a:r>
          <a:endParaRPr lang="es-ES" sz="2000" kern="1200" dirty="0"/>
        </a:p>
      </dsp:txBody>
      <dsp:txXfrm>
        <a:off x="2924824" y="2884696"/>
        <a:ext cx="1134456" cy="710491"/>
      </dsp:txXfrm>
    </dsp:sp>
    <dsp:sp modelId="{26AFF26A-EFDC-4671-8F6C-FED2CF113DA5}">
      <dsp:nvSpPr>
        <dsp:cNvPr id="0" name=""/>
        <dsp:cNvSpPr/>
      </dsp:nvSpPr>
      <dsp:spPr>
        <a:xfrm>
          <a:off x="996221" y="396358"/>
          <a:ext cx="3143788" cy="3143788"/>
        </a:xfrm>
        <a:custGeom>
          <a:avLst/>
          <a:gdLst/>
          <a:ahLst/>
          <a:cxnLst/>
          <a:rect l="0" t="0" r="0" b="0"/>
          <a:pathLst>
            <a:path>
              <a:moveTo>
                <a:pt x="1883930" y="3112506"/>
              </a:moveTo>
              <a:arcTo wR="1571894" hR="1571894" stAng="4713011" swAng="1373978"/>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CB98DAD-3929-4C34-8D89-34C6D1520CF1}">
      <dsp:nvSpPr>
        <dsp:cNvPr id="0" name=""/>
        <dsp:cNvSpPr/>
      </dsp:nvSpPr>
      <dsp:spPr>
        <a:xfrm>
          <a:off x="1038515" y="2846260"/>
          <a:ext cx="1211328" cy="78736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CO" sz="2000" kern="1200" dirty="0" smtClean="0"/>
            <a:t>FS</a:t>
          </a:r>
          <a:endParaRPr lang="es-ES" sz="2000" kern="1200" dirty="0"/>
        </a:p>
      </dsp:txBody>
      <dsp:txXfrm>
        <a:off x="1076951" y="2884696"/>
        <a:ext cx="1134456" cy="710491"/>
      </dsp:txXfrm>
    </dsp:sp>
    <dsp:sp modelId="{045C76CE-44A9-46AF-8047-AEA00B860336}">
      <dsp:nvSpPr>
        <dsp:cNvPr id="0" name=""/>
        <dsp:cNvSpPr/>
      </dsp:nvSpPr>
      <dsp:spPr>
        <a:xfrm>
          <a:off x="996221" y="396358"/>
          <a:ext cx="3143788" cy="3143788"/>
        </a:xfrm>
        <a:custGeom>
          <a:avLst/>
          <a:gdLst/>
          <a:ahLst/>
          <a:cxnLst/>
          <a:rect l="0" t="0" r="0" b="0"/>
          <a:pathLst>
            <a:path>
              <a:moveTo>
                <a:pt x="262480" y="2441542"/>
              </a:moveTo>
              <a:arcTo wR="1571894" hR="1571894" stAng="8784592" swAng="2194866"/>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FD0A3B5-E34C-49CD-A007-E90A91473C12}">
      <dsp:nvSpPr>
        <dsp:cNvPr id="0" name=""/>
        <dsp:cNvSpPr/>
      </dsp:nvSpPr>
      <dsp:spPr>
        <a:xfrm>
          <a:off x="467491" y="1088829"/>
          <a:ext cx="1211328" cy="78736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CO" sz="2000" kern="1200" dirty="0" err="1" smtClean="0"/>
            <a:t>Public</a:t>
          </a:r>
          <a:r>
            <a:rPr lang="es-CO" sz="2000" kern="1200" dirty="0" smtClean="0"/>
            <a:t> Sector</a:t>
          </a:r>
          <a:endParaRPr lang="es-ES" sz="2000" kern="1200" dirty="0"/>
        </a:p>
      </dsp:txBody>
      <dsp:txXfrm>
        <a:off x="505927" y="1127265"/>
        <a:ext cx="1134456" cy="710491"/>
      </dsp:txXfrm>
    </dsp:sp>
    <dsp:sp modelId="{A372F987-A201-4836-9760-11DA6C217647}">
      <dsp:nvSpPr>
        <dsp:cNvPr id="0" name=""/>
        <dsp:cNvSpPr/>
      </dsp:nvSpPr>
      <dsp:spPr>
        <a:xfrm>
          <a:off x="996221" y="396358"/>
          <a:ext cx="3143788" cy="3143788"/>
        </a:xfrm>
        <a:custGeom>
          <a:avLst/>
          <a:gdLst/>
          <a:ahLst/>
          <a:cxnLst/>
          <a:rect l="0" t="0" r="0" b="0"/>
          <a:pathLst>
            <a:path>
              <a:moveTo>
                <a:pt x="274089" y="685015"/>
              </a:moveTo>
              <a:arcTo wR="1571894" hR="1571894" stAng="12860849" swAng="1959667"/>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2C1667-74DA-4623-9BAA-C96E4BF2471B}">
      <dsp:nvSpPr>
        <dsp:cNvPr id="0" name=""/>
        <dsp:cNvSpPr/>
      </dsp:nvSpPr>
      <dsp:spPr>
        <a:xfrm>
          <a:off x="0" y="140056"/>
          <a:ext cx="6120680" cy="1764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A17C84-A4E3-45A1-B04E-CD1421A37F5B}">
      <dsp:nvSpPr>
        <dsp:cNvPr id="0" name=""/>
        <dsp:cNvSpPr/>
      </dsp:nvSpPr>
      <dsp:spPr>
        <a:xfrm>
          <a:off x="306034" y="36736"/>
          <a:ext cx="4284476" cy="20664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943" tIns="0" rIns="161943" bIns="0" numCol="1" spcCol="1270" anchor="ctr" anchorCtr="0">
          <a:noAutofit/>
        </a:bodyPr>
        <a:lstStyle/>
        <a:p>
          <a:pPr lvl="0" algn="l" defTabSz="533400">
            <a:lnSpc>
              <a:spcPct val="90000"/>
            </a:lnSpc>
            <a:spcBef>
              <a:spcPct val="0"/>
            </a:spcBef>
            <a:spcAft>
              <a:spcPct val="35000"/>
            </a:spcAft>
          </a:pPr>
          <a:r>
            <a:rPr lang="en-US" sz="1200" b="0" kern="1200" dirty="0" smtClean="0"/>
            <a:t>Contact, account and opportunities view</a:t>
          </a:r>
          <a:endParaRPr lang="en-US" sz="1200" b="0" kern="1200" dirty="0"/>
        </a:p>
      </dsp:txBody>
      <dsp:txXfrm>
        <a:off x="316121" y="46823"/>
        <a:ext cx="4264302" cy="186466"/>
      </dsp:txXfrm>
    </dsp:sp>
    <dsp:sp modelId="{0913EEED-5479-4310-94B6-1962BCA29371}">
      <dsp:nvSpPr>
        <dsp:cNvPr id="0" name=""/>
        <dsp:cNvSpPr/>
      </dsp:nvSpPr>
      <dsp:spPr>
        <a:xfrm>
          <a:off x="0" y="457576"/>
          <a:ext cx="6120680" cy="1764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71BC03-4F21-4785-A2C8-3BEE5A9F09B4}">
      <dsp:nvSpPr>
        <dsp:cNvPr id="0" name=""/>
        <dsp:cNvSpPr/>
      </dsp:nvSpPr>
      <dsp:spPr>
        <a:xfrm>
          <a:off x="306034" y="354256"/>
          <a:ext cx="4284476" cy="20664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943" tIns="0" rIns="161943" bIns="0" numCol="1" spcCol="1270" anchor="ctr" anchorCtr="0">
          <a:noAutofit/>
        </a:bodyPr>
        <a:lstStyle/>
        <a:p>
          <a:pPr lvl="0" algn="l" defTabSz="533400">
            <a:lnSpc>
              <a:spcPct val="90000"/>
            </a:lnSpc>
            <a:spcBef>
              <a:spcPct val="0"/>
            </a:spcBef>
            <a:spcAft>
              <a:spcPct val="35000"/>
            </a:spcAft>
          </a:pPr>
          <a:r>
            <a:rPr lang="en-US" sz="1200" b="0" kern="1200" dirty="0" smtClean="0"/>
            <a:t>C</a:t>
          </a:r>
          <a:r>
            <a:rPr lang="es-CO" sz="1200" b="0" kern="1200" dirty="0" smtClean="0"/>
            <a:t>alendar and </a:t>
          </a:r>
          <a:r>
            <a:rPr lang="en-US" sz="1200" b="0" kern="1200" noProof="0" dirty="0" smtClean="0"/>
            <a:t>activities</a:t>
          </a:r>
          <a:endParaRPr lang="en-US" sz="1200" b="0" kern="1200" noProof="0" dirty="0"/>
        </a:p>
      </dsp:txBody>
      <dsp:txXfrm>
        <a:off x="316121" y="364343"/>
        <a:ext cx="4264302" cy="186466"/>
      </dsp:txXfrm>
    </dsp:sp>
    <dsp:sp modelId="{7E4087E0-9ED1-4901-9392-1D7F4EAAC70D}">
      <dsp:nvSpPr>
        <dsp:cNvPr id="0" name=""/>
        <dsp:cNvSpPr/>
      </dsp:nvSpPr>
      <dsp:spPr>
        <a:xfrm>
          <a:off x="0" y="775096"/>
          <a:ext cx="6120680" cy="1764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D8AC25-EA9D-46F8-926D-F73289BD0B18}">
      <dsp:nvSpPr>
        <dsp:cNvPr id="0" name=""/>
        <dsp:cNvSpPr/>
      </dsp:nvSpPr>
      <dsp:spPr>
        <a:xfrm>
          <a:off x="306034" y="671776"/>
          <a:ext cx="4284476" cy="20664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943" tIns="0" rIns="161943" bIns="0" numCol="1" spcCol="1270" anchor="ctr" anchorCtr="0">
          <a:noAutofit/>
        </a:bodyPr>
        <a:lstStyle/>
        <a:p>
          <a:pPr lvl="0" algn="l" defTabSz="533400">
            <a:lnSpc>
              <a:spcPct val="90000"/>
            </a:lnSpc>
            <a:spcBef>
              <a:spcPct val="0"/>
            </a:spcBef>
            <a:spcAft>
              <a:spcPct val="35000"/>
            </a:spcAft>
          </a:pPr>
          <a:r>
            <a:rPr lang="en-US" sz="1200" b="0" kern="1200" noProof="0" dirty="0" smtClean="0"/>
            <a:t>Lookups</a:t>
          </a:r>
          <a:endParaRPr lang="en-US" sz="1200" b="0" kern="1200" noProof="0" dirty="0"/>
        </a:p>
      </dsp:txBody>
      <dsp:txXfrm>
        <a:off x="316121" y="681863"/>
        <a:ext cx="4264302" cy="186466"/>
      </dsp:txXfrm>
    </dsp:sp>
    <dsp:sp modelId="{9E7DF99C-C8FB-4D26-A1E5-746F379CD5BC}">
      <dsp:nvSpPr>
        <dsp:cNvPr id="0" name=""/>
        <dsp:cNvSpPr/>
      </dsp:nvSpPr>
      <dsp:spPr>
        <a:xfrm>
          <a:off x="0" y="1092616"/>
          <a:ext cx="6120680" cy="1764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5DF69-8A0F-4B7A-9F0E-B712B0314140}">
      <dsp:nvSpPr>
        <dsp:cNvPr id="0" name=""/>
        <dsp:cNvSpPr/>
      </dsp:nvSpPr>
      <dsp:spPr>
        <a:xfrm>
          <a:off x="306034" y="989296"/>
          <a:ext cx="4284476" cy="20664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943" tIns="0" rIns="161943" bIns="0" numCol="1" spcCol="1270" anchor="ctr" anchorCtr="0">
          <a:noAutofit/>
        </a:bodyPr>
        <a:lstStyle/>
        <a:p>
          <a:pPr lvl="0" algn="l" defTabSz="533400">
            <a:lnSpc>
              <a:spcPct val="90000"/>
            </a:lnSpc>
            <a:spcBef>
              <a:spcPct val="0"/>
            </a:spcBef>
            <a:spcAft>
              <a:spcPct val="35000"/>
            </a:spcAft>
          </a:pPr>
          <a:r>
            <a:rPr lang="en-US" sz="1200" b="0" kern="1200" noProof="0" dirty="0" smtClean="0"/>
            <a:t>Groups</a:t>
          </a:r>
          <a:endParaRPr lang="en-US" sz="1200" b="0" kern="1200" noProof="0" dirty="0"/>
        </a:p>
      </dsp:txBody>
      <dsp:txXfrm>
        <a:off x="316121" y="999383"/>
        <a:ext cx="4264302" cy="186466"/>
      </dsp:txXfrm>
    </dsp:sp>
    <dsp:sp modelId="{51CB4907-3775-40F2-BC53-22FB5C387290}">
      <dsp:nvSpPr>
        <dsp:cNvPr id="0" name=""/>
        <dsp:cNvSpPr/>
      </dsp:nvSpPr>
      <dsp:spPr>
        <a:xfrm>
          <a:off x="0" y="1410136"/>
          <a:ext cx="6120680" cy="1764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237320-E89D-4AEB-9A4F-BBCA3024B253}">
      <dsp:nvSpPr>
        <dsp:cNvPr id="0" name=""/>
        <dsp:cNvSpPr/>
      </dsp:nvSpPr>
      <dsp:spPr>
        <a:xfrm>
          <a:off x="306034" y="1306816"/>
          <a:ext cx="4284476" cy="20664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943" tIns="0" rIns="161943" bIns="0" numCol="1" spcCol="1270" anchor="ctr" anchorCtr="0">
          <a:noAutofit/>
        </a:bodyPr>
        <a:lstStyle/>
        <a:p>
          <a:pPr lvl="0" algn="l" defTabSz="533400">
            <a:lnSpc>
              <a:spcPct val="90000"/>
            </a:lnSpc>
            <a:spcBef>
              <a:spcPct val="0"/>
            </a:spcBef>
            <a:spcAft>
              <a:spcPct val="35000"/>
            </a:spcAft>
          </a:pPr>
          <a:r>
            <a:rPr lang="es-CO" sz="1200" b="0" kern="1200" dirty="0" smtClean="0"/>
            <a:t>Campaigns and leads</a:t>
          </a:r>
          <a:endParaRPr lang="en-US" sz="1200" b="0" kern="1200" dirty="0"/>
        </a:p>
      </dsp:txBody>
      <dsp:txXfrm>
        <a:off x="316121" y="1316903"/>
        <a:ext cx="4264302" cy="186466"/>
      </dsp:txXfrm>
    </dsp:sp>
    <dsp:sp modelId="{8A774E09-C2CB-49E5-A9B1-24A62B5AF0C9}">
      <dsp:nvSpPr>
        <dsp:cNvPr id="0" name=""/>
        <dsp:cNvSpPr/>
      </dsp:nvSpPr>
      <dsp:spPr>
        <a:xfrm>
          <a:off x="0" y="1727656"/>
          <a:ext cx="6120680" cy="1764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0A13AF-1F6E-461C-A21A-DEADAC6C52D7}">
      <dsp:nvSpPr>
        <dsp:cNvPr id="0" name=""/>
        <dsp:cNvSpPr/>
      </dsp:nvSpPr>
      <dsp:spPr>
        <a:xfrm>
          <a:off x="306034" y="1624336"/>
          <a:ext cx="4284476" cy="20664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943" tIns="0" rIns="161943" bIns="0" numCol="1" spcCol="1270" anchor="ctr" anchorCtr="0">
          <a:noAutofit/>
        </a:bodyPr>
        <a:lstStyle/>
        <a:p>
          <a:pPr lvl="0" algn="l" defTabSz="533400">
            <a:lnSpc>
              <a:spcPct val="90000"/>
            </a:lnSpc>
            <a:spcBef>
              <a:spcPct val="0"/>
            </a:spcBef>
            <a:spcAft>
              <a:spcPct val="35000"/>
            </a:spcAft>
          </a:pPr>
          <a:r>
            <a:rPr lang="es-CO" sz="1200" b="0" kern="1200" dirty="0" smtClean="0"/>
            <a:t>Mail </a:t>
          </a:r>
          <a:r>
            <a:rPr lang="en-US" sz="1200" b="0" kern="1200" noProof="0" dirty="0" smtClean="0"/>
            <a:t>merge</a:t>
          </a:r>
          <a:endParaRPr lang="en-US" sz="1200" b="0" kern="1200" noProof="0" dirty="0"/>
        </a:p>
      </dsp:txBody>
      <dsp:txXfrm>
        <a:off x="316121" y="1634423"/>
        <a:ext cx="4264302" cy="186466"/>
      </dsp:txXfrm>
    </dsp:sp>
    <dsp:sp modelId="{CA0723E5-29B3-4D6E-86C5-0C89D0E36250}">
      <dsp:nvSpPr>
        <dsp:cNvPr id="0" name=""/>
        <dsp:cNvSpPr/>
      </dsp:nvSpPr>
      <dsp:spPr>
        <a:xfrm>
          <a:off x="0" y="2045176"/>
          <a:ext cx="6120680" cy="1764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A446E9-648A-4EC5-84D0-3247BD4C2925}">
      <dsp:nvSpPr>
        <dsp:cNvPr id="0" name=""/>
        <dsp:cNvSpPr/>
      </dsp:nvSpPr>
      <dsp:spPr>
        <a:xfrm>
          <a:off x="306034" y="1941856"/>
          <a:ext cx="4284476" cy="20664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943" tIns="0" rIns="161943" bIns="0" numCol="1" spcCol="1270" anchor="ctr" anchorCtr="0">
          <a:noAutofit/>
        </a:bodyPr>
        <a:lstStyle/>
        <a:p>
          <a:pPr lvl="0" algn="l" defTabSz="533400">
            <a:lnSpc>
              <a:spcPct val="90000"/>
            </a:lnSpc>
            <a:spcBef>
              <a:spcPct val="0"/>
            </a:spcBef>
            <a:spcAft>
              <a:spcPct val="35000"/>
            </a:spcAft>
          </a:pPr>
          <a:r>
            <a:rPr lang="en-US" sz="1200" b="0" kern="1200" noProof="0" dirty="0" smtClean="0"/>
            <a:t>Report</a:t>
          </a:r>
          <a:r>
            <a:rPr lang="es-CO" sz="1200" b="0" kern="1200" dirty="0" smtClean="0"/>
            <a:t> and </a:t>
          </a:r>
          <a:r>
            <a:rPr lang="en-US" sz="1200" b="0" kern="1200" noProof="0" dirty="0" smtClean="0"/>
            <a:t>analysis</a:t>
          </a:r>
          <a:endParaRPr lang="en-US" sz="1200" b="0" kern="1200" noProof="0" dirty="0"/>
        </a:p>
      </dsp:txBody>
      <dsp:txXfrm>
        <a:off x="316121" y="1951943"/>
        <a:ext cx="4264302" cy="186466"/>
      </dsp:txXfrm>
    </dsp:sp>
    <dsp:sp modelId="{4D9C2EF5-C5FE-4908-93BB-493A796ADC9C}">
      <dsp:nvSpPr>
        <dsp:cNvPr id="0" name=""/>
        <dsp:cNvSpPr/>
      </dsp:nvSpPr>
      <dsp:spPr>
        <a:xfrm>
          <a:off x="0" y="2362696"/>
          <a:ext cx="6120680" cy="1764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4EF76A-2E4B-47E3-8C8C-B690B61597ED}">
      <dsp:nvSpPr>
        <dsp:cNvPr id="0" name=""/>
        <dsp:cNvSpPr/>
      </dsp:nvSpPr>
      <dsp:spPr>
        <a:xfrm>
          <a:off x="306034" y="2259376"/>
          <a:ext cx="4284476" cy="20664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943" tIns="0" rIns="161943" bIns="0" numCol="1" spcCol="1270" anchor="ctr" anchorCtr="0">
          <a:noAutofit/>
        </a:bodyPr>
        <a:lstStyle/>
        <a:p>
          <a:pPr lvl="0" algn="l" defTabSz="533400">
            <a:lnSpc>
              <a:spcPct val="90000"/>
            </a:lnSpc>
            <a:spcBef>
              <a:spcPct val="0"/>
            </a:spcBef>
            <a:spcAft>
              <a:spcPct val="35000"/>
            </a:spcAft>
          </a:pPr>
          <a:r>
            <a:rPr lang="es-CO" sz="1200" b="0" kern="1200" dirty="0" smtClean="0"/>
            <a:t>Customer </a:t>
          </a:r>
          <a:r>
            <a:rPr lang="en-US" sz="1200" b="0" kern="1200" noProof="0" dirty="0" smtClean="0"/>
            <a:t>service</a:t>
          </a:r>
          <a:r>
            <a:rPr lang="es-CO" sz="1200" b="0" kern="1200" dirty="0" smtClean="0"/>
            <a:t> and </a:t>
          </a:r>
          <a:r>
            <a:rPr lang="en-US" sz="1200" b="0" kern="1200" noProof="0" dirty="0" smtClean="0"/>
            <a:t>support</a:t>
          </a:r>
          <a:endParaRPr lang="en-US" sz="1200" b="0" kern="1200" noProof="0" dirty="0"/>
        </a:p>
      </dsp:txBody>
      <dsp:txXfrm>
        <a:off x="316121" y="2269463"/>
        <a:ext cx="4264302" cy="186466"/>
      </dsp:txXfrm>
    </dsp:sp>
    <dsp:sp modelId="{3FB9F165-4B0D-41D2-887D-D537F6C2D7D3}">
      <dsp:nvSpPr>
        <dsp:cNvPr id="0" name=""/>
        <dsp:cNvSpPr/>
      </dsp:nvSpPr>
      <dsp:spPr>
        <a:xfrm>
          <a:off x="0" y="2680216"/>
          <a:ext cx="6120680" cy="1764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591FDC-3AF2-4A06-8798-60E929806FA0}">
      <dsp:nvSpPr>
        <dsp:cNvPr id="0" name=""/>
        <dsp:cNvSpPr/>
      </dsp:nvSpPr>
      <dsp:spPr>
        <a:xfrm>
          <a:off x="306034" y="2576896"/>
          <a:ext cx="4284476" cy="20664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943" tIns="0" rIns="161943" bIns="0" numCol="1" spcCol="1270" anchor="ctr" anchorCtr="0">
          <a:noAutofit/>
        </a:bodyPr>
        <a:lstStyle/>
        <a:p>
          <a:pPr lvl="0" algn="l" defTabSz="533400">
            <a:lnSpc>
              <a:spcPct val="90000"/>
            </a:lnSpc>
            <a:spcBef>
              <a:spcPct val="0"/>
            </a:spcBef>
            <a:spcAft>
              <a:spcPct val="35000"/>
            </a:spcAft>
          </a:pPr>
          <a:r>
            <a:rPr lang="en-US" sz="1200" b="0" kern="1200" noProof="0" dirty="0" smtClean="0"/>
            <a:t>Literature</a:t>
          </a:r>
          <a:r>
            <a:rPr lang="es-CO" sz="1200" b="0" kern="1200" dirty="0" smtClean="0"/>
            <a:t> </a:t>
          </a:r>
          <a:r>
            <a:rPr lang="en-US" sz="1200" b="0" kern="1200" noProof="0" dirty="0" smtClean="0"/>
            <a:t>request</a:t>
          </a:r>
          <a:endParaRPr lang="en-US" sz="1200" b="0" kern="1200" noProof="0" dirty="0"/>
        </a:p>
      </dsp:txBody>
      <dsp:txXfrm>
        <a:off x="316121" y="2586983"/>
        <a:ext cx="4264302" cy="186466"/>
      </dsp:txXfrm>
    </dsp:sp>
    <dsp:sp modelId="{120D127A-F3A9-41FB-B1C8-53632E24F176}">
      <dsp:nvSpPr>
        <dsp:cNvPr id="0" name=""/>
        <dsp:cNvSpPr/>
      </dsp:nvSpPr>
      <dsp:spPr>
        <a:xfrm>
          <a:off x="0" y="2997735"/>
          <a:ext cx="6120680" cy="1764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604553-806A-4BCD-ACFA-96ACC078EDAA}">
      <dsp:nvSpPr>
        <dsp:cNvPr id="0" name=""/>
        <dsp:cNvSpPr/>
      </dsp:nvSpPr>
      <dsp:spPr>
        <a:xfrm>
          <a:off x="306034" y="2894416"/>
          <a:ext cx="4284476" cy="20664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943" tIns="0" rIns="161943" bIns="0" numCol="1" spcCol="1270" anchor="ctr" anchorCtr="0">
          <a:noAutofit/>
        </a:bodyPr>
        <a:lstStyle/>
        <a:p>
          <a:pPr lvl="0" algn="l" defTabSz="533400">
            <a:lnSpc>
              <a:spcPct val="90000"/>
            </a:lnSpc>
            <a:spcBef>
              <a:spcPct val="0"/>
            </a:spcBef>
            <a:spcAft>
              <a:spcPct val="35000"/>
            </a:spcAft>
          </a:pPr>
          <a:r>
            <a:rPr lang="es-CO" sz="1200" b="0" kern="1200" smtClean="0"/>
            <a:t>Library</a:t>
          </a:r>
          <a:endParaRPr lang="en-US" sz="1200" b="0" kern="1200" dirty="0"/>
        </a:p>
      </dsp:txBody>
      <dsp:txXfrm>
        <a:off x="316121" y="2904503"/>
        <a:ext cx="4264302" cy="186466"/>
      </dsp:txXfrm>
    </dsp:sp>
    <dsp:sp modelId="{9E02FBEA-0372-49D8-B239-EAD9619B7BCC}">
      <dsp:nvSpPr>
        <dsp:cNvPr id="0" name=""/>
        <dsp:cNvSpPr/>
      </dsp:nvSpPr>
      <dsp:spPr>
        <a:xfrm>
          <a:off x="0" y="3315255"/>
          <a:ext cx="6120680" cy="1764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1D5CC6-2101-4821-A4EF-DBDCD9275A36}">
      <dsp:nvSpPr>
        <dsp:cNvPr id="0" name=""/>
        <dsp:cNvSpPr/>
      </dsp:nvSpPr>
      <dsp:spPr>
        <a:xfrm>
          <a:off x="306034" y="3211935"/>
          <a:ext cx="4284476" cy="20664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943" tIns="0" rIns="161943" bIns="0" numCol="1" spcCol="1270" anchor="ctr" anchorCtr="0">
          <a:noAutofit/>
        </a:bodyPr>
        <a:lstStyle/>
        <a:p>
          <a:pPr lvl="0" algn="l" defTabSz="533400">
            <a:lnSpc>
              <a:spcPct val="90000"/>
            </a:lnSpc>
            <a:spcBef>
              <a:spcPct val="0"/>
            </a:spcBef>
            <a:spcAft>
              <a:spcPct val="35000"/>
            </a:spcAft>
          </a:pPr>
          <a:r>
            <a:rPr lang="en-US" sz="1200" b="0" kern="1200" noProof="0" dirty="0" smtClean="0"/>
            <a:t>Processes</a:t>
          </a:r>
          <a:endParaRPr lang="en-US" sz="1200" b="0" kern="1200" noProof="0" dirty="0"/>
        </a:p>
      </dsp:txBody>
      <dsp:txXfrm>
        <a:off x="316121" y="3222022"/>
        <a:ext cx="4264302" cy="1864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275341-427E-42EB-94F5-8A6B720F95F8}">
      <dsp:nvSpPr>
        <dsp:cNvPr id="0" name=""/>
        <dsp:cNvSpPr/>
      </dsp:nvSpPr>
      <dsp:spPr>
        <a:xfrm>
          <a:off x="1962451" y="2677"/>
          <a:ext cx="1211328" cy="78736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CO" sz="2000" kern="1200" dirty="0" smtClean="0"/>
            <a:t>EAM</a:t>
          </a:r>
          <a:endParaRPr lang="es-ES" sz="2000" kern="1200" dirty="0"/>
        </a:p>
      </dsp:txBody>
      <dsp:txXfrm>
        <a:off x="2000887" y="41113"/>
        <a:ext cx="1134456" cy="710491"/>
      </dsp:txXfrm>
    </dsp:sp>
    <dsp:sp modelId="{24B3E4D6-C5C3-475D-90E9-511D93EAC83A}">
      <dsp:nvSpPr>
        <dsp:cNvPr id="0" name=""/>
        <dsp:cNvSpPr/>
      </dsp:nvSpPr>
      <dsp:spPr>
        <a:xfrm>
          <a:off x="996221" y="396358"/>
          <a:ext cx="3143788" cy="3143788"/>
        </a:xfrm>
        <a:custGeom>
          <a:avLst/>
          <a:gdLst/>
          <a:ahLst/>
          <a:cxnLst/>
          <a:rect l="0" t="0" r="0" b="0"/>
          <a:pathLst>
            <a:path>
              <a:moveTo>
                <a:pt x="2185865" y="124865"/>
              </a:moveTo>
              <a:arcTo wR="1571894" hR="1571894" stAng="17579484" swAng="1959667"/>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4F56B82-40A2-43FF-B364-455BF875BA83}">
      <dsp:nvSpPr>
        <dsp:cNvPr id="0" name=""/>
        <dsp:cNvSpPr/>
      </dsp:nvSpPr>
      <dsp:spPr>
        <a:xfrm>
          <a:off x="3457412" y="1088829"/>
          <a:ext cx="1211328" cy="78736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CO" sz="2000" kern="1200" dirty="0" smtClean="0"/>
            <a:t>CRM</a:t>
          </a:r>
          <a:endParaRPr lang="es-ES" sz="2000" kern="1200" dirty="0"/>
        </a:p>
      </dsp:txBody>
      <dsp:txXfrm>
        <a:off x="3495848" y="1127265"/>
        <a:ext cx="1134456" cy="710491"/>
      </dsp:txXfrm>
    </dsp:sp>
    <dsp:sp modelId="{D2641099-20C8-429C-AE70-9CD5FEE26E06}">
      <dsp:nvSpPr>
        <dsp:cNvPr id="0" name=""/>
        <dsp:cNvSpPr/>
      </dsp:nvSpPr>
      <dsp:spPr>
        <a:xfrm>
          <a:off x="996221" y="396358"/>
          <a:ext cx="3143788" cy="3143788"/>
        </a:xfrm>
        <a:custGeom>
          <a:avLst/>
          <a:gdLst/>
          <a:ahLst/>
          <a:cxnLst/>
          <a:rect l="0" t="0" r="0" b="0"/>
          <a:pathLst>
            <a:path>
              <a:moveTo>
                <a:pt x="3141647" y="1489875"/>
              </a:moveTo>
              <a:arcTo wR="1571894" hR="1571894" stAng="21420543" swAng="2194866"/>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BCBE2B6-E3B9-407C-8377-89F17EE65D38}">
      <dsp:nvSpPr>
        <dsp:cNvPr id="0" name=""/>
        <dsp:cNvSpPr/>
      </dsp:nvSpPr>
      <dsp:spPr>
        <a:xfrm>
          <a:off x="2886388" y="2846260"/>
          <a:ext cx="1211328" cy="787363"/>
        </a:xfrm>
        <a:prstGeom prst="round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CO" sz="2000" kern="1200" dirty="0" smtClean="0"/>
            <a:t>MWM</a:t>
          </a:r>
          <a:endParaRPr lang="es-ES" sz="2000" kern="1200" dirty="0"/>
        </a:p>
      </dsp:txBody>
      <dsp:txXfrm>
        <a:off x="2924824" y="2884696"/>
        <a:ext cx="1134456" cy="710491"/>
      </dsp:txXfrm>
    </dsp:sp>
    <dsp:sp modelId="{26AFF26A-EFDC-4671-8F6C-FED2CF113DA5}">
      <dsp:nvSpPr>
        <dsp:cNvPr id="0" name=""/>
        <dsp:cNvSpPr/>
      </dsp:nvSpPr>
      <dsp:spPr>
        <a:xfrm>
          <a:off x="996221" y="396358"/>
          <a:ext cx="3143788" cy="3143788"/>
        </a:xfrm>
        <a:custGeom>
          <a:avLst/>
          <a:gdLst/>
          <a:ahLst/>
          <a:cxnLst/>
          <a:rect l="0" t="0" r="0" b="0"/>
          <a:pathLst>
            <a:path>
              <a:moveTo>
                <a:pt x="1883930" y="3112506"/>
              </a:moveTo>
              <a:arcTo wR="1571894" hR="1571894" stAng="4713011" swAng="1373978"/>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CB98DAD-3929-4C34-8D89-34C6D1520CF1}">
      <dsp:nvSpPr>
        <dsp:cNvPr id="0" name=""/>
        <dsp:cNvSpPr/>
      </dsp:nvSpPr>
      <dsp:spPr>
        <a:xfrm>
          <a:off x="1038515" y="2846260"/>
          <a:ext cx="1211328" cy="78736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CO" sz="2000" kern="1200" dirty="0" smtClean="0"/>
            <a:t>FS</a:t>
          </a:r>
          <a:endParaRPr lang="es-ES" sz="2000" kern="1200" dirty="0"/>
        </a:p>
      </dsp:txBody>
      <dsp:txXfrm>
        <a:off x="1076951" y="2884696"/>
        <a:ext cx="1134456" cy="710491"/>
      </dsp:txXfrm>
    </dsp:sp>
    <dsp:sp modelId="{045C76CE-44A9-46AF-8047-AEA00B860336}">
      <dsp:nvSpPr>
        <dsp:cNvPr id="0" name=""/>
        <dsp:cNvSpPr/>
      </dsp:nvSpPr>
      <dsp:spPr>
        <a:xfrm>
          <a:off x="996221" y="396358"/>
          <a:ext cx="3143788" cy="3143788"/>
        </a:xfrm>
        <a:custGeom>
          <a:avLst/>
          <a:gdLst/>
          <a:ahLst/>
          <a:cxnLst/>
          <a:rect l="0" t="0" r="0" b="0"/>
          <a:pathLst>
            <a:path>
              <a:moveTo>
                <a:pt x="262480" y="2441542"/>
              </a:moveTo>
              <a:arcTo wR="1571894" hR="1571894" stAng="8784592" swAng="2194866"/>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FD0A3B5-E34C-49CD-A007-E90A91473C12}">
      <dsp:nvSpPr>
        <dsp:cNvPr id="0" name=""/>
        <dsp:cNvSpPr/>
      </dsp:nvSpPr>
      <dsp:spPr>
        <a:xfrm>
          <a:off x="467491" y="1088829"/>
          <a:ext cx="1211328" cy="78736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CO" sz="2000" kern="1200" dirty="0" err="1" smtClean="0"/>
            <a:t>Public</a:t>
          </a:r>
          <a:r>
            <a:rPr lang="es-CO" sz="2000" kern="1200" dirty="0" smtClean="0"/>
            <a:t> Sector</a:t>
          </a:r>
          <a:endParaRPr lang="es-ES" sz="2000" kern="1200" dirty="0"/>
        </a:p>
      </dsp:txBody>
      <dsp:txXfrm>
        <a:off x="505927" y="1127265"/>
        <a:ext cx="1134456" cy="710491"/>
      </dsp:txXfrm>
    </dsp:sp>
    <dsp:sp modelId="{A372F987-A201-4836-9760-11DA6C217647}">
      <dsp:nvSpPr>
        <dsp:cNvPr id="0" name=""/>
        <dsp:cNvSpPr/>
      </dsp:nvSpPr>
      <dsp:spPr>
        <a:xfrm>
          <a:off x="996221" y="396358"/>
          <a:ext cx="3143788" cy="3143788"/>
        </a:xfrm>
        <a:custGeom>
          <a:avLst/>
          <a:gdLst/>
          <a:ahLst/>
          <a:cxnLst/>
          <a:rect l="0" t="0" r="0" b="0"/>
          <a:pathLst>
            <a:path>
              <a:moveTo>
                <a:pt x="274089" y="685015"/>
              </a:moveTo>
              <a:arcTo wR="1571894" hR="1571894" stAng="12860849" swAng="1959667"/>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275341-427E-42EB-94F5-8A6B720F95F8}">
      <dsp:nvSpPr>
        <dsp:cNvPr id="0" name=""/>
        <dsp:cNvSpPr/>
      </dsp:nvSpPr>
      <dsp:spPr>
        <a:xfrm>
          <a:off x="1962451" y="2677"/>
          <a:ext cx="1211328" cy="78736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CO" sz="2000" kern="1200" dirty="0" smtClean="0"/>
            <a:t>EAM</a:t>
          </a:r>
          <a:endParaRPr lang="es-ES" sz="2000" kern="1200" dirty="0"/>
        </a:p>
      </dsp:txBody>
      <dsp:txXfrm>
        <a:off x="2000887" y="41113"/>
        <a:ext cx="1134456" cy="710491"/>
      </dsp:txXfrm>
    </dsp:sp>
    <dsp:sp modelId="{24B3E4D6-C5C3-475D-90E9-511D93EAC83A}">
      <dsp:nvSpPr>
        <dsp:cNvPr id="0" name=""/>
        <dsp:cNvSpPr/>
      </dsp:nvSpPr>
      <dsp:spPr>
        <a:xfrm>
          <a:off x="996221" y="396358"/>
          <a:ext cx="3143788" cy="3143788"/>
        </a:xfrm>
        <a:custGeom>
          <a:avLst/>
          <a:gdLst/>
          <a:ahLst/>
          <a:cxnLst/>
          <a:rect l="0" t="0" r="0" b="0"/>
          <a:pathLst>
            <a:path>
              <a:moveTo>
                <a:pt x="2185865" y="124865"/>
              </a:moveTo>
              <a:arcTo wR="1571894" hR="1571894" stAng="17579484" swAng="1959667"/>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4F56B82-40A2-43FF-B364-455BF875BA83}">
      <dsp:nvSpPr>
        <dsp:cNvPr id="0" name=""/>
        <dsp:cNvSpPr/>
      </dsp:nvSpPr>
      <dsp:spPr>
        <a:xfrm>
          <a:off x="3457412" y="1088829"/>
          <a:ext cx="1211328" cy="78736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CO" sz="2000" kern="1200" dirty="0" smtClean="0"/>
            <a:t>CRM</a:t>
          </a:r>
          <a:endParaRPr lang="es-ES" sz="2000" kern="1200" dirty="0"/>
        </a:p>
      </dsp:txBody>
      <dsp:txXfrm>
        <a:off x="3495848" y="1127265"/>
        <a:ext cx="1134456" cy="710491"/>
      </dsp:txXfrm>
    </dsp:sp>
    <dsp:sp modelId="{D2641099-20C8-429C-AE70-9CD5FEE26E06}">
      <dsp:nvSpPr>
        <dsp:cNvPr id="0" name=""/>
        <dsp:cNvSpPr/>
      </dsp:nvSpPr>
      <dsp:spPr>
        <a:xfrm>
          <a:off x="996221" y="396358"/>
          <a:ext cx="3143788" cy="3143788"/>
        </a:xfrm>
        <a:custGeom>
          <a:avLst/>
          <a:gdLst/>
          <a:ahLst/>
          <a:cxnLst/>
          <a:rect l="0" t="0" r="0" b="0"/>
          <a:pathLst>
            <a:path>
              <a:moveTo>
                <a:pt x="3141647" y="1489875"/>
              </a:moveTo>
              <a:arcTo wR="1571894" hR="1571894" stAng="21420543" swAng="2194866"/>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BCBE2B6-E3B9-407C-8377-89F17EE65D38}">
      <dsp:nvSpPr>
        <dsp:cNvPr id="0" name=""/>
        <dsp:cNvSpPr/>
      </dsp:nvSpPr>
      <dsp:spPr>
        <a:xfrm>
          <a:off x="2886388" y="2846260"/>
          <a:ext cx="1211328" cy="78736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CO" sz="2000" kern="1200" dirty="0" smtClean="0"/>
            <a:t>MWM</a:t>
          </a:r>
          <a:endParaRPr lang="es-ES" sz="2000" kern="1200" dirty="0"/>
        </a:p>
      </dsp:txBody>
      <dsp:txXfrm>
        <a:off x="2924824" y="2884696"/>
        <a:ext cx="1134456" cy="710491"/>
      </dsp:txXfrm>
    </dsp:sp>
    <dsp:sp modelId="{26AFF26A-EFDC-4671-8F6C-FED2CF113DA5}">
      <dsp:nvSpPr>
        <dsp:cNvPr id="0" name=""/>
        <dsp:cNvSpPr/>
      </dsp:nvSpPr>
      <dsp:spPr>
        <a:xfrm>
          <a:off x="996221" y="396358"/>
          <a:ext cx="3143788" cy="3143788"/>
        </a:xfrm>
        <a:custGeom>
          <a:avLst/>
          <a:gdLst/>
          <a:ahLst/>
          <a:cxnLst/>
          <a:rect l="0" t="0" r="0" b="0"/>
          <a:pathLst>
            <a:path>
              <a:moveTo>
                <a:pt x="1883930" y="3112506"/>
              </a:moveTo>
              <a:arcTo wR="1571894" hR="1571894" stAng="4713011" swAng="1373978"/>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CB98DAD-3929-4C34-8D89-34C6D1520CF1}">
      <dsp:nvSpPr>
        <dsp:cNvPr id="0" name=""/>
        <dsp:cNvSpPr/>
      </dsp:nvSpPr>
      <dsp:spPr>
        <a:xfrm>
          <a:off x="1038515" y="2846260"/>
          <a:ext cx="1211328" cy="787363"/>
        </a:xfrm>
        <a:prstGeom prst="round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CO" sz="2000" kern="1200" dirty="0" smtClean="0"/>
            <a:t>FS</a:t>
          </a:r>
          <a:endParaRPr lang="es-ES" sz="2000" kern="1200" dirty="0"/>
        </a:p>
      </dsp:txBody>
      <dsp:txXfrm>
        <a:off x="1076951" y="2884696"/>
        <a:ext cx="1134456" cy="710491"/>
      </dsp:txXfrm>
    </dsp:sp>
    <dsp:sp modelId="{045C76CE-44A9-46AF-8047-AEA00B860336}">
      <dsp:nvSpPr>
        <dsp:cNvPr id="0" name=""/>
        <dsp:cNvSpPr/>
      </dsp:nvSpPr>
      <dsp:spPr>
        <a:xfrm>
          <a:off x="996221" y="396358"/>
          <a:ext cx="3143788" cy="3143788"/>
        </a:xfrm>
        <a:custGeom>
          <a:avLst/>
          <a:gdLst/>
          <a:ahLst/>
          <a:cxnLst/>
          <a:rect l="0" t="0" r="0" b="0"/>
          <a:pathLst>
            <a:path>
              <a:moveTo>
                <a:pt x="262480" y="2441542"/>
              </a:moveTo>
              <a:arcTo wR="1571894" hR="1571894" stAng="8784592" swAng="2194866"/>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FD0A3B5-E34C-49CD-A007-E90A91473C12}">
      <dsp:nvSpPr>
        <dsp:cNvPr id="0" name=""/>
        <dsp:cNvSpPr/>
      </dsp:nvSpPr>
      <dsp:spPr>
        <a:xfrm>
          <a:off x="467491" y="1088829"/>
          <a:ext cx="1211328" cy="78736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CO" sz="2000" kern="1200" dirty="0" err="1" smtClean="0"/>
            <a:t>Public</a:t>
          </a:r>
          <a:r>
            <a:rPr lang="es-CO" sz="2000" kern="1200" dirty="0" smtClean="0"/>
            <a:t> Sector</a:t>
          </a:r>
          <a:endParaRPr lang="es-ES" sz="2000" kern="1200" dirty="0"/>
        </a:p>
      </dsp:txBody>
      <dsp:txXfrm>
        <a:off x="505927" y="1127265"/>
        <a:ext cx="1134456" cy="710491"/>
      </dsp:txXfrm>
    </dsp:sp>
    <dsp:sp modelId="{A372F987-A201-4836-9760-11DA6C217647}">
      <dsp:nvSpPr>
        <dsp:cNvPr id="0" name=""/>
        <dsp:cNvSpPr/>
      </dsp:nvSpPr>
      <dsp:spPr>
        <a:xfrm>
          <a:off x="996221" y="396358"/>
          <a:ext cx="3143788" cy="3143788"/>
        </a:xfrm>
        <a:custGeom>
          <a:avLst/>
          <a:gdLst/>
          <a:ahLst/>
          <a:cxnLst/>
          <a:rect l="0" t="0" r="0" b="0"/>
          <a:pathLst>
            <a:path>
              <a:moveTo>
                <a:pt x="274089" y="685015"/>
              </a:moveTo>
              <a:arcTo wR="1571894" hR="1571894" stAng="12860849" swAng="1959667"/>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DDA7AEF-A973-41CB-9EAA-A575AF283918}" type="datetimeFigureOut">
              <a:rPr lang="es-ES" smtClean="0"/>
              <a:t>19/07/2019</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3DD22E1-27D1-497D-A587-F63687595157}" type="slidenum">
              <a:rPr lang="es-ES" smtClean="0"/>
              <a:t>‹Nº›</a:t>
            </a:fld>
            <a:endParaRPr lang="es-ES"/>
          </a:p>
        </p:txBody>
      </p:sp>
    </p:spTree>
    <p:extLst>
      <p:ext uri="{BB962C8B-B14F-4D97-AF65-F5344CB8AC3E}">
        <p14:creationId xmlns:p14="http://schemas.microsoft.com/office/powerpoint/2010/main" val="10456099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E47036-65E1-4934-B15B-91DC22D9EA25}" type="datetimeFigureOut">
              <a:rPr lang="es-ES" smtClean="0"/>
              <a:t>19/07/2019</a:t>
            </a:fld>
            <a:endParaRPr lang="es-ES"/>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A38C8A-A5B0-46AC-949F-B43B5735D4F3}" type="slidenum">
              <a:rPr lang="es-ES" smtClean="0"/>
              <a:t>‹Nº›</a:t>
            </a:fld>
            <a:endParaRPr lang="es-ES"/>
          </a:p>
        </p:txBody>
      </p:sp>
    </p:spTree>
    <p:extLst>
      <p:ext uri="{BB962C8B-B14F-4D97-AF65-F5344CB8AC3E}">
        <p14:creationId xmlns:p14="http://schemas.microsoft.com/office/powerpoint/2010/main" val="2681946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artner.com/reviews/review/view/485390"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gartner.com/reviews/review/view/485390"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infor.com/content/brochures/infor-cloudsuite-publicsector.pdf/?noRedirect=1"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avalara.com/mylodgetax/en/blog/2017/10/know-lodging-tax-exemptions-government-agencies.html"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kristv.com/news/6-investigates/2018/09/19/six-investigates-the-citys-utility-billing-problems-with-infor/"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www.cctexas.com/departments/water-department/water-history" TargetMode="External"/><Relationship Id="rId4" Type="http://schemas.openxmlformats.org/officeDocument/2006/relationships/hyperlink" Target="https://www.caller.com/story/opinion/2018/09/24/corpus-christis-utility-billing-problems-go-deeper-than-software/1409878002/"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gartner.com/reviews/review/view/825383"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www.destinationcrm.com/Articles/ReadArticle.aspx?ArticleID=98777" TargetMode="External"/><Relationship Id="rId3" Type="http://schemas.openxmlformats.org/officeDocument/2006/relationships/hyperlink" Target="https://docs.infor.com/crm/8.4.x/webclient/en-us/cpq/c_crm_cpq_overview.html#cpq_overview" TargetMode="External"/><Relationship Id="rId7" Type="http://schemas.openxmlformats.org/officeDocument/2006/relationships/hyperlink" Target="https://www.successwithcrm.com/blog/the-latest-infor-crm-8.4-enhancements"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docs.infor.com/crm/8.4.x/webclient/en-us/common/c_crm_what_s_new_in_this_release.html" TargetMode="External"/><Relationship Id="rId5" Type="http://schemas.openxmlformats.org/officeDocument/2006/relationships/hyperlink" Target="https://www.successwithcrm.com/saleslogix-success-education" TargetMode="External"/><Relationship Id="rId4" Type="http://schemas.openxmlformats.org/officeDocument/2006/relationships/hyperlink" Target="https://www.successwithcrm.com/about-us"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ebassets.infor.com/resources/Brochures/infor-crm.pdf?noRedirect=1"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infor.com/content/brochures/sales-intelligence-for-crm.pdf/?noRedirect=1"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ocs.infor.com/crm/8.4.x/webclient/en-us/common/c_crm_what_s_new_in_this_release.htm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ebassets.infor.com/resources/eBooks/Infor-Workforce-Management.pdf?noRedirect=1"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raft.co/infor"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ebassets.infor.com/resources/eBooks/Infor-Workforce-Management.pdf?noRedirect=1"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infor.com/news/elsinore-valley-municipal-water-district-achieves-66-percent-increase-in-water-main-connections-with-infor"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www.saws.org/who_we_are/service/" TargetMode="External"/><Relationship Id="rId4" Type="http://schemas.openxmlformats.org/officeDocument/2006/relationships/hyperlink" Target="https://www.infor.com/news/invenergy-mobilizes-asset-management-operations-with-infor"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infor.com/news/moncton-wants-to-mingle"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www.so-co-it.com/post/286725/city-of-longmont-standardizes-on-infor-public-sector.html/" TargetMode="External"/><Relationship Id="rId4" Type="http://schemas.openxmlformats.org/officeDocument/2006/relationships/hyperlink" Target="https://www.businesswire.com/news/home/20080722005130/en/City-Rockford-Ill.-Automates-Permitting-Licensing-Code"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erp-spain.com/articulo/76005/eam-enterprise-asset-management/energia-utilities/infor-eam-en-principal-electrica-latinoamericana"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inforum.infor.com/"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s://www.nasbo.org/meetings-trainings/annual-meeting" TargetMode="External"/><Relationship Id="rId4" Type="http://schemas.openxmlformats.org/officeDocument/2006/relationships/hyperlink" Target="https://s15.a2zinc.net/clients/aga/pdt2019/Public/Sessions.aspx?ID=1224&amp;View=Sessions_summary"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salesfusion.com/about/"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www.insalescrm.ca/" TargetMode="External"/><Relationship Id="rId5" Type="http://schemas.openxmlformats.org/officeDocument/2006/relationships/hyperlink" Target="http://partners.infor.com/?chkMain=check&amp;in=Utilities&amp;pr=CloudSuite%20CRM#1278" TargetMode="External"/><Relationship Id="rId4" Type="http://schemas.openxmlformats.org/officeDocument/2006/relationships/hyperlink" Target="https://www.salesfusion.com/wp-content/uploads/2015/07/Infor-CRM-Slick.pdf"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infor.com/products/cloudsuite-public-sector"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infor.com/products/cloudsuite-workforce-management" TargetMode="External"/><Relationship Id="rId4" Type="http://schemas.openxmlformats.org/officeDocument/2006/relationships/hyperlink" Target="https://www.infor.com/products/customer-experience-suite/cloudsuite-crm"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act-bright.com/wp/wp-content/uploads/2016/08/Infor-EAM.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gartner.com/doc/reprints?id=1-5PX4K1B&amp;ct=181105&amp;st=sb&amp;mkt_tok=eyJpIjoiTURCbU1XSXhaV1UwTjJWaSIsInQiOiJaNklQa0RzTTRJRW1OUWoxUFRvaTI3aEgzZFZDWG0wTnNEcSs3USt5Ynh4bnp5SUR0YkJTdkMwRTlsNHVPQ1ErVW94c2dPa2VsXC9lZGpPWmNoWU1FV1lBcFZ1dkl3OVhMQnhXODRGOCtKa2ZcL2FxMDAxR2p0QVJUMGxLaXluNGdwIn0%3D"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err="1" smtClean="0"/>
              <a:t>Slide</a:t>
            </a:r>
            <a:r>
              <a:rPr lang="es-ES" dirty="0" smtClean="0"/>
              <a:t> de inicio</a:t>
            </a:r>
            <a:r>
              <a:rPr lang="es-ES" baseline="0" dirty="0" smtClean="0"/>
              <a:t> de la presentación</a:t>
            </a:r>
            <a:endParaRPr lang="es-ES" dirty="0"/>
          </a:p>
        </p:txBody>
      </p:sp>
      <p:sp>
        <p:nvSpPr>
          <p:cNvPr id="4" name="3 Marcador de número de diapositiva"/>
          <p:cNvSpPr>
            <a:spLocks noGrp="1"/>
          </p:cNvSpPr>
          <p:nvPr>
            <p:ph type="sldNum" sz="quarter" idx="10"/>
          </p:nvPr>
        </p:nvSpPr>
        <p:spPr/>
        <p:txBody>
          <a:bodyPr/>
          <a:lstStyle/>
          <a:p>
            <a:fld id="{1FA38C8A-A5B0-46AC-949F-B43B5735D4F3}" type="slidenum">
              <a:rPr lang="es-ES" smtClean="0"/>
              <a:t>1</a:t>
            </a:fld>
            <a:endParaRPr lang="es-ES"/>
          </a:p>
        </p:txBody>
      </p:sp>
    </p:spTree>
    <p:extLst>
      <p:ext uri="{BB962C8B-B14F-4D97-AF65-F5344CB8AC3E}">
        <p14:creationId xmlns:p14="http://schemas.microsoft.com/office/powerpoint/2010/main" val="1533928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https://www.gartner.com/reviews/review/view/485390</a:t>
            </a:r>
            <a:endParaRPr lang="en-US" dirty="0"/>
          </a:p>
        </p:txBody>
      </p:sp>
      <p:sp>
        <p:nvSpPr>
          <p:cNvPr id="4" name="Slide Number Placeholder 3"/>
          <p:cNvSpPr>
            <a:spLocks noGrp="1"/>
          </p:cNvSpPr>
          <p:nvPr>
            <p:ph type="sldNum" sz="quarter" idx="10"/>
          </p:nvPr>
        </p:nvSpPr>
        <p:spPr/>
        <p:txBody>
          <a:bodyPr/>
          <a:lstStyle/>
          <a:p>
            <a:fld id="{1FA38C8A-A5B0-46AC-949F-B43B5735D4F3}" type="slidenum">
              <a:rPr lang="es-ES" smtClean="0"/>
              <a:t>16</a:t>
            </a:fld>
            <a:endParaRPr lang="es-ES"/>
          </a:p>
        </p:txBody>
      </p:sp>
    </p:spTree>
    <p:extLst>
      <p:ext uri="{BB962C8B-B14F-4D97-AF65-F5344CB8AC3E}">
        <p14:creationId xmlns:p14="http://schemas.microsoft.com/office/powerpoint/2010/main" val="297291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https://www.gartner.com/reviews/review/view/485390</a:t>
            </a:r>
            <a:endParaRPr lang="en-US" dirty="0"/>
          </a:p>
        </p:txBody>
      </p:sp>
      <p:sp>
        <p:nvSpPr>
          <p:cNvPr id="4" name="Slide Number Placeholder 3"/>
          <p:cNvSpPr>
            <a:spLocks noGrp="1"/>
          </p:cNvSpPr>
          <p:nvPr>
            <p:ph type="sldNum" sz="quarter" idx="10"/>
          </p:nvPr>
        </p:nvSpPr>
        <p:spPr/>
        <p:txBody>
          <a:bodyPr/>
          <a:lstStyle/>
          <a:p>
            <a:fld id="{1FA38C8A-A5B0-46AC-949F-B43B5735D4F3}" type="slidenum">
              <a:rPr lang="es-ES" smtClean="0"/>
              <a:t>17</a:t>
            </a:fld>
            <a:endParaRPr lang="es-ES"/>
          </a:p>
        </p:txBody>
      </p:sp>
    </p:spTree>
    <p:extLst>
      <p:ext uri="{BB962C8B-B14F-4D97-AF65-F5344CB8AC3E}">
        <p14:creationId xmlns:p14="http://schemas.microsoft.com/office/powerpoint/2010/main" val="3534695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hlinkClick r:id="rId3"/>
              </a:rPr>
              <a:t>https://www.infor.com/content/brochures/infor-cloudsuite-publicsector.pdf/?noRedirect=1</a:t>
            </a:r>
            <a:endParaRPr lang="es-CO" sz="1200" b="1" dirty="0" smtClean="0">
              <a:solidFill>
                <a:srgbClr val="00B0F0"/>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1" dirty="0" smtClean="0">
                <a:solidFill>
                  <a:srgbClr val="00B0F0"/>
                </a:solidFill>
              </a:rPr>
              <a:t>Financial management</a:t>
            </a:r>
          </a:p>
          <a:p>
            <a:r>
              <a:rPr lang="en-US" dirty="0" smtClean="0"/>
              <a:t>Streamlines the management of all your financial systems and combines with reporting and analytics to give you greater visibility, control, and results. </a:t>
            </a:r>
          </a:p>
          <a:p>
            <a:pPr marL="171450" indent="-171450">
              <a:buFont typeface="Arial" panose="020B0604020202020204" pitchFamily="34" charset="0"/>
              <a:buChar char="•"/>
            </a:pPr>
            <a:r>
              <a:rPr lang="es-CO" b="1" dirty="0" smtClean="0"/>
              <a:t>Procurement</a:t>
            </a:r>
          </a:p>
          <a:p>
            <a:pPr marL="0" indent="0">
              <a:buFont typeface="Arial" panose="020B0604020202020204" pitchFamily="34" charset="0"/>
              <a:buNone/>
            </a:pPr>
            <a:r>
              <a:rPr lang="en-US" dirty="0" smtClean="0"/>
              <a:t>Solutions give you deeper visibility into your agency’s entire service chain, from source to citizen delivery. </a:t>
            </a:r>
          </a:p>
          <a:p>
            <a:pPr marL="171450" indent="-171450">
              <a:buFont typeface="Arial" panose="020B0604020202020204" pitchFamily="34" charset="0"/>
              <a:buChar char="•"/>
            </a:pPr>
            <a:r>
              <a:rPr lang="es-CO" b="1" dirty="0" smtClean="0"/>
              <a:t>Human Capital</a:t>
            </a:r>
            <a:r>
              <a:rPr lang="es-CO" b="1" baseline="0" dirty="0" smtClean="0"/>
              <a:t> Management</a:t>
            </a:r>
          </a:p>
          <a:p>
            <a:pPr marL="0" indent="0">
              <a:buFont typeface="Arial" panose="020B0604020202020204" pitchFamily="34" charset="0"/>
              <a:buNone/>
            </a:pPr>
            <a:r>
              <a:rPr lang="en-US" dirty="0" smtClean="0"/>
              <a:t>Gives you a full, actionable view into your workforce to enhance employee recruiting, retention, payroll, training, and succession planning for smooth knowledge transfer. Agency-wide reporting and analytics will help your team make better retirement investments. </a:t>
            </a:r>
          </a:p>
          <a:p>
            <a:pPr marL="171450" indent="-171450">
              <a:buFont typeface="Arial" panose="020B0604020202020204" pitchFamily="34" charset="0"/>
              <a:buChar char="•"/>
            </a:pPr>
            <a:r>
              <a:rPr lang="es-CO" b="1" dirty="0" smtClean="0"/>
              <a:t>Permiting, licensy and enforcement</a:t>
            </a:r>
            <a:endParaRPr lang="en-US" b="1" dirty="0" smtClean="0"/>
          </a:p>
          <a:p>
            <a:pPr marL="0" indent="0">
              <a:buFont typeface="Arial" panose="020B0604020202020204" pitchFamily="34" charset="0"/>
              <a:buNone/>
            </a:pPr>
            <a:r>
              <a:rPr lang="en-US" dirty="0" smtClean="0"/>
              <a:t>Functions cover your full range of municipal services for better licensing, enforcement, planning, and permitting, which can increase citizen satisfaction. </a:t>
            </a:r>
          </a:p>
          <a:p>
            <a:pPr marL="171450" indent="-171450">
              <a:buFont typeface="Arial" panose="020B0604020202020204" pitchFamily="34" charset="0"/>
              <a:buChar char="•"/>
            </a:pPr>
            <a:r>
              <a:rPr lang="es-CO" b="1" dirty="0" smtClean="0"/>
              <a:t>Enterprise </a:t>
            </a:r>
            <a:r>
              <a:rPr lang="es-CO" b="1" dirty="0" err="1" smtClean="0"/>
              <a:t>asset</a:t>
            </a:r>
            <a:r>
              <a:rPr lang="es-CO" b="1" dirty="0" smtClean="0"/>
              <a:t> management</a:t>
            </a:r>
          </a:p>
          <a:p>
            <a:pPr marL="0" indent="0">
              <a:buFont typeface="Arial" panose="020B0604020202020204" pitchFamily="34" charset="0"/>
              <a:buNone/>
            </a:pPr>
            <a:r>
              <a:rPr lang="en-US" dirty="0" smtClean="0"/>
              <a:t>Helps you maximize the life cycle and efficiency of your agency’s equipment, facilities, and vehicles to begin the practice of smarter, proactive cost management.</a:t>
            </a:r>
          </a:p>
          <a:p>
            <a:pPr marL="171450" indent="-171450">
              <a:buFont typeface="Arial" panose="020B0604020202020204" pitchFamily="34" charset="0"/>
              <a:buChar char="•"/>
            </a:pPr>
            <a:r>
              <a:rPr lang="es-CO" b="1" dirty="0" smtClean="0"/>
              <a:t>Customer</a:t>
            </a:r>
            <a:r>
              <a:rPr lang="es-CO" b="1" baseline="0" dirty="0" smtClean="0"/>
              <a:t> Information System</a:t>
            </a:r>
          </a:p>
          <a:p>
            <a:pPr marL="0" indent="0">
              <a:buFont typeface="Arial" panose="020B0604020202020204" pitchFamily="34" charset="0"/>
              <a:buNone/>
            </a:pPr>
            <a:r>
              <a:rPr lang="en-US" dirty="0" smtClean="0"/>
              <a:t>Provides advanced municipal billing capabilities to help increase your revenue from water, sewer, solid waste, and other services—which can increase your cash flow for important community-facing projects. </a:t>
            </a:r>
          </a:p>
          <a:p>
            <a:pPr marL="171450" indent="-171450">
              <a:buFont typeface="Arial" panose="020B0604020202020204" pitchFamily="34" charset="0"/>
              <a:buChar char="•"/>
            </a:pPr>
            <a:r>
              <a:rPr lang="es-CO" b="1" dirty="0" err="1" smtClean="0"/>
              <a:t>Citizens</a:t>
            </a:r>
            <a:r>
              <a:rPr lang="es-CO" b="1" dirty="0" smtClean="0"/>
              <a:t> </a:t>
            </a:r>
            <a:r>
              <a:rPr lang="es-CO" b="1" dirty="0" err="1" smtClean="0"/>
              <a:t>relationship</a:t>
            </a:r>
            <a:r>
              <a:rPr lang="es-CO" b="1" baseline="0" dirty="0" smtClean="0"/>
              <a:t> management</a:t>
            </a:r>
          </a:p>
          <a:p>
            <a:pPr marL="0" indent="0">
              <a:buFont typeface="Arial" panose="020B0604020202020204" pitchFamily="34" charset="0"/>
              <a:buNone/>
            </a:pPr>
            <a:r>
              <a:rPr lang="en-US" dirty="0" smtClean="0"/>
              <a:t>Helps consolidate your communication channels so you can serve the citizenry via email, self-service kiosks, and interactive voice response. You’ll be able to seamlessly manage all 311, utilities, and assets.</a:t>
            </a:r>
          </a:p>
          <a:p>
            <a:pPr marL="171450" indent="-171450">
              <a:buFont typeface="Arial" panose="020B0604020202020204" pitchFamily="34" charset="0"/>
              <a:buChar char="•"/>
            </a:pPr>
            <a:r>
              <a:rPr lang="es-CO" b="1" dirty="0" smtClean="0"/>
              <a:t>Emergency management system</a:t>
            </a:r>
          </a:p>
          <a:p>
            <a:pPr marL="0" indent="0">
              <a:buFont typeface="Arial" panose="020B0604020202020204" pitchFamily="34" charset="0"/>
              <a:buNone/>
            </a:pPr>
            <a:r>
              <a:rPr lang="en-US" dirty="0" smtClean="0"/>
              <a:t>Facilitate fast, accurate sharing of information to help your law enforcement, fire, and emergency personnel respond sooner to public safety incidents. </a:t>
            </a:r>
          </a:p>
          <a:p>
            <a:pPr marL="171450" indent="-171450">
              <a:buFont typeface="Arial" panose="020B0604020202020204" pitchFamily="34" charset="0"/>
              <a:buChar char="•"/>
            </a:pPr>
            <a:r>
              <a:rPr lang="es-CO" b="1" dirty="0" smtClean="0"/>
              <a:t>Libraries and information</a:t>
            </a:r>
          </a:p>
          <a:p>
            <a:pPr marL="0" indent="0">
              <a:buFont typeface="Arial" panose="020B0604020202020204" pitchFamily="34" charset="0"/>
              <a:buNone/>
            </a:pPr>
            <a:r>
              <a:rPr lang="en-US" dirty="0" smtClean="0"/>
              <a:t>Center capabilities help you easily manage your circulation, cataloging, acquisitions, serials, and reporting functions, all of which benefit from metrics reporting. </a:t>
            </a:r>
          </a:p>
          <a:p>
            <a:pPr marL="171450" indent="-171450">
              <a:buFont typeface="Arial" panose="020B0604020202020204" pitchFamily="34" charset="0"/>
              <a:buChar char="•"/>
            </a:pPr>
            <a:r>
              <a:rPr lang="es-CO" b="1" dirty="0" smtClean="0"/>
              <a:t>Governance, risk and compliance (GRC)</a:t>
            </a:r>
          </a:p>
          <a:p>
            <a:pPr marL="0" indent="0">
              <a:buFont typeface="Arial" panose="020B0604020202020204" pitchFamily="34" charset="0"/>
              <a:buNone/>
            </a:pPr>
            <a:r>
              <a:rPr lang="en-US" dirty="0" smtClean="0"/>
              <a:t>Solutions provide accurate, actionable, and auditable intelligence in real time across all systems, processes, and transactions. Your agency will be able to more effectively manage compliance to avoid penalties and public relations disasters.</a:t>
            </a:r>
          </a:p>
          <a:p>
            <a:pPr marL="171450" indent="-171450">
              <a:buFont typeface="Arial" panose="020B0604020202020204" pitchFamily="34" charset="0"/>
              <a:buChar char="•"/>
            </a:pPr>
            <a:r>
              <a:rPr lang="es-CO" b="1" dirty="0" err="1" smtClean="0"/>
              <a:t>Government</a:t>
            </a:r>
            <a:r>
              <a:rPr lang="es-CO" b="1" dirty="0" smtClean="0"/>
              <a:t> </a:t>
            </a:r>
            <a:r>
              <a:rPr lang="es-CO" b="1" dirty="0" err="1" smtClean="0"/>
              <a:t>lodging</a:t>
            </a:r>
            <a:endParaRPr lang="es-CO" b="1" dirty="0" smtClean="0"/>
          </a:p>
          <a:p>
            <a:pPr marL="0" indent="0">
              <a:buFont typeface="Arial" panose="020B0604020202020204" pitchFamily="34" charset="0"/>
              <a:buNone/>
            </a:pPr>
            <a:r>
              <a:rPr lang="en-US" dirty="0" smtClean="0">
                <a:hlinkClick r:id="rId4"/>
              </a:rPr>
              <a:t>https://www.avalara.com/mylodgetax/en/blog/2017/10/know-lodging-tax-exemptions-government-agencies.html</a:t>
            </a:r>
            <a:endParaRPr lang="en-US"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t>Solutions help your agency maximize its space utilization, cut costs, and effectively manage all front- and back-office processes. </a:t>
            </a:r>
            <a:endParaRPr lang="en-US" sz="1200" b="1" dirty="0" smtClean="0"/>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b="1" dirty="0" smtClean="0"/>
          </a:p>
          <a:p>
            <a:pPr marL="171450" indent="-171450">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fld id="{1FA38C8A-A5B0-46AC-949F-B43B5735D4F3}" type="slidenum">
              <a:rPr lang="es-ES" smtClean="0"/>
              <a:t>19</a:t>
            </a:fld>
            <a:endParaRPr lang="es-ES"/>
          </a:p>
        </p:txBody>
      </p:sp>
    </p:spTree>
    <p:extLst>
      <p:ext uri="{BB962C8B-B14F-4D97-AF65-F5344CB8AC3E}">
        <p14:creationId xmlns:p14="http://schemas.microsoft.com/office/powerpoint/2010/main" val="1586327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https://kristv.com/news/6-investigates/2018/09/19/six-investigates-the-citys-utility-billing-problems-with-infor/</a:t>
            </a:r>
            <a:endParaRPr lang="en-US" dirty="0" smtClean="0"/>
          </a:p>
          <a:p>
            <a:r>
              <a:rPr lang="en-US" dirty="0" smtClean="0">
                <a:hlinkClick r:id="rId4"/>
              </a:rPr>
              <a:t>https://www.caller.com/story/opinion/2018/09/24/corpus-christis-utility-billing-problems-go-deeper-than-software/1409878002/</a:t>
            </a:r>
            <a:endParaRPr lang="en-US" dirty="0" smtClean="0"/>
          </a:p>
          <a:p>
            <a:r>
              <a:rPr lang="en-US" dirty="0" smtClean="0">
                <a:hlinkClick r:id="rId5"/>
              </a:rPr>
              <a:t>https://www.cctexas.com/departments/water-department/water-history</a:t>
            </a:r>
            <a:endParaRPr lang="en-US" dirty="0"/>
          </a:p>
        </p:txBody>
      </p:sp>
      <p:sp>
        <p:nvSpPr>
          <p:cNvPr id="4" name="Slide Number Placeholder 3"/>
          <p:cNvSpPr>
            <a:spLocks noGrp="1"/>
          </p:cNvSpPr>
          <p:nvPr>
            <p:ph type="sldNum" sz="quarter" idx="10"/>
          </p:nvPr>
        </p:nvSpPr>
        <p:spPr/>
        <p:txBody>
          <a:bodyPr/>
          <a:lstStyle/>
          <a:p>
            <a:fld id="{1FA38C8A-A5B0-46AC-949F-B43B5735D4F3}" type="slidenum">
              <a:rPr lang="es-ES" smtClean="0"/>
              <a:t>20</a:t>
            </a:fld>
            <a:endParaRPr lang="es-ES"/>
          </a:p>
        </p:txBody>
      </p:sp>
    </p:spTree>
    <p:extLst>
      <p:ext uri="{BB962C8B-B14F-4D97-AF65-F5344CB8AC3E}">
        <p14:creationId xmlns:p14="http://schemas.microsoft.com/office/powerpoint/2010/main" val="3608458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https://www.gartner.com/reviews/review/view/825383</a:t>
            </a:r>
            <a:endParaRPr lang="en-US" dirty="0" smtClean="0"/>
          </a:p>
          <a:p>
            <a:endParaRPr lang="en-US" dirty="0"/>
          </a:p>
        </p:txBody>
      </p:sp>
      <p:sp>
        <p:nvSpPr>
          <p:cNvPr id="4" name="Slide Number Placeholder 3"/>
          <p:cNvSpPr>
            <a:spLocks noGrp="1"/>
          </p:cNvSpPr>
          <p:nvPr>
            <p:ph type="sldNum" sz="quarter" idx="10"/>
          </p:nvPr>
        </p:nvSpPr>
        <p:spPr/>
        <p:txBody>
          <a:bodyPr/>
          <a:lstStyle/>
          <a:p>
            <a:fld id="{1FA38C8A-A5B0-46AC-949F-B43B5735D4F3}" type="slidenum">
              <a:rPr lang="es-ES" smtClean="0"/>
              <a:t>21</a:t>
            </a:fld>
            <a:endParaRPr lang="es-ES"/>
          </a:p>
        </p:txBody>
      </p:sp>
    </p:spTree>
    <p:extLst>
      <p:ext uri="{BB962C8B-B14F-4D97-AF65-F5344CB8AC3E}">
        <p14:creationId xmlns:p14="http://schemas.microsoft.com/office/powerpoint/2010/main" val="1889906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smtClean="0">
                <a:solidFill>
                  <a:schemeClr val="tx1"/>
                </a:solidFill>
                <a:effectLst/>
                <a:latin typeface="+mn-lt"/>
                <a:ea typeface="+mn-ea"/>
                <a:cs typeface="+mn-cs"/>
              </a:rPr>
              <a:t>-New integration with Infor Ming.le enables single sign-on and running Infor CRM within the Ming.le framework</a:t>
            </a:r>
          </a:p>
          <a:p>
            <a:pPr fontAlgn="base"/>
            <a:r>
              <a:rPr lang="en-US" sz="1200" b="0" i="0" u="none" strike="noStrike" kern="1200" dirty="0" smtClean="0">
                <a:solidFill>
                  <a:schemeClr val="tx1"/>
                </a:solidFill>
                <a:effectLst/>
                <a:latin typeface="+mn-lt"/>
                <a:ea typeface="+mn-ea"/>
                <a:cs typeface="+mn-cs"/>
                <a:hlinkClick r:id="rId3"/>
              </a:rPr>
              <a:t>-Infor Configure Price Quote (CPQ)</a:t>
            </a:r>
            <a:r>
              <a:rPr lang="en-US" sz="1200" b="0" i="0" kern="1200" dirty="0" smtClean="0">
                <a:solidFill>
                  <a:schemeClr val="tx1"/>
                </a:solidFill>
                <a:effectLst/>
                <a:latin typeface="+mn-lt"/>
                <a:ea typeface="+mn-ea"/>
                <a:cs typeface="+mn-cs"/>
              </a:rPr>
              <a:t> is now integrated with Sales Orders, Quotes, and Opportunities in the Web Client. CPQ provides Web Client users with an image-driven interface for building out customer requirements</a:t>
            </a:r>
          </a:p>
          <a:p>
            <a:r>
              <a:rPr lang="en-US" dirty="0" smtClean="0">
                <a:hlinkClick r:id="rId4"/>
              </a:rPr>
              <a:t>https://www.successwithcrm.com/about-us</a:t>
            </a:r>
            <a:endParaRPr lang="en-US" dirty="0" smtClean="0"/>
          </a:p>
          <a:p>
            <a:r>
              <a:rPr lang="en-US" dirty="0" smtClean="0">
                <a:hlinkClick r:id="rId5"/>
              </a:rPr>
              <a:t>https://www.successwithcrm.com/saleslogix-success-education</a:t>
            </a:r>
            <a:endParaRPr lang="en-US" dirty="0" smtClean="0"/>
          </a:p>
          <a:p>
            <a:r>
              <a:rPr lang="en-US" dirty="0" smtClean="0">
                <a:hlinkClick r:id="rId6"/>
              </a:rPr>
              <a:t>https://docs.infor.com/crm/8.4.x/webclient/en-us/common/c_crm_what_s_new_in_this_release.html</a:t>
            </a:r>
            <a:endParaRPr lang="en-US" dirty="0" smtClean="0"/>
          </a:p>
          <a:p>
            <a:r>
              <a:rPr lang="en-US" dirty="0" smtClean="0">
                <a:hlinkClick r:id="rId7"/>
              </a:rPr>
              <a:t>https://www.successwithcrm.com/blog/the-latest-infor-crm-8.4-enhancements</a:t>
            </a:r>
            <a:endParaRPr lang="en-US" dirty="0" smtClean="0"/>
          </a:p>
          <a:p>
            <a:r>
              <a:rPr lang="en-US" dirty="0" smtClean="0">
                <a:hlinkClick r:id="rId8"/>
              </a:rPr>
              <a:t>https://www.destinationcrm.com/Articles/ReadArticle.aspx?ArticleID=98777</a:t>
            </a:r>
            <a:endParaRPr lang="en-US" dirty="0"/>
          </a:p>
        </p:txBody>
      </p:sp>
      <p:sp>
        <p:nvSpPr>
          <p:cNvPr id="4" name="Slide Number Placeholder 3"/>
          <p:cNvSpPr>
            <a:spLocks noGrp="1"/>
          </p:cNvSpPr>
          <p:nvPr>
            <p:ph type="sldNum" sz="quarter" idx="10"/>
          </p:nvPr>
        </p:nvSpPr>
        <p:spPr/>
        <p:txBody>
          <a:bodyPr/>
          <a:lstStyle/>
          <a:p>
            <a:fld id="{1FA38C8A-A5B0-46AC-949F-B43B5735D4F3}" type="slidenum">
              <a:rPr lang="es-ES" smtClean="0"/>
              <a:t>23</a:t>
            </a:fld>
            <a:endParaRPr lang="es-ES"/>
          </a:p>
        </p:txBody>
      </p:sp>
    </p:spTree>
    <p:extLst>
      <p:ext uri="{BB962C8B-B14F-4D97-AF65-F5344CB8AC3E}">
        <p14:creationId xmlns:p14="http://schemas.microsoft.com/office/powerpoint/2010/main" val="981273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just">
              <a:buFont typeface="Arial" panose="020B0604020202020204" pitchFamily="34" charset="0"/>
              <a:buChar char="•"/>
            </a:pPr>
            <a:r>
              <a:rPr lang="en-US" sz="1200" b="1" dirty="0" smtClean="0"/>
              <a:t>Contact, account and opportunities view: </a:t>
            </a:r>
            <a:r>
              <a:rPr lang="en-US" sz="1200" dirty="0" smtClean="0"/>
              <a:t>Use the Contact, Account, and Opportunity views to manage detailed information about your contacts, accounts, and opportunities.</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1" dirty="0" smtClean="0"/>
              <a:t>Calendar and </a:t>
            </a:r>
            <a:r>
              <a:rPr lang="es-CO" sz="1200" b="1" dirty="0" err="1" smtClean="0"/>
              <a:t>activities</a:t>
            </a:r>
            <a:r>
              <a:rPr lang="es-CO" sz="1200" b="1" dirty="0" smtClean="0"/>
              <a:t>: </a:t>
            </a:r>
            <a:r>
              <a:rPr lang="en-US" sz="1200" dirty="0" smtClean="0"/>
              <a:t>Use the Calendar to view open and completed activities and events.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1" dirty="0" err="1" smtClean="0"/>
              <a:t>Lookups</a:t>
            </a:r>
            <a:r>
              <a:rPr lang="es-CO" sz="1200" b="1" dirty="0" smtClean="0"/>
              <a:t>: </a:t>
            </a:r>
            <a:r>
              <a:rPr lang="en-US" sz="1200" dirty="0" smtClean="0"/>
              <a:t>Use lookups to search for records or build groups. Lookups enable you to filter your record list, and then save the results as a new group.</a:t>
            </a:r>
          </a:p>
          <a:p>
            <a:pPr marL="171450" indent="-171450" algn="just">
              <a:buFont typeface="Arial" panose="020B0604020202020204" pitchFamily="34" charset="0"/>
              <a:buChar char="•"/>
            </a:pPr>
            <a:r>
              <a:rPr lang="es-CO" sz="1200" b="1" dirty="0" err="1" smtClean="0"/>
              <a:t>Groups</a:t>
            </a:r>
            <a:r>
              <a:rPr lang="es-CO" sz="1200" b="1" dirty="0" smtClean="0"/>
              <a:t>: </a:t>
            </a:r>
            <a:r>
              <a:rPr lang="en-US" sz="1200" dirty="0" smtClean="0"/>
              <a:t>Use groups to organize your contacts, accounts, opportunities, tickets, and other data based on common</a:t>
            </a:r>
          </a:p>
          <a:p>
            <a:r>
              <a:rPr lang="en-US" sz="1200" dirty="0" smtClean="0"/>
              <a:t>    characteristics.</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1" dirty="0" smtClean="0"/>
              <a:t>Campaigns and leads: </a:t>
            </a:r>
            <a:r>
              <a:rPr lang="en-US" sz="1200" dirty="0" smtClean="0"/>
              <a:t>Use Leads to develop and qualify new Contacts and Accounts. Use the Campaign functions to combine advertising, public relations, sales promotion, and selling activities to achieve sales or marketing goals.</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1" dirty="0" smtClean="0"/>
              <a:t>Mail </a:t>
            </a:r>
            <a:r>
              <a:rPr lang="es-CO" sz="1200" b="1" dirty="0" err="1" smtClean="0"/>
              <a:t>merge</a:t>
            </a:r>
            <a:r>
              <a:rPr lang="es-CO" sz="1200" b="1" dirty="0" smtClean="0"/>
              <a:t>: </a:t>
            </a:r>
            <a:r>
              <a:rPr lang="en-US" sz="1200" dirty="0" smtClean="0"/>
              <a:t>Use Mail Merge when you need to communicate with a group of contacts, accounts, opportunities, or leads.</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1" dirty="0" err="1" smtClean="0"/>
              <a:t>Report</a:t>
            </a:r>
            <a:r>
              <a:rPr lang="es-CO" sz="1200" b="1" dirty="0" smtClean="0"/>
              <a:t> and </a:t>
            </a:r>
            <a:r>
              <a:rPr lang="es-CO" sz="1200" b="1" dirty="0" err="1" smtClean="0"/>
              <a:t>analysis</a:t>
            </a:r>
            <a:r>
              <a:rPr lang="es-CO" sz="1200" b="1" dirty="0" smtClean="0"/>
              <a:t>: </a:t>
            </a:r>
            <a:r>
              <a:rPr lang="en-US" sz="1200" dirty="0" smtClean="0"/>
              <a:t>Use Reports and filters to summarize information about your contacts, accounts, opportunities, contracts, and tickets. The Infor CRM Dashboard view allows you to display performance and analysis information in a dashboard format.</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1" dirty="0" smtClean="0"/>
              <a:t>Customer </a:t>
            </a:r>
            <a:r>
              <a:rPr lang="es-CO" sz="1200" b="1" dirty="0" err="1" smtClean="0"/>
              <a:t>service</a:t>
            </a:r>
            <a:r>
              <a:rPr lang="es-CO" sz="1200" b="1" dirty="0" smtClean="0"/>
              <a:t> and </a:t>
            </a:r>
            <a:r>
              <a:rPr lang="es-CO" sz="1200" b="1" dirty="0" err="1" smtClean="0"/>
              <a:t>support</a:t>
            </a:r>
            <a:r>
              <a:rPr lang="es-CO" sz="1200" b="1" dirty="0" smtClean="0"/>
              <a:t>: </a:t>
            </a:r>
            <a:r>
              <a:rPr lang="en-US" sz="1200" dirty="0" smtClean="0"/>
              <a:t>Use tickets to track, qualify, and resolve customer questions and issues.</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1" dirty="0" err="1" smtClean="0"/>
              <a:t>Literature</a:t>
            </a:r>
            <a:r>
              <a:rPr lang="es-CO" sz="1200" b="1" dirty="0" smtClean="0"/>
              <a:t> </a:t>
            </a:r>
            <a:r>
              <a:rPr lang="es-CO" sz="1200" b="1" dirty="0" err="1" smtClean="0"/>
              <a:t>request</a:t>
            </a:r>
            <a:r>
              <a:rPr lang="es-CO" sz="1200" b="1" dirty="0" smtClean="0"/>
              <a:t>: </a:t>
            </a:r>
            <a:r>
              <a:rPr lang="en-US" sz="1200" dirty="0" smtClean="0"/>
              <a:t>Use literature requests to schedule sending marketing material or other documents to contacts.</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1" dirty="0" smtClean="0"/>
              <a:t>Library: </a:t>
            </a:r>
            <a:r>
              <a:rPr lang="en-US" sz="1200" dirty="0" smtClean="0"/>
              <a:t>Use the Library as a central repository for your company information.</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1" dirty="0" err="1" smtClean="0"/>
              <a:t>Processes</a:t>
            </a:r>
            <a:r>
              <a:rPr lang="es-CO" sz="1200" b="1" dirty="0" smtClean="0"/>
              <a:t>: </a:t>
            </a:r>
            <a:r>
              <a:rPr lang="en-US" sz="1200" dirty="0" smtClean="0"/>
              <a:t>Use processes to execute a series of tasks in a specific sequence over a set time period.</a:t>
            </a:r>
            <a:endParaRPr lang="en-US" sz="1200" b="1" dirty="0" smtClean="0"/>
          </a:p>
        </p:txBody>
      </p:sp>
      <p:sp>
        <p:nvSpPr>
          <p:cNvPr id="4" name="Slide Number Placeholder 3"/>
          <p:cNvSpPr>
            <a:spLocks noGrp="1"/>
          </p:cNvSpPr>
          <p:nvPr>
            <p:ph type="sldNum" sz="quarter" idx="10"/>
          </p:nvPr>
        </p:nvSpPr>
        <p:spPr/>
        <p:txBody>
          <a:bodyPr/>
          <a:lstStyle/>
          <a:p>
            <a:fld id="{1FA38C8A-A5B0-46AC-949F-B43B5735D4F3}" type="slidenum">
              <a:rPr lang="es-ES" smtClean="0"/>
              <a:t>24</a:t>
            </a:fld>
            <a:endParaRPr lang="es-ES"/>
          </a:p>
        </p:txBody>
      </p:sp>
    </p:spTree>
    <p:extLst>
      <p:ext uri="{BB962C8B-B14F-4D97-AF65-F5344CB8AC3E}">
        <p14:creationId xmlns:p14="http://schemas.microsoft.com/office/powerpoint/2010/main" val="4014529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https://webassets.infor.com/resources/Brochures/infor-crm.pdf?noRedirect=1</a:t>
            </a:r>
            <a:endParaRPr lang="en-US"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hlinkClick r:id="rId4"/>
              </a:rPr>
              <a:t>https://www.infor.com/content/brochures/sales-intelligence-for-crm.pdf/?noRedirect=1</a:t>
            </a:r>
            <a:endParaRPr lang="en-US" sz="1200" b="1"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smtClean="0">
              <a:solidFill>
                <a:srgbClr val="00B0F0"/>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smtClean="0"/>
              <a:t> </a:t>
            </a:r>
          </a:p>
        </p:txBody>
      </p:sp>
      <p:sp>
        <p:nvSpPr>
          <p:cNvPr id="4" name="Slide Number Placeholder 3"/>
          <p:cNvSpPr>
            <a:spLocks noGrp="1"/>
          </p:cNvSpPr>
          <p:nvPr>
            <p:ph type="sldNum" sz="quarter" idx="10"/>
          </p:nvPr>
        </p:nvSpPr>
        <p:spPr/>
        <p:txBody>
          <a:bodyPr/>
          <a:lstStyle/>
          <a:p>
            <a:fld id="{1FA38C8A-A5B0-46AC-949F-B43B5735D4F3}" type="slidenum">
              <a:rPr lang="es-ES" smtClean="0"/>
              <a:t>25</a:t>
            </a:fld>
            <a:endParaRPr lang="es-ES"/>
          </a:p>
        </p:txBody>
      </p:sp>
    </p:spTree>
    <p:extLst>
      <p:ext uri="{BB962C8B-B14F-4D97-AF65-F5344CB8AC3E}">
        <p14:creationId xmlns:p14="http://schemas.microsoft.com/office/powerpoint/2010/main" val="859931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https://docs.infor.com/crm/8.4.x/webclient/en-us/common/c_crm_what_s_new_in_this_release.html</a:t>
            </a:r>
            <a:endParaRPr lang="es-CO" b="1" dirty="0" smtClean="0"/>
          </a:p>
          <a:p>
            <a:r>
              <a:rPr lang="es-CO" b="1" dirty="0" smtClean="0"/>
              <a:t>New </a:t>
            </a:r>
            <a:r>
              <a:rPr lang="es-CO" b="1" dirty="0" err="1" smtClean="0"/>
              <a:t>functionalities</a:t>
            </a:r>
            <a:endParaRPr lang="es-CO" b="1" dirty="0" smtClean="0"/>
          </a:p>
          <a:p>
            <a:endParaRPr lang="es-CO"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CO" b="0" dirty="0" smtClean="0"/>
              <a:t>1)</a:t>
            </a:r>
            <a:r>
              <a:rPr lang="en-US" sz="1200" b="0" i="0" kern="1200" dirty="0" smtClean="0">
                <a:solidFill>
                  <a:schemeClr val="tx1"/>
                </a:solidFill>
                <a:effectLst/>
                <a:latin typeface="+mn-lt"/>
                <a:ea typeface="+mn-ea"/>
                <a:cs typeface="+mn-cs"/>
              </a:rPr>
              <a:t> The Dated Exchange Rates functionality allows you to use the past exchange rates. This allows the customers to create multiple periods and maintain different exchange rate for each period.</a:t>
            </a:r>
          </a:p>
          <a:p>
            <a:pPr fontAlgn="base"/>
            <a:r>
              <a:rPr lang="es-CO" b="0" dirty="0" smtClean="0"/>
              <a:t>2)</a:t>
            </a:r>
            <a:r>
              <a:rPr lang="en-US" sz="1200" b="0" i="0" kern="1200" dirty="0" smtClean="0">
                <a:solidFill>
                  <a:schemeClr val="tx1"/>
                </a:solidFill>
                <a:effectLst/>
                <a:latin typeface="+mn-lt"/>
                <a:ea typeface="+mn-ea"/>
                <a:cs typeface="+mn-cs"/>
              </a:rPr>
              <a:t> he Opportunity Pricing Web services functionality allows you to automatically retrieve the prices of the product from the integrated ERP. This allows you to easily </a:t>
            </a:r>
            <a:r>
              <a:rPr lang="en-US" sz="1200" b="0" i="0" kern="1200" dirty="0" err="1" smtClean="0">
                <a:solidFill>
                  <a:schemeClr val="tx1"/>
                </a:solidFill>
                <a:effectLst/>
                <a:latin typeface="+mn-lt"/>
                <a:ea typeface="+mn-ea"/>
                <a:cs typeface="+mn-cs"/>
              </a:rPr>
              <a:t>view:The</a:t>
            </a:r>
            <a:r>
              <a:rPr lang="en-US" sz="1200" b="0" i="0" kern="1200" dirty="0" smtClean="0">
                <a:solidFill>
                  <a:schemeClr val="tx1"/>
                </a:solidFill>
                <a:effectLst/>
                <a:latin typeface="+mn-lt"/>
                <a:ea typeface="+mn-ea"/>
                <a:cs typeface="+mn-cs"/>
              </a:rPr>
              <a:t> price of the product.</a:t>
            </a:r>
          </a:p>
          <a:p>
            <a:pPr fontAlgn="base"/>
            <a:r>
              <a:rPr lang="en-US" sz="1200" b="0" i="0" kern="1200" dirty="0" smtClean="0">
                <a:solidFill>
                  <a:schemeClr val="tx1"/>
                </a:solidFill>
                <a:effectLst/>
                <a:latin typeface="+mn-lt"/>
                <a:ea typeface="+mn-ea"/>
                <a:cs typeface="+mn-cs"/>
              </a:rPr>
              <a:t>The quantity (units) of the products available in the Warehouse.</a:t>
            </a:r>
          </a:p>
          <a:p>
            <a:pPr fontAlgn="base"/>
            <a:r>
              <a:rPr lang="en-US" sz="1200" b="0" i="0" kern="1200" dirty="0" smtClean="0">
                <a:solidFill>
                  <a:schemeClr val="tx1"/>
                </a:solidFill>
                <a:effectLst/>
                <a:latin typeface="+mn-lt"/>
                <a:ea typeface="+mn-ea"/>
                <a:cs typeface="+mn-cs"/>
              </a:rPr>
              <a:t>The updated product price, if product price is modified in the ERP.</a:t>
            </a:r>
          </a:p>
          <a:p>
            <a:pPr fontAlgn="base"/>
            <a:r>
              <a:rPr lang="en-US" sz="1200" b="0" i="0" kern="1200" dirty="0" smtClean="0">
                <a:solidFill>
                  <a:schemeClr val="tx1"/>
                </a:solidFill>
                <a:effectLst/>
                <a:latin typeface="+mn-lt"/>
                <a:ea typeface="+mn-ea"/>
                <a:cs typeface="+mn-cs"/>
              </a:rPr>
              <a:t>Improved performance during price request.</a:t>
            </a:r>
          </a:p>
          <a:p>
            <a:pPr marL="0" marR="0" lvl="0" indent="0" algn="l" defTabSz="914400" rtl="0" eaLnBrk="1" fontAlgn="auto" latinLnBrk="0" hangingPunct="1">
              <a:lnSpc>
                <a:spcPct val="100000"/>
              </a:lnSpc>
              <a:spcBef>
                <a:spcPts val="0"/>
              </a:spcBef>
              <a:spcAft>
                <a:spcPts val="0"/>
              </a:spcAft>
              <a:buClrTx/>
              <a:buSzTx/>
              <a:buFontTx/>
              <a:buNone/>
              <a:tabLst/>
              <a:defRPr/>
            </a:pPr>
            <a:r>
              <a:rPr lang="es-CO" b="0" dirty="0" smtClean="0"/>
              <a:t>3)</a:t>
            </a:r>
            <a:r>
              <a:rPr lang="en-US" sz="1200" b="0" i="0" kern="1200" dirty="0" smtClean="0">
                <a:solidFill>
                  <a:schemeClr val="tx1"/>
                </a:solidFill>
                <a:effectLst/>
                <a:latin typeface="+mn-lt"/>
                <a:ea typeface="+mn-ea"/>
                <a:cs typeface="+mn-cs"/>
              </a:rPr>
              <a:t> The Multiregional Address Formatting functionality allows you to view the addresses in the country specific address format. You can also edit address format based on the business requirements.</a:t>
            </a:r>
          </a:p>
          <a:p>
            <a:r>
              <a:rPr lang="es-CO" b="0" dirty="0" smtClean="0"/>
              <a:t>4)</a:t>
            </a:r>
            <a:endParaRPr lang="en-US" b="0" dirty="0"/>
          </a:p>
        </p:txBody>
      </p:sp>
      <p:sp>
        <p:nvSpPr>
          <p:cNvPr id="4" name="Slide Number Placeholder 3"/>
          <p:cNvSpPr>
            <a:spLocks noGrp="1"/>
          </p:cNvSpPr>
          <p:nvPr>
            <p:ph type="sldNum" sz="quarter" idx="10"/>
          </p:nvPr>
        </p:nvSpPr>
        <p:spPr/>
        <p:txBody>
          <a:bodyPr/>
          <a:lstStyle/>
          <a:p>
            <a:fld id="{1FA38C8A-A5B0-46AC-949F-B43B5735D4F3}" type="slidenum">
              <a:rPr lang="es-ES" smtClean="0"/>
              <a:t>26</a:t>
            </a:fld>
            <a:endParaRPr lang="es-ES"/>
          </a:p>
        </p:txBody>
      </p:sp>
    </p:spTree>
    <p:extLst>
      <p:ext uri="{BB962C8B-B14F-4D97-AF65-F5344CB8AC3E}">
        <p14:creationId xmlns:p14="http://schemas.microsoft.com/office/powerpoint/2010/main" val="951042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hlinkClick r:id="rId3"/>
              </a:rPr>
              <a:t>https://webassets.infor.com/resources/eBooks/Infor-Workforce-Management.pdf?noRedirect=1</a:t>
            </a:r>
            <a:endParaRPr lang="es-CO" b="1" dirty="0" smtClean="0"/>
          </a:p>
          <a:p>
            <a:pPr marL="0" indent="0">
              <a:buFont typeface="Arial" panose="020B0604020202020204" pitchFamily="34" charset="0"/>
              <a:buNone/>
            </a:pPr>
            <a:r>
              <a:rPr lang="es-CO" b="1" dirty="0" err="1" smtClean="0"/>
              <a:t>Workfoce</a:t>
            </a:r>
            <a:r>
              <a:rPr lang="es-CO" b="1" baseline="0" dirty="0" smtClean="0"/>
              <a:t> </a:t>
            </a:r>
            <a:r>
              <a:rPr lang="es-CO" b="1" baseline="0" dirty="0" err="1" smtClean="0"/>
              <a:t>scheduling</a:t>
            </a:r>
            <a:endParaRPr lang="es-CO" b="1" baseline="0" dirty="0" smtClean="0"/>
          </a:p>
          <a:p>
            <a:pPr marL="171450" indent="-171450">
              <a:buFont typeface="Arial" panose="020B0604020202020204" pitchFamily="34" charset="0"/>
              <a:buChar char="•"/>
            </a:pPr>
            <a:r>
              <a:rPr lang="es-CO" b="1" baseline="0" dirty="0" err="1" smtClean="0"/>
              <a:t>Multi-view</a:t>
            </a:r>
            <a:r>
              <a:rPr lang="es-CO" b="1" baseline="0" dirty="0" smtClean="0"/>
              <a:t> </a:t>
            </a:r>
            <a:r>
              <a:rPr lang="es-CO" b="1" baseline="0" dirty="0" err="1" smtClean="0"/>
              <a:t>scheduling</a:t>
            </a:r>
            <a:endParaRPr lang="es-CO" b="1" baseline="0" dirty="0" smtClean="0"/>
          </a:p>
          <a:p>
            <a:pPr marL="0" indent="0">
              <a:buFont typeface="Arial" panose="020B0604020202020204" pitchFamily="34" charset="0"/>
              <a:buNone/>
            </a:pPr>
            <a:r>
              <a:rPr lang="en-US" dirty="0" smtClean="0"/>
              <a:t>-Create and edit sophisticated schedules by automatically assigning employees to meet required demand. Easily find appropriate replacement employees when necessary. Access real-time workload coverage indicators and key workforce summary statistics.</a:t>
            </a:r>
          </a:p>
          <a:p>
            <a:pPr marL="0" indent="0">
              <a:buFont typeface="Arial" panose="020B0604020202020204" pitchFamily="34" charset="0"/>
              <a:buNone/>
            </a:pPr>
            <a:r>
              <a:rPr lang="es-CO" dirty="0" smtClean="0"/>
              <a:t>-</a:t>
            </a:r>
            <a:r>
              <a:rPr lang="en-US" dirty="0" smtClean="0"/>
              <a:t>Mix and match scheduling methods like self-scheduling, rotations, and auto-assignment all within one scheduling tool to meet your organization’s varied needs.</a:t>
            </a:r>
          </a:p>
          <a:p>
            <a:pPr marL="171450" indent="-171450">
              <a:buFont typeface="Arial" panose="020B0604020202020204" pitchFamily="34" charset="0"/>
              <a:buChar char="•"/>
            </a:pPr>
            <a:r>
              <a:rPr lang="es-CO" b="1" dirty="0" smtClean="0"/>
              <a:t>Labor</a:t>
            </a:r>
            <a:r>
              <a:rPr lang="es-CO" b="1" baseline="0" dirty="0" smtClean="0"/>
              <a:t> </a:t>
            </a:r>
            <a:r>
              <a:rPr lang="es-CO" b="1" baseline="0" dirty="0" err="1" smtClean="0"/>
              <a:t>forecast</a:t>
            </a:r>
            <a:r>
              <a:rPr lang="es-CO" b="1" baseline="0" dirty="0" smtClean="0"/>
              <a:t> and Schedule </a:t>
            </a:r>
            <a:r>
              <a:rPr lang="es-CO" b="1" baseline="0" dirty="0" err="1" smtClean="0"/>
              <a:t>optimization</a:t>
            </a:r>
            <a:r>
              <a:rPr lang="es-CO" b="1" baseline="0" dirty="0" smtClean="0"/>
              <a:t>:</a:t>
            </a:r>
            <a:endParaRPr lang="es-CO" b="0" baseline="0" dirty="0" smtClean="0"/>
          </a:p>
          <a:p>
            <a:pPr marL="0" indent="0">
              <a:buFont typeface="Arial" panose="020B0604020202020204" pitchFamily="34" charset="0"/>
              <a:buNone/>
            </a:pPr>
            <a:r>
              <a:rPr lang="es-CO" b="0" baseline="0" dirty="0" smtClean="0"/>
              <a:t>-</a:t>
            </a:r>
            <a:r>
              <a:rPr lang="en-US" dirty="0" smtClean="0"/>
              <a:t>Develop schedules mathematically, considering all potential variables that affect your business in real time to consistently create optimized schedules.</a:t>
            </a:r>
          </a:p>
          <a:p>
            <a:pPr marL="0" indent="0">
              <a:buFont typeface="Arial" panose="020B0604020202020204" pitchFamily="34" charset="0"/>
              <a:buNone/>
            </a:pPr>
            <a:r>
              <a:rPr lang="en-US" dirty="0" smtClean="0"/>
              <a:t>-Each scheduler provides many common capabilities: Employees can document their availability for shifts and balance their work/life preferences.</a:t>
            </a:r>
            <a:r>
              <a:rPr lang="es-CO" b="1" baseline="0" dirty="0" smtClean="0"/>
              <a:t> </a:t>
            </a:r>
          </a:p>
          <a:p>
            <a:pPr marL="171450" indent="-171450">
              <a:buFont typeface="Arial" panose="020B0604020202020204" pitchFamily="34" charset="0"/>
              <a:buChar char="•"/>
            </a:pPr>
            <a:r>
              <a:rPr lang="es-CO" b="1" baseline="0" dirty="0" err="1" smtClean="0"/>
              <a:t>Fair</a:t>
            </a:r>
            <a:r>
              <a:rPr lang="es-CO" b="1" baseline="0" dirty="0" smtClean="0"/>
              <a:t> </a:t>
            </a:r>
            <a:r>
              <a:rPr lang="es-CO" b="1" baseline="0" dirty="0" err="1" smtClean="0"/>
              <a:t>scheduling</a:t>
            </a:r>
            <a:r>
              <a:rPr lang="es-CO" b="1" baseline="0" dirty="0" smtClean="0"/>
              <a:t>: </a:t>
            </a:r>
            <a:endParaRPr lang="es-CO" b="0" baseline="0" dirty="0" smtClean="0"/>
          </a:p>
          <a:p>
            <a:pPr marL="0" indent="0">
              <a:buFont typeface="Arial" panose="020B0604020202020204" pitchFamily="34" charset="0"/>
              <a:buNone/>
            </a:pPr>
            <a:r>
              <a:rPr lang="es-CO" b="0" baseline="0" dirty="0" smtClean="0"/>
              <a:t>-</a:t>
            </a:r>
            <a:r>
              <a:rPr lang="en-US" dirty="0" smtClean="0"/>
              <a:t>Cross functional with time and attendance, Fair Scheduling intercepts schedule changes that occur within defined windows and captures the reasons the changes were made to track violations.</a:t>
            </a:r>
          </a:p>
          <a:p>
            <a:pPr marL="0" indent="0">
              <a:buFont typeface="Arial" panose="020B0604020202020204" pitchFamily="34" charset="0"/>
              <a:buNone/>
            </a:pPr>
            <a:r>
              <a:rPr lang="es-CO" b="0" dirty="0" smtClean="0"/>
              <a:t>-</a:t>
            </a:r>
            <a:r>
              <a:rPr lang="en-US" dirty="0" smtClean="0"/>
              <a:t>Take advantage of configurable thresholds to help define different levels of violation based on how much notice was given to an employee, and contains a configurable list of reason codes that can help customers determine which ones qualify as waivers when used in the pay process.</a:t>
            </a:r>
          </a:p>
          <a:p>
            <a:pPr marL="171450" indent="-171450">
              <a:buFont typeface="Arial" panose="020B0604020202020204" pitchFamily="34" charset="0"/>
              <a:buChar char="•"/>
            </a:pPr>
            <a:r>
              <a:rPr lang="es-CO" b="1" dirty="0" smtClean="0"/>
              <a:t>Open </a:t>
            </a:r>
            <a:r>
              <a:rPr lang="es-CO" b="1" dirty="0" err="1" smtClean="0"/>
              <a:t>shift</a:t>
            </a:r>
            <a:r>
              <a:rPr lang="es-CO" b="1" baseline="0" dirty="0" smtClean="0"/>
              <a:t> </a:t>
            </a:r>
            <a:r>
              <a:rPr lang="es-CO" b="1" baseline="0" dirty="0" err="1" smtClean="0"/>
              <a:t>billboard</a:t>
            </a:r>
            <a:r>
              <a:rPr lang="es-CO" b="1" baseline="0" dirty="0" smtClean="0"/>
              <a:t>: </a:t>
            </a:r>
          </a:p>
          <a:p>
            <a:pPr marL="0" indent="0">
              <a:buFont typeface="Arial" panose="020B0604020202020204" pitchFamily="34" charset="0"/>
              <a:buNone/>
            </a:pPr>
            <a:r>
              <a:rPr lang="es-CO" b="0" baseline="0" dirty="0" smtClean="0"/>
              <a:t>-</a:t>
            </a:r>
            <a:r>
              <a:rPr lang="en-US" dirty="0" smtClean="0"/>
              <a:t>Enables line managers to post open shifts to select employees.</a:t>
            </a:r>
          </a:p>
          <a:p>
            <a:pPr marL="0" indent="0">
              <a:buFont typeface="Arial" panose="020B0604020202020204" pitchFamily="34" charset="0"/>
              <a:buNone/>
            </a:pPr>
            <a:r>
              <a:rPr lang="es-CO" b="0" dirty="0" smtClean="0"/>
              <a:t>-</a:t>
            </a:r>
            <a:r>
              <a:rPr lang="en-US" dirty="0" smtClean="0"/>
              <a:t>Shifts posted to the billboard can be pre-filtered for your employees, only showing the eligible shifts that match certification, do not overlap with existing schedule, and do not violate any identified compliance rules.</a:t>
            </a:r>
          </a:p>
          <a:p>
            <a:pPr marL="0" indent="0">
              <a:buFont typeface="Arial" panose="020B0604020202020204" pitchFamily="34" charset="0"/>
              <a:buNone/>
            </a:pPr>
            <a:r>
              <a:rPr lang="es-CO" b="0" dirty="0" smtClean="0"/>
              <a:t>-</a:t>
            </a:r>
            <a:r>
              <a:rPr lang="en-US" dirty="0" smtClean="0"/>
              <a:t>Managers can create groups to facilitate posting shifts multiple teams and employees, even when some of those employees are in a different location.</a:t>
            </a:r>
          </a:p>
          <a:p>
            <a:pPr marL="0" indent="0">
              <a:buFont typeface="Arial" panose="020B0604020202020204" pitchFamily="34" charset="0"/>
              <a:buNone/>
            </a:pPr>
            <a:endParaRPr lang="es-CO" b="0" dirty="0" smtClean="0"/>
          </a:p>
          <a:p>
            <a:pPr marL="0" indent="0">
              <a:buFont typeface="Arial" panose="020B0604020202020204" pitchFamily="34" charset="0"/>
              <a:buNone/>
            </a:pPr>
            <a:r>
              <a:rPr lang="es-CO" b="1" dirty="0" smtClean="0"/>
              <a:t>Workforce</a:t>
            </a:r>
            <a:r>
              <a:rPr lang="es-CO" b="1" baseline="0" dirty="0" smtClean="0"/>
              <a:t> time and </a:t>
            </a:r>
            <a:r>
              <a:rPr lang="es-CO" b="1" baseline="0" dirty="0" err="1" smtClean="0"/>
              <a:t>attendance</a:t>
            </a:r>
            <a:endParaRPr lang="es-CO" b="1" baseline="0" dirty="0" smtClean="0"/>
          </a:p>
          <a:p>
            <a:pPr marL="171450" indent="-171450">
              <a:buFont typeface="Arial" panose="020B0604020202020204" pitchFamily="34" charset="0"/>
              <a:buChar char="•"/>
            </a:pPr>
            <a:r>
              <a:rPr lang="es-CO" b="1" baseline="0" dirty="0" err="1" smtClean="0"/>
              <a:t>Attendance</a:t>
            </a:r>
            <a:r>
              <a:rPr lang="es-CO" b="1" baseline="0" dirty="0" smtClean="0"/>
              <a:t> management: </a:t>
            </a:r>
          </a:p>
          <a:p>
            <a:pPr marL="0" indent="0">
              <a:buFont typeface="Arial" panose="020B0604020202020204" pitchFamily="34" charset="0"/>
              <a:buNone/>
            </a:pPr>
            <a:r>
              <a:rPr lang="es-CO" b="0" baseline="0" dirty="0" smtClean="0"/>
              <a:t>-</a:t>
            </a:r>
            <a:r>
              <a:rPr lang="en-US" dirty="0" smtClean="0"/>
              <a:t>Maintain an attendance history per employee.</a:t>
            </a:r>
          </a:p>
          <a:p>
            <a:pPr marL="0" indent="0">
              <a:buFont typeface="Arial" panose="020B0604020202020204" pitchFamily="34" charset="0"/>
              <a:buNone/>
            </a:pPr>
            <a:r>
              <a:rPr lang="es-CO" b="0" dirty="0" smtClean="0"/>
              <a:t>-</a:t>
            </a:r>
            <a:r>
              <a:rPr lang="en-US" dirty="0" smtClean="0"/>
              <a:t>Automatically and proactively notify an employee’s supervisor when attendance violates a configured policy</a:t>
            </a:r>
          </a:p>
          <a:p>
            <a:pPr marL="0" indent="0">
              <a:buFont typeface="Arial" panose="020B0604020202020204" pitchFamily="34" charset="0"/>
              <a:buNone/>
            </a:pPr>
            <a:r>
              <a:rPr lang="es-CO" b="0" dirty="0" smtClean="0"/>
              <a:t>-</a:t>
            </a:r>
            <a:r>
              <a:rPr lang="en-US" dirty="0" smtClean="0"/>
              <a:t>Create a seamless data exchange among all workforce management processes, and with payroll and human resources processes.</a:t>
            </a:r>
          </a:p>
          <a:p>
            <a:pPr marL="171450" indent="-171450">
              <a:buFont typeface="Arial" panose="020B0604020202020204" pitchFamily="34" charset="0"/>
              <a:buChar char="•"/>
            </a:pPr>
            <a:r>
              <a:rPr lang="es-CO" b="1" dirty="0" smtClean="0"/>
              <a:t>Real</a:t>
            </a:r>
            <a:r>
              <a:rPr lang="es-CO" b="1" baseline="0" dirty="0" smtClean="0"/>
              <a:t>-time pay </a:t>
            </a:r>
            <a:r>
              <a:rPr lang="es-CO" b="1" baseline="0" dirty="0" err="1" smtClean="0"/>
              <a:t>categorization</a:t>
            </a:r>
            <a:r>
              <a:rPr lang="es-CO" b="1" baseline="0" dirty="0" smtClean="0"/>
              <a:t>:</a:t>
            </a:r>
          </a:p>
          <a:p>
            <a:pPr marL="0" indent="0">
              <a:buFont typeface="Arial" panose="020B0604020202020204" pitchFamily="34" charset="0"/>
              <a:buNone/>
            </a:pPr>
            <a:r>
              <a:rPr lang="es-CO" b="0" baseline="0" dirty="0" smtClean="0"/>
              <a:t>-</a:t>
            </a:r>
            <a:r>
              <a:rPr lang="en-US" dirty="0" smtClean="0"/>
              <a:t>Capture employee clock-in and clock-out data through hardware, software, or mobile clocking solutions.</a:t>
            </a:r>
          </a:p>
          <a:p>
            <a:pPr marL="0" indent="0">
              <a:buFont typeface="Arial" panose="020B0604020202020204" pitchFamily="34" charset="0"/>
              <a:buNone/>
            </a:pPr>
            <a:r>
              <a:rPr lang="es-CO" b="0" dirty="0" smtClean="0"/>
              <a:t>-</a:t>
            </a:r>
            <a:r>
              <a:rPr lang="en-US" dirty="0" smtClean="0"/>
              <a:t>Calculate pay based on state and federal laws or collective bargaining agreements</a:t>
            </a:r>
          </a:p>
          <a:p>
            <a:pPr marL="0" indent="0">
              <a:buFont typeface="Arial" panose="020B0604020202020204" pitchFamily="34" charset="0"/>
              <a:buNone/>
            </a:pPr>
            <a:r>
              <a:rPr lang="es-CO" b="0" dirty="0" smtClean="0"/>
              <a:t>-</a:t>
            </a:r>
            <a:r>
              <a:rPr lang="en-US" dirty="0" smtClean="0"/>
              <a:t>Use the extensive library of rules and conditions to automate complex pay situations.</a:t>
            </a:r>
          </a:p>
          <a:p>
            <a:pPr marL="171450" indent="-171450">
              <a:buFont typeface="Arial" panose="020B0604020202020204" pitchFamily="34" charset="0"/>
              <a:buChar char="•"/>
            </a:pPr>
            <a:r>
              <a:rPr lang="es-CO" b="1" dirty="0" smtClean="0"/>
              <a:t>Time off </a:t>
            </a:r>
            <a:r>
              <a:rPr lang="es-CO" b="1" dirty="0" err="1" smtClean="0"/>
              <a:t>planner</a:t>
            </a:r>
            <a:r>
              <a:rPr lang="es-CO" b="1" dirty="0" smtClean="0"/>
              <a:t>: </a:t>
            </a:r>
          </a:p>
          <a:p>
            <a:pPr marL="0" indent="0">
              <a:buFont typeface="Arial" panose="020B0604020202020204" pitchFamily="34" charset="0"/>
              <a:buNone/>
            </a:pPr>
            <a:r>
              <a:rPr lang="es-CO" b="0" dirty="0" smtClean="0"/>
              <a:t>-</a:t>
            </a:r>
            <a:r>
              <a:rPr lang="en-US" dirty="0" smtClean="0"/>
              <a:t>For employees, provides a calendar-based time view that offers visibility into existing approved and pending requests and applicable balances.</a:t>
            </a:r>
          </a:p>
          <a:p>
            <a:pPr marL="0" indent="0">
              <a:buFont typeface="Arial" panose="020B0604020202020204" pitchFamily="34" charset="0"/>
              <a:buNone/>
            </a:pPr>
            <a:r>
              <a:rPr lang="es-CO" b="0" dirty="0" smtClean="0"/>
              <a:t>-</a:t>
            </a:r>
            <a:r>
              <a:rPr lang="en-US" dirty="0" smtClean="0"/>
              <a:t>For managers, the time off worksheet provides visibility into all the pending and approved requests made by employees within the manager’s team.</a:t>
            </a:r>
          </a:p>
          <a:p>
            <a:pPr marL="0" indent="0">
              <a:buFont typeface="Arial" panose="020B0604020202020204" pitchFamily="34" charset="0"/>
              <a:buNone/>
            </a:pPr>
            <a:endParaRPr lang="es-CO" b="0" dirty="0" smtClean="0"/>
          </a:p>
          <a:p>
            <a:pPr marL="0" indent="0">
              <a:buFont typeface="Arial" panose="020B0604020202020204" pitchFamily="34" charset="0"/>
              <a:buNone/>
            </a:pPr>
            <a:r>
              <a:rPr lang="es-CO" b="1" dirty="0" smtClean="0"/>
              <a:t>Employee and manager</a:t>
            </a:r>
            <a:r>
              <a:rPr lang="es-CO" b="1" baseline="0" dirty="0" smtClean="0"/>
              <a:t> </a:t>
            </a:r>
            <a:r>
              <a:rPr lang="es-CO" b="1" baseline="0" dirty="0" err="1" smtClean="0"/>
              <a:t>self</a:t>
            </a:r>
            <a:r>
              <a:rPr lang="es-CO" b="1" baseline="0" dirty="0" smtClean="0"/>
              <a:t> service</a:t>
            </a:r>
          </a:p>
          <a:p>
            <a:pPr marL="171450" indent="-171450">
              <a:buFont typeface="Arial" panose="020B0604020202020204" pitchFamily="34" charset="0"/>
              <a:buChar char="•"/>
            </a:pPr>
            <a:r>
              <a:rPr lang="es-CO" b="1" baseline="0" dirty="0" err="1" smtClean="0"/>
              <a:t>Connect</a:t>
            </a:r>
            <a:r>
              <a:rPr lang="es-CO" b="1" baseline="0" dirty="0" smtClean="0"/>
              <a:t> </a:t>
            </a:r>
            <a:r>
              <a:rPr lang="es-CO" b="1" baseline="0" dirty="0" err="1" smtClean="0"/>
              <a:t>employees</a:t>
            </a:r>
            <a:r>
              <a:rPr lang="es-CO" b="1" baseline="0" dirty="0" smtClean="0"/>
              <a:t> to </a:t>
            </a:r>
            <a:r>
              <a:rPr lang="es-CO" b="1" baseline="0" dirty="0" err="1" smtClean="0"/>
              <a:t>their</a:t>
            </a:r>
            <a:r>
              <a:rPr lang="es-CO" b="1" baseline="0" dirty="0" smtClean="0"/>
              <a:t> data: </a:t>
            </a:r>
            <a:endParaRPr lang="es-CO" b="0" baseline="0" dirty="0" smtClean="0"/>
          </a:p>
          <a:p>
            <a:pPr marL="0" indent="0">
              <a:buFont typeface="Arial" panose="020B0604020202020204" pitchFamily="34" charset="0"/>
              <a:buNone/>
            </a:pPr>
            <a:r>
              <a:rPr lang="es-CO" b="0" baseline="0" dirty="0" smtClean="0"/>
              <a:t>-</a:t>
            </a:r>
            <a:r>
              <a:rPr lang="en-US" dirty="0" smtClean="0"/>
              <a:t>Empower employees to access their own information to reduce HR calls and emails, while eliminating paper forms and manual processes.</a:t>
            </a:r>
          </a:p>
          <a:p>
            <a:pPr marL="0" indent="0">
              <a:buFont typeface="Arial" panose="020B0604020202020204" pitchFamily="34" charset="0"/>
              <a:buNone/>
            </a:pPr>
            <a:r>
              <a:rPr lang="en-US" b="0" baseline="0" dirty="0" smtClean="0"/>
              <a:t>-</a:t>
            </a:r>
            <a:r>
              <a:rPr lang="en-US" dirty="0" smtClean="0"/>
              <a:t>Enter time worked; review personnel data, leave balances, schedules, and payroll information.</a:t>
            </a:r>
          </a:p>
          <a:p>
            <a:pPr marL="171450" indent="-171450">
              <a:buFont typeface="Arial" panose="020B0604020202020204" pitchFamily="34" charset="0"/>
              <a:buChar char="•"/>
            </a:pPr>
            <a:r>
              <a:rPr lang="en-US" b="1" baseline="0" dirty="0" smtClean="0"/>
              <a:t>Access by role: </a:t>
            </a:r>
            <a:endParaRPr lang="en-US" b="0" baseline="0" dirty="0" smtClean="0"/>
          </a:p>
          <a:p>
            <a:pPr marL="0" indent="0">
              <a:buFont typeface="Arial" panose="020B0604020202020204" pitchFamily="34" charset="0"/>
              <a:buNone/>
            </a:pPr>
            <a:r>
              <a:rPr lang="en-US" b="0" baseline="0" dirty="0" smtClean="0"/>
              <a:t>-</a:t>
            </a:r>
            <a:r>
              <a:rPr lang="en-US" dirty="0" smtClean="0"/>
              <a:t>View timesheets, post shifts for trading, and make entitlement queries.</a:t>
            </a:r>
          </a:p>
          <a:p>
            <a:pPr marL="0" indent="0">
              <a:buFont typeface="Arial" panose="020B0604020202020204" pitchFamily="34" charset="0"/>
              <a:buNone/>
            </a:pPr>
            <a:r>
              <a:rPr lang="es-CO" b="0" baseline="0" dirty="0" smtClean="0"/>
              <a:t>-</a:t>
            </a:r>
            <a:r>
              <a:rPr lang="en-US" dirty="0" smtClean="0"/>
              <a:t>Approve and reject time requests; track overtime, create online time record reports; perform detailed analysis by pay period from any payroll system.</a:t>
            </a:r>
          </a:p>
          <a:p>
            <a:pPr marL="171450" indent="-171450">
              <a:buFont typeface="Arial" panose="020B0604020202020204" pitchFamily="34" charset="0"/>
              <a:buChar char="•"/>
            </a:pPr>
            <a:r>
              <a:rPr lang="en-US" b="1" baseline="0" dirty="0" smtClean="0"/>
              <a:t>Convenient workforce data:</a:t>
            </a:r>
          </a:p>
          <a:p>
            <a:pPr marL="0" indent="0">
              <a:buFont typeface="Arial" panose="020B0604020202020204" pitchFamily="34" charset="0"/>
              <a:buNone/>
            </a:pPr>
            <a:r>
              <a:rPr lang="en-US" b="0" baseline="0" dirty="0" smtClean="0"/>
              <a:t>-</a:t>
            </a:r>
            <a:r>
              <a:rPr lang="en-US" dirty="0" smtClean="0"/>
              <a:t>Initiate personnel actions in accordance to your organization’s defined policies for consistency.</a:t>
            </a:r>
          </a:p>
          <a:p>
            <a:pPr marL="0" indent="0">
              <a:buFont typeface="Arial" panose="020B0604020202020204" pitchFamily="34" charset="0"/>
              <a:buNone/>
            </a:pPr>
            <a:r>
              <a:rPr lang="en-US" b="0" baseline="0" dirty="0" smtClean="0"/>
              <a:t>-</a:t>
            </a:r>
            <a:r>
              <a:rPr lang="en-US" dirty="0" smtClean="0"/>
              <a:t>Enter new data and update information captured during the hiring process like availability and schedule preferences.</a:t>
            </a:r>
            <a:r>
              <a:rPr lang="es-CO" b="1" baseline="0" dirty="0" smtClean="0"/>
              <a:t> </a:t>
            </a:r>
            <a:endParaRPr lang="es-CO" b="1" dirty="0" smtClean="0"/>
          </a:p>
        </p:txBody>
      </p:sp>
      <p:sp>
        <p:nvSpPr>
          <p:cNvPr id="4" name="Slide Number Placeholder 3"/>
          <p:cNvSpPr>
            <a:spLocks noGrp="1"/>
          </p:cNvSpPr>
          <p:nvPr>
            <p:ph type="sldNum" sz="quarter" idx="10"/>
          </p:nvPr>
        </p:nvSpPr>
        <p:spPr/>
        <p:txBody>
          <a:bodyPr/>
          <a:lstStyle/>
          <a:p>
            <a:fld id="{1FA38C8A-A5B0-46AC-949F-B43B5735D4F3}" type="slidenum">
              <a:rPr lang="es-ES" smtClean="0"/>
              <a:t>28</a:t>
            </a:fld>
            <a:endParaRPr lang="es-ES"/>
          </a:p>
        </p:txBody>
      </p:sp>
    </p:spTree>
    <p:extLst>
      <p:ext uri="{BB962C8B-B14F-4D97-AF65-F5344CB8AC3E}">
        <p14:creationId xmlns:p14="http://schemas.microsoft.com/office/powerpoint/2010/main" val="3249486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hlinkClick r:id="rId3"/>
              </a:rPr>
              <a:t>https://craft.co/infor</a:t>
            </a:r>
            <a:endParaRPr lang="es-ES" dirty="0"/>
          </a:p>
        </p:txBody>
      </p:sp>
      <p:sp>
        <p:nvSpPr>
          <p:cNvPr id="4" name="3 Marcador de número de diapositiva"/>
          <p:cNvSpPr>
            <a:spLocks noGrp="1"/>
          </p:cNvSpPr>
          <p:nvPr>
            <p:ph type="sldNum" sz="quarter" idx="10"/>
          </p:nvPr>
        </p:nvSpPr>
        <p:spPr/>
        <p:txBody>
          <a:bodyPr/>
          <a:lstStyle/>
          <a:p>
            <a:fld id="{1FA38C8A-A5B0-46AC-949F-B43B5735D4F3}" type="slidenum">
              <a:rPr lang="es-ES" smtClean="0"/>
              <a:t>3</a:t>
            </a:fld>
            <a:endParaRPr lang="es-ES"/>
          </a:p>
        </p:txBody>
      </p:sp>
    </p:spTree>
    <p:extLst>
      <p:ext uri="{BB962C8B-B14F-4D97-AF65-F5344CB8AC3E}">
        <p14:creationId xmlns:p14="http://schemas.microsoft.com/office/powerpoint/2010/main" val="235073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https://webassets.infor.com/resources/eBooks/Infor-Workforce-Management.pdf?noRedirect=1</a:t>
            </a:r>
            <a:endParaRPr lang="es-CO" b="1" dirty="0" smtClean="0"/>
          </a:p>
          <a:p>
            <a:r>
              <a:rPr lang="es-CO" b="1" dirty="0" smtClean="0"/>
              <a:t>Workforce mobility</a:t>
            </a:r>
          </a:p>
          <a:p>
            <a:pPr marL="171450" indent="-171450">
              <a:buFont typeface="Arial" panose="020B0604020202020204" pitchFamily="34" charset="0"/>
              <a:buChar char="•"/>
            </a:pPr>
            <a:r>
              <a:rPr lang="es-CO" b="1" dirty="0" smtClean="0"/>
              <a:t>Mobility</a:t>
            </a:r>
            <a:r>
              <a:rPr lang="es-CO" b="1" baseline="0" dirty="0" smtClean="0"/>
              <a:t> for </a:t>
            </a:r>
            <a:r>
              <a:rPr lang="es-CO" b="1" baseline="0" dirty="0" err="1" smtClean="0"/>
              <a:t>employees</a:t>
            </a:r>
            <a:r>
              <a:rPr lang="es-CO" b="1" baseline="0" dirty="0" smtClean="0"/>
              <a:t>:</a:t>
            </a:r>
          </a:p>
          <a:p>
            <a:pPr marL="0" indent="0">
              <a:buFont typeface="Arial" panose="020B0604020202020204" pitchFamily="34" charset="0"/>
              <a:buNone/>
            </a:pPr>
            <a:r>
              <a:rPr lang="en-US" dirty="0" smtClean="0"/>
              <a:t>-Employees and managers can use their smartphone to check their work schedule, update availability, request time off, swap shifts with coworkers, attest to the accuracy of their time worked, and view vacation balances.</a:t>
            </a:r>
            <a:r>
              <a:rPr lang="es-CO" b="0" dirty="0" smtClean="0"/>
              <a:t>-</a:t>
            </a:r>
            <a:r>
              <a:rPr lang="en-US" dirty="0" smtClean="0"/>
              <a:t>In-context highlights and </a:t>
            </a:r>
            <a:r>
              <a:rPr lang="en-US" dirty="0" err="1" smtClean="0"/>
              <a:t>busiess</a:t>
            </a:r>
            <a:r>
              <a:rPr lang="en-US" dirty="0" smtClean="0"/>
              <a:t> metrics are available for individual users based on their role.</a:t>
            </a:r>
          </a:p>
          <a:p>
            <a:pPr marL="0" indent="0">
              <a:buFont typeface="Arial" panose="020B0604020202020204" pitchFamily="34" charset="0"/>
              <a:buNone/>
            </a:pPr>
            <a:r>
              <a:rPr lang="es-CO" b="0" dirty="0" smtClean="0"/>
              <a:t>-</a:t>
            </a:r>
            <a:r>
              <a:rPr lang="en-US" dirty="0" smtClean="0"/>
              <a:t>Interactive calendar provides schedule views, time off requests, and shift billboard, as well as the ability to review time sheets.</a:t>
            </a:r>
            <a:endParaRPr lang="es-CO" b="0" dirty="0" smtClean="0"/>
          </a:p>
          <a:p>
            <a:pPr marL="171450" indent="-171450">
              <a:buFont typeface="Arial" panose="020B0604020202020204" pitchFamily="34" charset="0"/>
              <a:buChar char="•"/>
            </a:pPr>
            <a:r>
              <a:rPr lang="es-CO" b="1" dirty="0" smtClean="0"/>
              <a:t>Mobility</a:t>
            </a:r>
            <a:r>
              <a:rPr lang="es-CO" b="1" baseline="0" dirty="0" smtClean="0"/>
              <a:t> for managers:</a:t>
            </a:r>
          </a:p>
          <a:p>
            <a:pPr marL="0" indent="0">
              <a:buFont typeface="Arial" panose="020B0604020202020204" pitchFamily="34" charset="0"/>
              <a:buNone/>
            </a:pPr>
            <a:r>
              <a:rPr lang="es-CO" b="0" baseline="0" dirty="0" smtClean="0"/>
              <a:t>-</a:t>
            </a:r>
            <a:r>
              <a:rPr lang="en-US" dirty="0" smtClean="0"/>
              <a:t>Edit time sheets, approve, or decline employee time off requests and respond to workforce issues in real time via a smartphone or mobile device.</a:t>
            </a:r>
          </a:p>
          <a:p>
            <a:pPr marL="0" indent="0">
              <a:buFont typeface="Arial" panose="020B0604020202020204" pitchFamily="34" charset="0"/>
              <a:buNone/>
            </a:pPr>
            <a:r>
              <a:rPr lang="es-CO" b="0" dirty="0" smtClean="0"/>
              <a:t>-</a:t>
            </a:r>
            <a:r>
              <a:rPr lang="en-US" dirty="0" smtClean="0"/>
              <a:t>Provide managers with dashboards with timesheet approvals, time off planning, and Workmail.</a:t>
            </a:r>
          </a:p>
          <a:p>
            <a:pPr marL="0" indent="0">
              <a:buFont typeface="Arial" panose="020B0604020202020204" pitchFamily="34" charset="0"/>
              <a:buNone/>
            </a:pPr>
            <a:r>
              <a:rPr lang="es-CO" b="0" dirty="0" smtClean="0"/>
              <a:t>-</a:t>
            </a:r>
            <a:r>
              <a:rPr lang="en-US" dirty="0" smtClean="0"/>
              <a:t>Access to real-time alerts on staffing gaps, store sales details, and pending time-off requests information.</a:t>
            </a:r>
          </a:p>
          <a:p>
            <a:pPr marL="171450" indent="-171450">
              <a:buFont typeface="Arial" panose="020B0604020202020204" pitchFamily="34" charset="0"/>
              <a:buChar char="•"/>
            </a:pPr>
            <a:r>
              <a:rPr lang="es-CO" b="1" dirty="0" smtClean="0"/>
              <a:t>Kiosk and self-service portal:</a:t>
            </a:r>
          </a:p>
          <a:p>
            <a:pPr marL="0" indent="0">
              <a:buFont typeface="Arial" panose="020B0604020202020204" pitchFamily="34" charset="0"/>
              <a:buNone/>
            </a:pPr>
            <a:r>
              <a:rPr lang="es-CO" b="0" dirty="0" smtClean="0"/>
              <a:t>-</a:t>
            </a:r>
            <a:r>
              <a:rPr lang="en-US" dirty="0" smtClean="0"/>
              <a:t>Deliver a value-based workforce mobile experience with access to actionable, single source, intelligent information; on an integrated digital framework from one provider.</a:t>
            </a:r>
          </a:p>
          <a:p>
            <a:pPr marL="0" indent="0">
              <a:buFont typeface="Arial" panose="020B0604020202020204" pitchFamily="34" charset="0"/>
              <a:buNone/>
            </a:pPr>
            <a:r>
              <a:rPr lang="es-CO" b="0" dirty="0" smtClean="0"/>
              <a:t>-</a:t>
            </a:r>
            <a:r>
              <a:rPr lang="en-US" dirty="0" smtClean="0"/>
              <a:t>Improve the quality of information your organization uses to manage operations.</a:t>
            </a:r>
          </a:p>
          <a:p>
            <a:pPr marL="0" indent="0">
              <a:buFont typeface="Arial" panose="020B0604020202020204" pitchFamily="34" charset="0"/>
              <a:buNone/>
            </a:pPr>
            <a:r>
              <a:rPr lang="es-CO" b="0" dirty="0" smtClean="0"/>
              <a:t>-</a:t>
            </a:r>
            <a:r>
              <a:rPr lang="en-US" dirty="0" smtClean="0"/>
              <a:t>Ensure your workforce is enabled to deliver continuous service and meet customer service standards.</a:t>
            </a:r>
          </a:p>
          <a:p>
            <a:pPr marL="0" indent="0">
              <a:buFont typeface="Arial" panose="020B0604020202020204" pitchFamily="34" charset="0"/>
              <a:buNone/>
            </a:pPr>
            <a:endParaRPr lang="es-CO" b="0" dirty="0" smtClean="0"/>
          </a:p>
          <a:p>
            <a:pPr marL="0" indent="0">
              <a:buFont typeface="Arial" panose="020B0604020202020204" pitchFamily="34" charset="0"/>
              <a:buNone/>
            </a:pPr>
            <a:r>
              <a:rPr lang="es-CO" b="1" dirty="0" smtClean="0"/>
              <a:t>Workforce performance</a:t>
            </a:r>
          </a:p>
          <a:p>
            <a:pPr marL="171450" indent="-171450">
              <a:buFont typeface="Arial" panose="020B0604020202020204" pitchFamily="34" charset="0"/>
              <a:buChar char="•"/>
            </a:pPr>
            <a:r>
              <a:rPr lang="es-CO" b="1" dirty="0" smtClean="0"/>
              <a:t>Management dashboard</a:t>
            </a:r>
          </a:p>
          <a:p>
            <a:pPr marL="0" indent="0">
              <a:buFont typeface="Arial" panose="020B0604020202020204" pitchFamily="34" charset="0"/>
              <a:buNone/>
            </a:pPr>
            <a:r>
              <a:rPr lang="es-CO" b="0" dirty="0" smtClean="0"/>
              <a:t>-</a:t>
            </a:r>
            <a:r>
              <a:rPr lang="en-US" dirty="0" smtClean="0"/>
              <a:t>At-a-glance views of workforce performance provide executives with summary operational views they need to make decisions.</a:t>
            </a:r>
          </a:p>
          <a:p>
            <a:pPr marL="0" indent="0">
              <a:buFont typeface="Arial" panose="020B0604020202020204" pitchFamily="34" charset="0"/>
              <a:buNone/>
            </a:pPr>
            <a:r>
              <a:rPr lang="es-CO" b="0" dirty="0" smtClean="0"/>
              <a:t>-</a:t>
            </a:r>
            <a:r>
              <a:rPr lang="en-US" dirty="0" smtClean="0"/>
              <a:t>In-context highlights and </a:t>
            </a:r>
            <a:r>
              <a:rPr lang="en-US" dirty="0" err="1" smtClean="0"/>
              <a:t>busiess</a:t>
            </a:r>
            <a:r>
              <a:rPr lang="en-US" dirty="0" smtClean="0"/>
              <a:t> metrics are available for individual users based on their role.</a:t>
            </a:r>
          </a:p>
          <a:p>
            <a:pPr marL="0" indent="0">
              <a:buFont typeface="Arial" panose="020B0604020202020204" pitchFamily="34" charset="0"/>
              <a:buNone/>
            </a:pPr>
            <a:r>
              <a:rPr lang="es-CO" b="0" dirty="0" smtClean="0"/>
              <a:t>-</a:t>
            </a:r>
            <a:r>
              <a:rPr lang="en-US" dirty="0" smtClean="0"/>
              <a:t>Leverage Infor Ming.le™ a centralized technology platform for social collaboration, business process improvement, and contextual analytics for Infor WFM to enable alerting, workflow integration, and social collaboration.</a:t>
            </a:r>
          </a:p>
          <a:p>
            <a:pPr marL="171450" indent="-171450">
              <a:buFont typeface="Arial" panose="020B0604020202020204" pitchFamily="34" charset="0"/>
              <a:buChar char="•"/>
            </a:pPr>
            <a:r>
              <a:rPr lang="es-CO" b="1" dirty="0" smtClean="0"/>
              <a:t>Reporting</a:t>
            </a:r>
          </a:p>
          <a:p>
            <a:pPr marL="0" indent="0">
              <a:buFont typeface="Arial" panose="020B0604020202020204" pitchFamily="34" charset="0"/>
              <a:buNone/>
            </a:pPr>
            <a:endParaRPr lang="en-US" b="1" dirty="0"/>
          </a:p>
        </p:txBody>
      </p:sp>
      <p:sp>
        <p:nvSpPr>
          <p:cNvPr id="4" name="Slide Number Placeholder 3"/>
          <p:cNvSpPr>
            <a:spLocks noGrp="1"/>
          </p:cNvSpPr>
          <p:nvPr>
            <p:ph type="sldNum" sz="quarter" idx="10"/>
          </p:nvPr>
        </p:nvSpPr>
        <p:spPr/>
        <p:txBody>
          <a:bodyPr/>
          <a:lstStyle/>
          <a:p>
            <a:fld id="{1FA38C8A-A5B0-46AC-949F-B43B5735D4F3}" type="slidenum">
              <a:rPr lang="es-ES" smtClean="0"/>
              <a:t>29</a:t>
            </a:fld>
            <a:endParaRPr lang="es-ES"/>
          </a:p>
        </p:txBody>
      </p:sp>
    </p:spTree>
    <p:extLst>
      <p:ext uri="{BB962C8B-B14F-4D97-AF65-F5344CB8AC3E}">
        <p14:creationId xmlns:p14="http://schemas.microsoft.com/office/powerpoint/2010/main" val="1545805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hlinkClick r:id="rId3"/>
              </a:rPr>
              <a:t>https://www.infor.com/news/elsinore-valley-municipal-water-district-achieves-66-percent-increase-in-water-main-connections-with-infor</a:t>
            </a:r>
            <a:endParaRPr lang="en-US" dirty="0" smtClean="0"/>
          </a:p>
          <a:p>
            <a:pPr marL="228600" indent="-228600">
              <a:buAutoNum type="arabicParenR"/>
            </a:pPr>
            <a:r>
              <a:rPr lang="en-US" dirty="0" smtClean="0">
                <a:hlinkClick r:id="rId4"/>
              </a:rPr>
              <a:t>https://www.infor.com/news/invenergy-mobilizes-asset-management-operations-with-infor</a:t>
            </a:r>
            <a:endParaRPr lang="en-US" dirty="0" smtClean="0"/>
          </a:p>
          <a:p>
            <a:pPr marL="228600" indent="-228600">
              <a:buAutoNum type="arabicParenR"/>
            </a:pPr>
            <a:r>
              <a:rPr lang="en-US" dirty="0" smtClean="0">
                <a:hlinkClick r:id="rId5"/>
              </a:rPr>
              <a:t>http://www.saws.org/who_we_are/service/</a:t>
            </a:r>
            <a:endParaRPr lang="en-US" dirty="0"/>
          </a:p>
        </p:txBody>
      </p:sp>
      <p:sp>
        <p:nvSpPr>
          <p:cNvPr id="4" name="Slide Number Placeholder 3"/>
          <p:cNvSpPr>
            <a:spLocks noGrp="1"/>
          </p:cNvSpPr>
          <p:nvPr>
            <p:ph type="sldNum" sz="quarter" idx="10"/>
          </p:nvPr>
        </p:nvSpPr>
        <p:spPr/>
        <p:txBody>
          <a:bodyPr/>
          <a:lstStyle/>
          <a:p>
            <a:fld id="{1FA38C8A-A5B0-46AC-949F-B43B5735D4F3}" type="slidenum">
              <a:rPr lang="es-ES" smtClean="0"/>
              <a:t>34</a:t>
            </a:fld>
            <a:endParaRPr lang="es-ES"/>
          </a:p>
        </p:txBody>
      </p:sp>
    </p:spTree>
    <p:extLst>
      <p:ext uri="{BB962C8B-B14F-4D97-AF65-F5344CB8AC3E}">
        <p14:creationId xmlns:p14="http://schemas.microsoft.com/office/powerpoint/2010/main" val="11516981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https://www.infor.com/news/moncton-wants-to-mingle</a:t>
            </a:r>
            <a:endParaRPr lang="en-US" dirty="0" smtClean="0"/>
          </a:p>
          <a:p>
            <a:r>
              <a:rPr lang="en-US" dirty="0" smtClean="0">
                <a:hlinkClick r:id="rId4"/>
              </a:rPr>
              <a:t>https://www.businesswire.com/news/home/20080722005130/en/City-Rockford-Ill.-Automates-Permitting-Licensing-Code</a:t>
            </a:r>
            <a:endParaRPr lang="en-US" dirty="0" smtClean="0"/>
          </a:p>
          <a:p>
            <a:r>
              <a:rPr lang="en-US" dirty="0" smtClean="0">
                <a:hlinkClick r:id="rId5"/>
              </a:rPr>
              <a:t>https://www.so-co-it.com/post/286725/city-of-longmont-standardizes-on-infor-public-sector.html/</a:t>
            </a:r>
            <a:endParaRPr lang="en-US" dirty="0"/>
          </a:p>
        </p:txBody>
      </p:sp>
      <p:sp>
        <p:nvSpPr>
          <p:cNvPr id="4" name="Slide Number Placeholder 3"/>
          <p:cNvSpPr>
            <a:spLocks noGrp="1"/>
          </p:cNvSpPr>
          <p:nvPr>
            <p:ph type="sldNum" sz="quarter" idx="10"/>
          </p:nvPr>
        </p:nvSpPr>
        <p:spPr/>
        <p:txBody>
          <a:bodyPr/>
          <a:lstStyle/>
          <a:p>
            <a:fld id="{1FA38C8A-A5B0-46AC-949F-B43B5735D4F3}" type="slidenum">
              <a:rPr lang="es-ES" smtClean="0"/>
              <a:t>36</a:t>
            </a:fld>
            <a:endParaRPr lang="es-ES"/>
          </a:p>
        </p:txBody>
      </p:sp>
    </p:spTree>
    <p:extLst>
      <p:ext uri="{BB962C8B-B14F-4D97-AF65-F5344CB8AC3E}">
        <p14:creationId xmlns:p14="http://schemas.microsoft.com/office/powerpoint/2010/main" val="15818952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https://www.erp-spain.com/articulo/76005/eam-enterprise-asset-management/energia-utilities/infor-eam-en-principal-electrica-latinoamericana</a:t>
            </a:r>
            <a:endParaRPr lang="en-US" dirty="0" smtClean="0"/>
          </a:p>
          <a:p>
            <a:endParaRPr lang="en-US" dirty="0"/>
          </a:p>
        </p:txBody>
      </p:sp>
      <p:sp>
        <p:nvSpPr>
          <p:cNvPr id="4" name="Slide Number Placeholder 3"/>
          <p:cNvSpPr>
            <a:spLocks noGrp="1"/>
          </p:cNvSpPr>
          <p:nvPr>
            <p:ph type="sldNum" sz="quarter" idx="10"/>
          </p:nvPr>
        </p:nvSpPr>
        <p:spPr/>
        <p:txBody>
          <a:bodyPr/>
          <a:lstStyle/>
          <a:p>
            <a:fld id="{1FA38C8A-A5B0-46AC-949F-B43B5735D4F3}" type="slidenum">
              <a:rPr lang="es-ES" smtClean="0"/>
              <a:t>37</a:t>
            </a:fld>
            <a:endParaRPr lang="es-ES"/>
          </a:p>
        </p:txBody>
      </p:sp>
    </p:spTree>
    <p:extLst>
      <p:ext uri="{BB962C8B-B14F-4D97-AF65-F5344CB8AC3E}">
        <p14:creationId xmlns:p14="http://schemas.microsoft.com/office/powerpoint/2010/main" val="1534200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Why attend? </a:t>
            </a:r>
            <a:r>
              <a:rPr lang="en-US" sz="1200" b="1" i="0" kern="1200" dirty="0" err="1" smtClean="0">
                <a:solidFill>
                  <a:schemeClr val="tx1"/>
                </a:solidFill>
                <a:effectLst/>
                <a:latin typeface="+mn-lt"/>
                <a:ea typeface="+mn-ea"/>
                <a:cs typeface="+mn-cs"/>
              </a:rPr>
              <a:t>Inforum</a:t>
            </a:r>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Discover</a:t>
            </a:r>
            <a:r>
              <a:rPr lang="en-US" sz="1200" b="0" i="0" kern="1200" dirty="0" smtClean="0">
                <a:solidFill>
                  <a:schemeClr val="tx1"/>
                </a:solidFill>
                <a:effectLst/>
                <a:latin typeface="+mn-lt"/>
                <a:ea typeface="+mn-ea"/>
                <a:cs typeface="+mn-cs"/>
              </a:rPr>
              <a:t> and learn from industry experts on specific products and in key industries so you can build the skills and knowledge to maximize the technology you have today and prepare for what comes next.</a:t>
            </a:r>
          </a:p>
          <a:p>
            <a:r>
              <a:rPr lang="en-US" sz="1200" b="1" i="0" kern="1200" dirty="0" smtClean="0">
                <a:solidFill>
                  <a:schemeClr val="tx1"/>
                </a:solidFill>
                <a:effectLst/>
                <a:latin typeface="+mn-lt"/>
                <a:ea typeface="+mn-ea"/>
                <a:cs typeface="+mn-cs"/>
              </a:rPr>
              <a:t>Connect</a:t>
            </a:r>
            <a:r>
              <a:rPr lang="en-US" sz="1200" b="0" i="0" kern="1200" dirty="0" smtClean="0">
                <a:solidFill>
                  <a:schemeClr val="tx1"/>
                </a:solidFill>
                <a:effectLst/>
                <a:latin typeface="+mn-lt"/>
                <a:ea typeface="+mn-ea"/>
                <a:cs typeface="+mn-cs"/>
              </a:rPr>
              <a:t> with your Infor community of product experts, partners, peers, colleagues and friends with networking events, panels and roundtables.</a:t>
            </a:r>
          </a:p>
          <a:p>
            <a:r>
              <a:rPr lang="en-US" sz="1200" b="1" i="0" kern="1200" dirty="0" smtClean="0">
                <a:solidFill>
                  <a:schemeClr val="tx1"/>
                </a:solidFill>
                <a:effectLst/>
                <a:latin typeface="+mn-lt"/>
                <a:ea typeface="+mn-ea"/>
                <a:cs typeface="+mn-cs"/>
              </a:rPr>
              <a:t>Get inspired</a:t>
            </a:r>
            <a:r>
              <a:rPr lang="en-US" sz="1200" b="0" i="0" kern="1200" dirty="0" smtClean="0">
                <a:solidFill>
                  <a:schemeClr val="tx1"/>
                </a:solidFill>
                <a:effectLst/>
                <a:latin typeface="+mn-lt"/>
                <a:ea typeface="+mn-ea"/>
                <a:cs typeface="+mn-cs"/>
              </a:rPr>
              <a:t> by pioneering leaders in technology and from the world stage, transformative stories from your peers, and game-changing applications of science in enterprise software.</a:t>
            </a:r>
          </a:p>
          <a:p>
            <a:r>
              <a:rPr lang="en-US" dirty="0" smtClean="0">
                <a:hlinkClick r:id="rId3"/>
              </a:rPr>
              <a:t>http://inforum.infor.com/</a:t>
            </a:r>
            <a:endParaRPr lang="en-US" dirty="0" smtClean="0"/>
          </a:p>
          <a:p>
            <a:endParaRPr lang="es-CO" sz="1200" b="0" i="0" kern="1200" dirty="0" smtClean="0">
              <a:solidFill>
                <a:schemeClr val="tx1"/>
              </a:solidFill>
              <a:effectLst/>
              <a:latin typeface="+mn-lt"/>
              <a:ea typeface="+mn-ea"/>
              <a:cs typeface="+mn-cs"/>
            </a:endParaRPr>
          </a:p>
          <a:p>
            <a:r>
              <a:rPr lang="es-CO" sz="1200" b="1" i="0" kern="1200" dirty="0" smtClean="0">
                <a:solidFill>
                  <a:schemeClr val="tx1"/>
                </a:solidFill>
                <a:effectLst/>
                <a:latin typeface="+mn-lt"/>
                <a:ea typeface="+mn-ea"/>
                <a:cs typeface="+mn-cs"/>
              </a:rPr>
              <a:t>AGA</a:t>
            </a:r>
          </a:p>
          <a:p>
            <a:r>
              <a:rPr lang="es-CO" sz="1200" b="0" i="0" kern="1200" dirty="0" err="1" smtClean="0">
                <a:solidFill>
                  <a:schemeClr val="tx1"/>
                </a:solidFill>
                <a:effectLst/>
                <a:latin typeface="+mn-lt"/>
                <a:ea typeface="+mn-ea"/>
                <a:cs typeface="+mn-cs"/>
              </a:rPr>
              <a:t>Its</a:t>
            </a:r>
            <a:r>
              <a:rPr lang="es-CO" sz="1200" b="0" i="0" kern="1200" dirty="0" smtClean="0">
                <a:solidFill>
                  <a:schemeClr val="tx1"/>
                </a:solidFill>
                <a:effectLst/>
                <a:latin typeface="+mn-lt"/>
                <a:ea typeface="+mn-ea"/>
                <a:cs typeface="+mn-cs"/>
              </a:rPr>
              <a:t> a </a:t>
            </a:r>
            <a:r>
              <a:rPr lang="es-CO" sz="1200" b="0" i="0" kern="1200" dirty="0" err="1" smtClean="0">
                <a:solidFill>
                  <a:schemeClr val="tx1"/>
                </a:solidFill>
                <a:effectLst/>
                <a:latin typeface="+mn-lt"/>
                <a:ea typeface="+mn-ea"/>
                <a:cs typeface="+mn-cs"/>
              </a:rPr>
              <a:t>conference</a:t>
            </a:r>
            <a:r>
              <a:rPr lang="es-CO" sz="1200" b="0" i="0" kern="1200" dirty="0" smtClean="0">
                <a:solidFill>
                  <a:schemeClr val="tx1"/>
                </a:solidFill>
                <a:effectLst/>
                <a:latin typeface="+mn-lt"/>
                <a:ea typeface="+mn-ea"/>
                <a:cs typeface="+mn-cs"/>
              </a:rPr>
              <a:t> </a:t>
            </a:r>
            <a:r>
              <a:rPr lang="es-CO" sz="1200" b="0" i="0" kern="1200" dirty="0" err="1" smtClean="0">
                <a:solidFill>
                  <a:schemeClr val="tx1"/>
                </a:solidFill>
                <a:effectLst/>
                <a:latin typeface="+mn-lt"/>
                <a:ea typeface="+mn-ea"/>
                <a:cs typeface="+mn-cs"/>
              </a:rPr>
              <a:t>about</a:t>
            </a:r>
            <a:r>
              <a:rPr lang="es-CO" sz="1200" b="0" i="0" kern="1200" dirty="0" smtClean="0">
                <a:solidFill>
                  <a:schemeClr val="tx1"/>
                </a:solidFill>
                <a:effectLst/>
                <a:latin typeface="+mn-lt"/>
                <a:ea typeface="+mn-ea"/>
                <a:cs typeface="+mn-cs"/>
              </a:rPr>
              <a:t> </a:t>
            </a:r>
            <a:r>
              <a:rPr lang="es-CO" sz="1200" b="0" i="0" kern="1200" dirty="0" err="1" smtClean="0">
                <a:solidFill>
                  <a:schemeClr val="tx1"/>
                </a:solidFill>
                <a:effectLst/>
                <a:latin typeface="+mn-lt"/>
                <a:ea typeface="+mn-ea"/>
                <a:cs typeface="+mn-cs"/>
              </a:rPr>
              <a:t>different</a:t>
            </a:r>
            <a:r>
              <a:rPr lang="es-CO" sz="1200" b="0" i="0" kern="1200" dirty="0" smtClean="0">
                <a:solidFill>
                  <a:schemeClr val="tx1"/>
                </a:solidFill>
                <a:effectLst/>
                <a:latin typeface="+mn-lt"/>
                <a:ea typeface="+mn-ea"/>
                <a:cs typeface="+mn-cs"/>
              </a:rPr>
              <a:t> </a:t>
            </a:r>
            <a:r>
              <a:rPr lang="es-CO" sz="1200" b="0" i="0" kern="1200" dirty="0" err="1" smtClean="0">
                <a:solidFill>
                  <a:schemeClr val="tx1"/>
                </a:solidFill>
                <a:effectLst/>
                <a:latin typeface="+mn-lt"/>
                <a:ea typeface="+mn-ea"/>
                <a:cs typeface="+mn-cs"/>
              </a:rPr>
              <a:t>topics</a:t>
            </a:r>
            <a:r>
              <a:rPr lang="es-CO" sz="1200" b="0" i="0" kern="1200" dirty="0" smtClean="0">
                <a:solidFill>
                  <a:schemeClr val="tx1"/>
                </a:solidFill>
                <a:effectLst/>
                <a:latin typeface="+mn-lt"/>
                <a:ea typeface="+mn-ea"/>
                <a:cs typeface="+mn-cs"/>
              </a:rPr>
              <a:t> </a:t>
            </a:r>
            <a:r>
              <a:rPr lang="es-CO" sz="1200" b="0" i="0" kern="1200" dirty="0" err="1" smtClean="0">
                <a:solidFill>
                  <a:schemeClr val="tx1"/>
                </a:solidFill>
                <a:effectLst/>
                <a:latin typeface="+mn-lt"/>
                <a:ea typeface="+mn-ea"/>
                <a:cs typeface="+mn-cs"/>
              </a:rPr>
              <a:t>such</a:t>
            </a:r>
            <a:r>
              <a:rPr lang="es-CO" sz="1200" b="0" i="0" kern="1200" baseline="0" dirty="0" smtClean="0">
                <a:solidFill>
                  <a:schemeClr val="tx1"/>
                </a:solidFill>
                <a:effectLst/>
                <a:latin typeface="+mn-lt"/>
                <a:ea typeface="+mn-ea"/>
                <a:cs typeface="+mn-cs"/>
              </a:rPr>
              <a:t> as: </a:t>
            </a:r>
            <a:r>
              <a:rPr lang="es-CO" sz="1200" b="0" i="0" kern="1200" baseline="0" dirty="0" err="1" smtClean="0">
                <a:solidFill>
                  <a:schemeClr val="tx1"/>
                </a:solidFill>
                <a:effectLst/>
                <a:latin typeface="+mn-lt"/>
                <a:ea typeface="+mn-ea"/>
                <a:cs typeface="+mn-cs"/>
              </a:rPr>
              <a:t>financial</a:t>
            </a:r>
            <a:r>
              <a:rPr lang="es-CO" sz="1200" b="0" i="0" kern="1200" baseline="0" dirty="0" smtClean="0">
                <a:solidFill>
                  <a:schemeClr val="tx1"/>
                </a:solidFill>
                <a:effectLst/>
                <a:latin typeface="+mn-lt"/>
                <a:ea typeface="+mn-ea"/>
                <a:cs typeface="+mn-cs"/>
              </a:rPr>
              <a:t>, Workforce. </a:t>
            </a:r>
          </a:p>
          <a:p>
            <a:r>
              <a:rPr lang="en-US" dirty="0" smtClean="0">
                <a:hlinkClick r:id="rId4"/>
              </a:rPr>
              <a:t>https://s15.a2zinc.net/clients/aga/pdt2019/Public/Sessions.aspx?ID=1224&amp;View=Sessions_summary</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AGA is the member organization for government financial management professionals. Our training events, professional certification, publications and ongoing education help members build their skills and advance their careers.</a:t>
            </a:r>
          </a:p>
          <a:p>
            <a:endParaRPr lang="en-US" sz="1200" b="0" i="0" kern="1200" dirty="0" smtClean="0">
              <a:solidFill>
                <a:schemeClr val="tx1"/>
              </a:solidFill>
              <a:effectLst/>
              <a:latin typeface="+mn-lt"/>
              <a:ea typeface="+mn-ea"/>
              <a:cs typeface="+mn-cs"/>
            </a:endParaRPr>
          </a:p>
          <a:p>
            <a:r>
              <a:rPr lang="es-CO" b="1" dirty="0" smtClean="0"/>
              <a:t>NASBO</a:t>
            </a:r>
          </a:p>
          <a:p>
            <a:r>
              <a:rPr lang="es-CO" dirty="0" err="1" smtClean="0"/>
              <a:t>Its</a:t>
            </a:r>
            <a:r>
              <a:rPr lang="es-CO" dirty="0" smtClean="0"/>
              <a:t> a </a:t>
            </a:r>
            <a:r>
              <a:rPr lang="es-CO" dirty="0" err="1" smtClean="0"/>
              <a:t>conference</a:t>
            </a:r>
            <a:r>
              <a:rPr lang="es-CO" dirty="0" smtClean="0"/>
              <a:t> </a:t>
            </a:r>
            <a:r>
              <a:rPr lang="es-CO" dirty="0" err="1" smtClean="0"/>
              <a:t>about</a:t>
            </a:r>
            <a:r>
              <a:rPr lang="es-CO" dirty="0" smtClean="0"/>
              <a:t> medical and </a:t>
            </a:r>
            <a:r>
              <a:rPr lang="es-CO" dirty="0" err="1" smtClean="0"/>
              <a:t>healthcare</a:t>
            </a:r>
            <a:endParaRPr lang="es-CO" dirty="0" smtClean="0"/>
          </a:p>
          <a:p>
            <a:r>
              <a:rPr lang="en-US" dirty="0" smtClean="0">
                <a:hlinkClick r:id="rId5"/>
              </a:rPr>
              <a:t>https://www.nasbo.org/meetings-trainings/annual-meeting</a:t>
            </a:r>
            <a:endParaRPr lang="es-CO" dirty="0" smtClean="0"/>
          </a:p>
          <a:p>
            <a:endParaRPr lang="en-US" dirty="0"/>
          </a:p>
        </p:txBody>
      </p:sp>
      <p:sp>
        <p:nvSpPr>
          <p:cNvPr id="4" name="Slide Number Placeholder 3"/>
          <p:cNvSpPr>
            <a:spLocks noGrp="1"/>
          </p:cNvSpPr>
          <p:nvPr>
            <p:ph type="sldNum" sz="quarter" idx="10"/>
          </p:nvPr>
        </p:nvSpPr>
        <p:spPr/>
        <p:txBody>
          <a:bodyPr/>
          <a:lstStyle/>
          <a:p>
            <a:fld id="{1FA38C8A-A5B0-46AC-949F-B43B5735D4F3}" type="slidenum">
              <a:rPr lang="es-ES" smtClean="0"/>
              <a:t>38</a:t>
            </a:fld>
            <a:endParaRPr lang="es-ES"/>
          </a:p>
        </p:txBody>
      </p:sp>
    </p:spTree>
    <p:extLst>
      <p:ext uri="{BB962C8B-B14F-4D97-AF65-F5344CB8AC3E}">
        <p14:creationId xmlns:p14="http://schemas.microsoft.com/office/powerpoint/2010/main" val="28940422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28600" indent="-228600">
              <a:buAutoNum type="arabicParenR"/>
            </a:pPr>
            <a:r>
              <a:rPr lang="en-US" dirty="0" smtClean="0">
                <a:hlinkClick r:id="rId3"/>
              </a:rPr>
              <a:t>https://www.salesfusion.com/about/</a:t>
            </a:r>
            <a:r>
              <a:rPr lang="en-US" dirty="0" smtClean="0"/>
              <a:t>, </a:t>
            </a:r>
            <a:r>
              <a:rPr lang="en-US" dirty="0" smtClean="0">
                <a:hlinkClick r:id="rId4"/>
              </a:rPr>
              <a:t>https://www.salesfusion.com/wp-content/uploads/2015/07/Infor-CRM-Slick.pdf</a:t>
            </a:r>
            <a:endParaRPr lang="en-US" dirty="0" smtClean="0"/>
          </a:p>
          <a:p>
            <a:pPr marL="228600" indent="-228600">
              <a:buAutoNum type="arabicParenR"/>
            </a:pPr>
            <a:r>
              <a:rPr lang="en-US" dirty="0" smtClean="0">
                <a:hlinkClick r:id="rId5"/>
              </a:rPr>
              <a:t>http://partners.infor.com/?chkMain=check&amp;in=Utilities&amp;pr=CloudSuite%20CRM#1278</a:t>
            </a:r>
            <a:endParaRPr lang="en-US" dirty="0" smtClean="0"/>
          </a:p>
          <a:p>
            <a:pPr marL="228600" indent="-228600">
              <a:buAutoNum type="arabicParenR"/>
            </a:pPr>
            <a:r>
              <a:rPr lang="en-US" dirty="0" smtClean="0">
                <a:hlinkClick r:id="rId6"/>
              </a:rPr>
              <a:t>http://www.insalescrm.ca/</a:t>
            </a:r>
            <a:endParaRPr lang="en-US" dirty="0" smtClean="0"/>
          </a:p>
          <a:p>
            <a:pPr marL="228600" indent="-228600">
              <a:buAutoNum type="arabicParenR"/>
            </a:pPr>
            <a:endParaRPr lang="en-US" dirty="0" smtClean="0"/>
          </a:p>
          <a:p>
            <a:pPr marL="228600" indent="-228600">
              <a:buAutoNum type="arabicParenR"/>
            </a:pPr>
            <a:endParaRPr lang="en-US" dirty="0" smtClean="0"/>
          </a:p>
          <a:p>
            <a:endParaRPr lang="es-ES" dirty="0"/>
          </a:p>
        </p:txBody>
      </p:sp>
      <p:sp>
        <p:nvSpPr>
          <p:cNvPr id="4" name="3 Marcador de número de diapositiva"/>
          <p:cNvSpPr>
            <a:spLocks noGrp="1"/>
          </p:cNvSpPr>
          <p:nvPr>
            <p:ph type="sldNum" sz="quarter" idx="10"/>
          </p:nvPr>
        </p:nvSpPr>
        <p:spPr/>
        <p:txBody>
          <a:bodyPr/>
          <a:lstStyle/>
          <a:p>
            <a:fld id="{1FA38C8A-A5B0-46AC-949F-B43B5735D4F3}" type="slidenum">
              <a:rPr lang="es-ES" smtClean="0"/>
              <a:t>39</a:t>
            </a:fld>
            <a:endParaRPr lang="es-ES"/>
          </a:p>
        </p:txBody>
      </p:sp>
    </p:spTree>
    <p:extLst>
      <p:ext uri="{BB962C8B-B14F-4D97-AF65-F5344CB8AC3E}">
        <p14:creationId xmlns:p14="http://schemas.microsoft.com/office/powerpoint/2010/main" val="2227785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https://harrissmartworks.com/about/</a:t>
            </a:r>
          </a:p>
          <a:p>
            <a:r>
              <a:rPr lang="en-US" dirty="0" smtClean="0"/>
              <a:t>\\opnt32\Mercadeo\Product Marketing\PMK2\1. Benchmarking\2. Harris\Smart Works\Support documents\Pricing\</a:t>
            </a:r>
            <a:r>
              <a:rPr lang="en-US" dirty="0" err="1" smtClean="0"/>
              <a:t>MeterSense</a:t>
            </a:r>
            <a:r>
              <a:rPr lang="en-US" dirty="0" smtClean="0"/>
              <a:t> SmartWorks</a:t>
            </a:r>
          </a:p>
          <a:p>
            <a:endParaRPr lang="es-CO" dirty="0" smtClean="0"/>
          </a:p>
          <a:p>
            <a:r>
              <a:rPr lang="es-CO" dirty="0" smtClean="0"/>
              <a:t>En los </a:t>
            </a:r>
            <a:r>
              <a:rPr lang="es-CO" dirty="0" err="1" smtClean="0"/>
              <a:t>hype</a:t>
            </a:r>
            <a:r>
              <a:rPr lang="es-CO" baseline="0" dirty="0" smtClean="0"/>
              <a:t> </a:t>
            </a:r>
            <a:r>
              <a:rPr lang="es-CO" baseline="0" dirty="0" err="1" smtClean="0"/>
              <a:t>cycle</a:t>
            </a:r>
            <a:r>
              <a:rPr lang="es-CO" baseline="0" dirty="0" smtClean="0"/>
              <a:t> del 2018 y 2017 tanto de </a:t>
            </a:r>
            <a:r>
              <a:rPr lang="es-CO" baseline="0" dirty="0" err="1" smtClean="0"/>
              <a:t>Utility</a:t>
            </a:r>
            <a:r>
              <a:rPr lang="es-CO" baseline="0" dirty="0" smtClean="0"/>
              <a:t> </a:t>
            </a:r>
            <a:r>
              <a:rPr lang="es-CO" baseline="0" dirty="0" err="1" smtClean="0"/>
              <a:t>Industry</a:t>
            </a:r>
            <a:r>
              <a:rPr lang="es-CO" baseline="0" dirty="0" smtClean="0"/>
              <a:t> y </a:t>
            </a:r>
            <a:r>
              <a:rPr lang="es-CO" baseline="0" dirty="0" err="1" smtClean="0"/>
              <a:t>SmartGrid</a:t>
            </a:r>
            <a:r>
              <a:rPr lang="es-CO" baseline="0" dirty="0" smtClean="0"/>
              <a:t> no se encuentran referenciados. El </a:t>
            </a:r>
            <a:r>
              <a:rPr lang="es-CO" baseline="0" dirty="0" err="1" smtClean="0"/>
              <a:t>hype</a:t>
            </a:r>
            <a:r>
              <a:rPr lang="es-CO" baseline="0" dirty="0" smtClean="0"/>
              <a:t> </a:t>
            </a:r>
            <a:r>
              <a:rPr lang="es-CO" baseline="0" dirty="0" err="1" smtClean="0"/>
              <a:t>cycle</a:t>
            </a:r>
            <a:r>
              <a:rPr lang="es-CO" baseline="0" dirty="0" smtClean="0"/>
              <a:t> del 2012 tampoco lo encontré. </a:t>
            </a:r>
            <a:endParaRPr lang="en-US" dirty="0" smtClean="0"/>
          </a:p>
          <a:p>
            <a:endParaRPr lang="es-ES" dirty="0"/>
          </a:p>
        </p:txBody>
      </p:sp>
      <p:sp>
        <p:nvSpPr>
          <p:cNvPr id="4" name="3 Marcador de número de diapositiva"/>
          <p:cNvSpPr>
            <a:spLocks noGrp="1"/>
          </p:cNvSpPr>
          <p:nvPr>
            <p:ph type="sldNum" sz="quarter" idx="10"/>
          </p:nvPr>
        </p:nvSpPr>
        <p:spPr/>
        <p:txBody>
          <a:bodyPr/>
          <a:lstStyle/>
          <a:p>
            <a:fld id="{1FA38C8A-A5B0-46AC-949F-B43B5735D4F3}" type="slidenum">
              <a:rPr lang="es-ES" smtClean="0"/>
              <a:t>5</a:t>
            </a:fld>
            <a:endParaRPr lang="es-ES"/>
          </a:p>
        </p:txBody>
      </p:sp>
    </p:spTree>
    <p:extLst>
      <p:ext uri="{BB962C8B-B14F-4D97-AF65-F5344CB8AC3E}">
        <p14:creationId xmlns:p14="http://schemas.microsoft.com/office/powerpoint/2010/main" val="2028859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A38C8A-A5B0-46AC-949F-B43B5735D4F3}" type="slidenum">
              <a:rPr lang="es-ES" smtClean="0"/>
              <a:t>7</a:t>
            </a:fld>
            <a:endParaRPr lang="es-ES"/>
          </a:p>
        </p:txBody>
      </p:sp>
    </p:spTree>
    <p:extLst>
      <p:ext uri="{BB962C8B-B14F-4D97-AF65-F5344CB8AC3E}">
        <p14:creationId xmlns:p14="http://schemas.microsoft.com/office/powerpoint/2010/main" val="4043867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1FA38C8A-A5B0-46AC-949F-B43B5735D4F3}" type="slidenum">
              <a:rPr lang="es-ES" smtClean="0"/>
              <a:t>8</a:t>
            </a:fld>
            <a:endParaRPr lang="es-ES"/>
          </a:p>
        </p:txBody>
      </p:sp>
    </p:spTree>
    <p:extLst>
      <p:ext uri="{BB962C8B-B14F-4D97-AF65-F5344CB8AC3E}">
        <p14:creationId xmlns:p14="http://schemas.microsoft.com/office/powerpoint/2010/main" val="1201145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https://www.infor.com/products/cloudsuite-public-sector</a:t>
            </a:r>
            <a:endParaRPr lang="en-US" dirty="0" smtClean="0"/>
          </a:p>
          <a:p>
            <a:r>
              <a:rPr lang="en-US" dirty="0" smtClean="0">
                <a:hlinkClick r:id="rId4"/>
              </a:rPr>
              <a:t>https://www.infor.com/products/customer-experience-suite/cloudsuite-crm</a:t>
            </a:r>
            <a:endParaRPr lang="en-US" dirty="0" smtClean="0"/>
          </a:p>
          <a:p>
            <a:r>
              <a:rPr lang="en-US" dirty="0" smtClean="0">
                <a:hlinkClick r:id="rId5"/>
              </a:rPr>
              <a:t>https://www.infor.com/products/cloudsuite-workforce-management</a:t>
            </a:r>
            <a:endParaRPr lang="en-US" dirty="0"/>
          </a:p>
        </p:txBody>
      </p:sp>
      <p:sp>
        <p:nvSpPr>
          <p:cNvPr id="4" name="Slide Number Placeholder 3"/>
          <p:cNvSpPr>
            <a:spLocks noGrp="1"/>
          </p:cNvSpPr>
          <p:nvPr>
            <p:ph type="sldNum" sz="quarter" idx="10"/>
          </p:nvPr>
        </p:nvSpPr>
        <p:spPr/>
        <p:txBody>
          <a:bodyPr/>
          <a:lstStyle/>
          <a:p>
            <a:fld id="{1FA38C8A-A5B0-46AC-949F-B43B5735D4F3}" type="slidenum">
              <a:rPr lang="es-ES" smtClean="0"/>
              <a:t>10</a:t>
            </a:fld>
            <a:endParaRPr lang="es-ES"/>
          </a:p>
        </p:txBody>
      </p:sp>
    </p:spTree>
    <p:extLst>
      <p:ext uri="{BB962C8B-B14F-4D97-AF65-F5344CB8AC3E}">
        <p14:creationId xmlns:p14="http://schemas.microsoft.com/office/powerpoint/2010/main" val="3221230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http://www.act-bright.com/wp/wp-content/uploads/2016/08/Infor-EAM.pdf</a:t>
            </a:r>
            <a:endParaRPr lang="en-US" dirty="0"/>
          </a:p>
        </p:txBody>
      </p:sp>
      <p:sp>
        <p:nvSpPr>
          <p:cNvPr id="4" name="Slide Number Placeholder 3"/>
          <p:cNvSpPr>
            <a:spLocks noGrp="1"/>
          </p:cNvSpPr>
          <p:nvPr>
            <p:ph type="sldNum" sz="quarter" idx="10"/>
          </p:nvPr>
        </p:nvSpPr>
        <p:spPr/>
        <p:txBody>
          <a:bodyPr/>
          <a:lstStyle/>
          <a:p>
            <a:fld id="{1FA38C8A-A5B0-46AC-949F-B43B5735D4F3}" type="slidenum">
              <a:rPr lang="es-ES" smtClean="0"/>
              <a:t>13</a:t>
            </a:fld>
            <a:endParaRPr lang="es-ES"/>
          </a:p>
        </p:txBody>
      </p:sp>
    </p:spTree>
    <p:extLst>
      <p:ext uri="{BB962C8B-B14F-4D97-AF65-F5344CB8AC3E}">
        <p14:creationId xmlns:p14="http://schemas.microsoft.com/office/powerpoint/2010/main" val="1005722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A38C8A-A5B0-46AC-949F-B43B5735D4F3}" type="slidenum">
              <a:rPr lang="es-ES" smtClean="0"/>
              <a:t>14</a:t>
            </a:fld>
            <a:endParaRPr lang="es-ES"/>
          </a:p>
        </p:txBody>
      </p:sp>
    </p:spTree>
    <p:extLst>
      <p:ext uri="{BB962C8B-B14F-4D97-AF65-F5344CB8AC3E}">
        <p14:creationId xmlns:p14="http://schemas.microsoft.com/office/powerpoint/2010/main" val="1592112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gartner.com/doc/reprints?id=1-5PX4K1B&amp;ct=181105&amp;st=sb&amp;mkt_tok=eyJpIjoiTURCbU1XSXhaV1UwTjJWaSIsInQiOiJaNklQa0RzTTRJRW1OUWoxUFRvaTI3aEgzZFZDWG0wTnNEcSs3USt5Ynh4bnp5SUR0YkJTdkMwRTlsNHVPQ1ErVW94c2dPa2VsXC9lZGpPWmNoWU1FV1lBcFZ1dkl3OVhMQnhXODRGOCtKa2ZcL2FxMDAxR2p0QVJUMGxLaXluNGdwIn0%3D</a:t>
            </a:r>
            <a:endParaRPr lang="es-CO" b="1" dirty="0" smtClean="0"/>
          </a:p>
          <a:p>
            <a:r>
              <a:rPr lang="es-CO" b="1" dirty="0" err="1" smtClean="0"/>
              <a:t>Strengths</a:t>
            </a:r>
            <a:endParaRPr lang="es-CO"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CO" b="0" dirty="0" smtClean="0"/>
              <a:t>-</a:t>
            </a:r>
            <a:r>
              <a:rPr lang="en-US" sz="1200" dirty="0" smtClean="0"/>
              <a:t>Infor EAM is a long-standing product with broad capability across multiple industries, regions and languages. It is also highly scalable, affording it wide applicability.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s-CO" b="0" dirty="0" smtClean="0"/>
              <a:t>-</a:t>
            </a:r>
            <a:r>
              <a:rPr lang="en-US" sz="1200" dirty="0" smtClean="0"/>
              <a:t>Infor has a good understanding of the markets it serves. Although it doesn’t lead in terms of innovation, it has a strong cloud presence, claiming three-quarters of its customers are cloud-based, which is significant compared to most of its contemporaries.</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dirty="0" smtClean="0"/>
              <a:t>-</a:t>
            </a:r>
            <a:r>
              <a:rPr lang="en-US" sz="1200" dirty="0" smtClean="0"/>
              <a:t>Infor EAM’s overall functionality is considered very capable by customer references, and the product scored second highest among this list of EAM vendors for asset tracking.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b="1" dirty="0" smtClean="0"/>
              <a:t>Cautions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b="0" dirty="0" smtClean="0"/>
              <a:t>-</a:t>
            </a:r>
            <a:r>
              <a:rPr lang="en-US" sz="1200" b="0" i="0" kern="1200" dirty="0" smtClean="0">
                <a:solidFill>
                  <a:schemeClr val="tx1"/>
                </a:solidFill>
                <a:effectLst/>
                <a:latin typeface="+mn-lt"/>
                <a:ea typeface="+mn-ea"/>
                <a:cs typeface="+mn-cs"/>
              </a:rPr>
              <a:t>Infor declined to respond when asked how much it spends on R&amp;D (and marketing). Prospective and current customers should pressure the vendor for a formal forward roadmap to ensure the product is developed in line with expected future industry needs.</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Despite Infor’s apparent focus on customer satisfaction, some customer references rank it low in contract negotiation and its flexibility related to pricing.</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Infor provides three levels of support, Essential, Premium and Elite. Only Elite provides access to a customer success manager — something that might account for why two-thirds of customers questioned rated Infor’s technical support as just satisfactory.</a:t>
            </a:r>
            <a:endParaRPr lang="en-US" sz="12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b="0" dirty="0"/>
          </a:p>
        </p:txBody>
      </p:sp>
      <p:sp>
        <p:nvSpPr>
          <p:cNvPr id="4" name="Slide Number Placeholder 3"/>
          <p:cNvSpPr>
            <a:spLocks noGrp="1"/>
          </p:cNvSpPr>
          <p:nvPr>
            <p:ph type="sldNum" sz="quarter" idx="10"/>
          </p:nvPr>
        </p:nvSpPr>
        <p:spPr/>
        <p:txBody>
          <a:bodyPr/>
          <a:lstStyle/>
          <a:p>
            <a:fld id="{1FA38C8A-A5B0-46AC-949F-B43B5735D4F3}" type="slidenum">
              <a:rPr lang="es-ES" smtClean="0"/>
              <a:t>15</a:t>
            </a:fld>
            <a:endParaRPr lang="es-ES"/>
          </a:p>
        </p:txBody>
      </p:sp>
    </p:spTree>
    <p:extLst>
      <p:ext uri="{BB962C8B-B14F-4D97-AF65-F5344CB8AC3E}">
        <p14:creationId xmlns:p14="http://schemas.microsoft.com/office/powerpoint/2010/main" val="27385182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Portada">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cstate="print">
            <a:extLst>
              <a:ext uri="{28A0092B-C50C-407E-A947-70E740481C1C}">
                <a14:useLocalDpi xmlns:a14="http://schemas.microsoft.com/office/drawing/2010/main" val="0"/>
              </a:ext>
            </a:extLst>
          </a:blip>
          <a:srcRect l="10807" t="10492" r="26784" b="36906"/>
          <a:stretch/>
        </p:blipFill>
        <p:spPr>
          <a:xfrm>
            <a:off x="0" y="0"/>
            <a:ext cx="9144000" cy="5143500"/>
          </a:xfrm>
          <a:prstGeom prst="rect">
            <a:avLst/>
          </a:prstGeom>
        </p:spPr>
      </p:pic>
      <p:pic>
        <p:nvPicPr>
          <p:cNvPr id="1026" name="Picture 2" descr="D:\PIEZAS GRÁFICAS\INSTITUCIONAL\LOGO CORPORATIVO\LOGO OPEN-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758" y="775603"/>
            <a:ext cx="3324860" cy="1224136"/>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395536" y="2181751"/>
            <a:ext cx="3361305" cy="369332"/>
          </a:xfrm>
          <a:prstGeom prst="rect">
            <a:avLst/>
          </a:prstGeom>
          <a:noFill/>
        </p:spPr>
        <p:txBody>
          <a:bodyPr wrap="none" rtlCol="0">
            <a:spAutoFit/>
          </a:bodyPr>
          <a:lstStyle/>
          <a:p>
            <a:r>
              <a:rPr lang="es-ES" b="1" dirty="0" smtClean="0">
                <a:solidFill>
                  <a:srgbClr val="173456"/>
                </a:solidFill>
              </a:rPr>
              <a:t>INNOVATION BEYOND DREAMS</a:t>
            </a:r>
            <a:endParaRPr lang="es-ES" b="1" dirty="0">
              <a:solidFill>
                <a:srgbClr val="173456"/>
              </a:solidFill>
            </a:endParaRPr>
          </a:p>
        </p:txBody>
      </p:sp>
    </p:spTree>
    <p:extLst>
      <p:ext uri="{BB962C8B-B14F-4D97-AF65-F5344CB8AC3E}">
        <p14:creationId xmlns:p14="http://schemas.microsoft.com/office/powerpoint/2010/main" val="2826082111"/>
      </p:ext>
    </p:extLst>
  </p:cSld>
  <p:clrMapOvr>
    <a:masterClrMapping/>
  </p:clrMapOvr>
  <p:timing>
    <p:tnLst>
      <p:par>
        <p:cTn id="1" dur="indefinite" restart="never" nodeType="tmRoot"/>
      </p:par>
    </p:tnLst>
  </p:timing>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ortada aseo">
    <p:spTree>
      <p:nvGrpSpPr>
        <p:cNvPr id="1" name=""/>
        <p:cNvGrpSpPr/>
        <p:nvPr/>
      </p:nvGrpSpPr>
      <p:grpSpPr>
        <a:xfrm>
          <a:off x="0" y="0"/>
          <a:ext cx="0" cy="0"/>
          <a:chOff x="0" y="0"/>
          <a:chExt cx="0" cy="0"/>
        </a:xfrm>
      </p:grpSpPr>
      <p:pic>
        <p:nvPicPr>
          <p:cNvPr id="5122" name="Picture 2" descr="D:\PIEZAS GRÁFICAS\PROYECTO TOOLKIT\PLANTILLA 2017\E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PIEZAS GRÁFICAS\PROYECTO TOOLKIT\PLANTILLA 2017\LOGO OPEN RGB ngativ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6376" y="69181"/>
            <a:ext cx="1109662" cy="414338"/>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5911423" y="4006656"/>
            <a:ext cx="3148619" cy="1107996"/>
          </a:xfrm>
          <a:prstGeom prst="rect">
            <a:avLst/>
          </a:prstGeom>
          <a:noFill/>
        </p:spPr>
        <p:txBody>
          <a:bodyPr wrap="none" rtlCol="0">
            <a:spAutoFit/>
          </a:bodyPr>
          <a:lstStyle/>
          <a:p>
            <a:r>
              <a:rPr lang="es-ES" sz="6600" b="1" dirty="0" smtClean="0">
                <a:solidFill>
                  <a:schemeClr val="bg1"/>
                </a:solidFill>
                <a:latin typeface="+mj-lt"/>
              </a:rPr>
              <a:t>EcoCIS</a:t>
            </a:r>
            <a:endParaRPr lang="es-ES" sz="6600" b="1" dirty="0">
              <a:solidFill>
                <a:schemeClr val="bg1"/>
              </a:solidFill>
              <a:latin typeface="+mj-lt"/>
            </a:endParaRPr>
          </a:p>
        </p:txBody>
      </p:sp>
      <p:pic>
        <p:nvPicPr>
          <p:cNvPr id="5" name="Picture 2" descr="D:\PIEZAS GRÁFICAS\PROYECTO TOOLKIT\PLANTILLA 2017\ECO.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PIEZAS GRÁFICAS\PROYECTO TOOLKIT\PLANTILLA 2017\LOGO OPEN RGB ngativo-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56376" y="69181"/>
            <a:ext cx="1109662" cy="414338"/>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userDrawn="1"/>
        </p:nvSpPr>
        <p:spPr>
          <a:xfrm>
            <a:off x="5911423" y="4006656"/>
            <a:ext cx="3148619" cy="1107996"/>
          </a:xfrm>
          <a:prstGeom prst="rect">
            <a:avLst/>
          </a:prstGeom>
          <a:noFill/>
        </p:spPr>
        <p:txBody>
          <a:bodyPr wrap="none" rtlCol="0">
            <a:spAutoFit/>
          </a:bodyPr>
          <a:lstStyle/>
          <a:p>
            <a:r>
              <a:rPr lang="es-ES" sz="6600" b="1" dirty="0" smtClean="0">
                <a:solidFill>
                  <a:schemeClr val="bg1"/>
                </a:solidFill>
                <a:latin typeface="+mj-lt"/>
              </a:rPr>
              <a:t>EcoCIS</a:t>
            </a:r>
            <a:endParaRPr lang="es-ES" sz="6600" b="1" dirty="0">
              <a:solidFill>
                <a:schemeClr val="bg1"/>
              </a:solidFill>
              <a:latin typeface="+mj-lt"/>
            </a:endParaRPr>
          </a:p>
        </p:txBody>
      </p:sp>
    </p:spTree>
    <p:extLst>
      <p:ext uri="{BB962C8B-B14F-4D97-AF65-F5344CB8AC3E}">
        <p14:creationId xmlns:p14="http://schemas.microsoft.com/office/powerpoint/2010/main" val="550423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ortada field service">
    <p:spTree>
      <p:nvGrpSpPr>
        <p:cNvPr id="1" name=""/>
        <p:cNvGrpSpPr/>
        <p:nvPr/>
      </p:nvGrpSpPr>
      <p:grpSpPr>
        <a:xfrm>
          <a:off x="0" y="0"/>
          <a:ext cx="0" cy="0"/>
          <a:chOff x="0" y="0"/>
          <a:chExt cx="0" cy="0"/>
        </a:xfrm>
      </p:grpSpPr>
      <p:pic>
        <p:nvPicPr>
          <p:cNvPr id="5" name="Picture 2" descr="D:\PIEZAS GRÁFICAS\PROYECTO TOOLKIT\PLANTILLA 2017\FIELD SERVICE (teleco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3696073" y="3507854"/>
            <a:ext cx="5412059" cy="1107996"/>
          </a:xfrm>
          <a:prstGeom prst="rect">
            <a:avLst/>
          </a:prstGeom>
          <a:noFill/>
        </p:spPr>
        <p:txBody>
          <a:bodyPr wrap="none" rtlCol="0">
            <a:spAutoFit/>
          </a:bodyPr>
          <a:lstStyle/>
          <a:p>
            <a:pPr algn="r"/>
            <a:r>
              <a:rPr lang="es-ES" sz="6600" b="1" dirty="0" smtClean="0">
                <a:solidFill>
                  <a:schemeClr val="bg1"/>
                </a:solidFill>
                <a:latin typeface="+mj-lt"/>
              </a:rPr>
              <a:t>Field Service</a:t>
            </a:r>
            <a:endParaRPr lang="es-ES" sz="6600" b="1" dirty="0">
              <a:solidFill>
                <a:schemeClr val="bg1"/>
              </a:solidFill>
              <a:latin typeface="+mj-lt"/>
            </a:endParaRPr>
          </a:p>
        </p:txBody>
      </p:sp>
      <p:sp>
        <p:nvSpPr>
          <p:cNvPr id="4" name="3 CuadroTexto"/>
          <p:cNvSpPr txBox="1"/>
          <p:nvPr/>
        </p:nvSpPr>
        <p:spPr>
          <a:xfrm>
            <a:off x="3791932" y="4299942"/>
            <a:ext cx="5316200" cy="1446550"/>
          </a:xfrm>
          <a:prstGeom prst="rect">
            <a:avLst/>
          </a:prstGeom>
          <a:noFill/>
        </p:spPr>
        <p:txBody>
          <a:bodyPr wrap="none" rtlCol="0">
            <a:spAutoFit/>
          </a:bodyPr>
          <a:lstStyle/>
          <a:p>
            <a:pPr algn="r"/>
            <a:r>
              <a:rPr lang="es-ES" sz="4400" dirty="0" smtClean="0">
                <a:solidFill>
                  <a:schemeClr val="bg1"/>
                </a:solidFill>
              </a:rPr>
              <a:t>Telecommunications</a:t>
            </a:r>
          </a:p>
          <a:p>
            <a:pPr algn="r"/>
            <a:endParaRPr lang="es-ES" sz="4400" dirty="0" smtClean="0">
              <a:solidFill>
                <a:schemeClr val="bg1"/>
              </a:solidFill>
            </a:endParaRPr>
          </a:p>
        </p:txBody>
      </p:sp>
      <p:pic>
        <p:nvPicPr>
          <p:cNvPr id="6" name="Picture 2" descr="D:\PIEZAS GRÁFICAS\PROYECTO TOOLKIT\PLANTILLA 2017\FIELD SERVICE (telecom).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userDrawn="1"/>
        </p:nvSpPr>
        <p:spPr>
          <a:xfrm>
            <a:off x="3696073" y="3507854"/>
            <a:ext cx="5412059" cy="1107996"/>
          </a:xfrm>
          <a:prstGeom prst="rect">
            <a:avLst/>
          </a:prstGeom>
          <a:noFill/>
        </p:spPr>
        <p:txBody>
          <a:bodyPr wrap="none" rtlCol="0">
            <a:spAutoFit/>
          </a:bodyPr>
          <a:lstStyle/>
          <a:p>
            <a:pPr algn="r"/>
            <a:r>
              <a:rPr lang="es-ES" sz="6600" b="1" dirty="0" smtClean="0">
                <a:solidFill>
                  <a:schemeClr val="bg1"/>
                </a:solidFill>
                <a:latin typeface="+mj-lt"/>
              </a:rPr>
              <a:t>Field Service</a:t>
            </a:r>
            <a:endParaRPr lang="es-ES" sz="6600" b="1" dirty="0">
              <a:solidFill>
                <a:schemeClr val="bg1"/>
              </a:solidFill>
              <a:latin typeface="+mj-lt"/>
            </a:endParaRPr>
          </a:p>
        </p:txBody>
      </p:sp>
      <p:sp>
        <p:nvSpPr>
          <p:cNvPr id="8" name="7 CuadroTexto"/>
          <p:cNvSpPr txBox="1"/>
          <p:nvPr userDrawn="1"/>
        </p:nvSpPr>
        <p:spPr>
          <a:xfrm>
            <a:off x="3791932" y="4299942"/>
            <a:ext cx="5316200" cy="1446550"/>
          </a:xfrm>
          <a:prstGeom prst="rect">
            <a:avLst/>
          </a:prstGeom>
          <a:noFill/>
        </p:spPr>
        <p:txBody>
          <a:bodyPr wrap="none" rtlCol="0">
            <a:spAutoFit/>
          </a:bodyPr>
          <a:lstStyle/>
          <a:p>
            <a:pPr algn="r"/>
            <a:r>
              <a:rPr lang="es-ES" sz="4400" dirty="0" smtClean="0">
                <a:solidFill>
                  <a:schemeClr val="bg1"/>
                </a:solidFill>
              </a:rPr>
              <a:t>Telecommunications</a:t>
            </a:r>
          </a:p>
          <a:p>
            <a:pPr algn="r"/>
            <a:endParaRPr lang="es-ES" sz="4400" dirty="0" smtClean="0">
              <a:solidFill>
                <a:schemeClr val="bg1"/>
              </a:solidFill>
            </a:endParaRPr>
          </a:p>
        </p:txBody>
      </p:sp>
    </p:spTree>
    <p:extLst>
      <p:ext uri="{BB962C8B-B14F-4D97-AF65-F5344CB8AC3E}">
        <p14:creationId xmlns:p14="http://schemas.microsoft.com/office/powerpoint/2010/main" val="223241234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inal">
    <p:spTree>
      <p:nvGrpSpPr>
        <p:cNvPr id="1" name=""/>
        <p:cNvGrpSpPr/>
        <p:nvPr/>
      </p:nvGrpSpPr>
      <p:grpSpPr>
        <a:xfrm>
          <a:off x="0" y="0"/>
          <a:ext cx="0" cy="0"/>
          <a:chOff x="0" y="0"/>
          <a:chExt cx="0" cy="0"/>
        </a:xfrm>
      </p:grpSpPr>
      <p:pic>
        <p:nvPicPr>
          <p:cNvPr id="3074" name="Picture 2" descr="D:\PIEZAS GRÁFICAS\PPT VERSIÓN DE PRODUCTO\fondo azu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173" b="16706"/>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47864" y="2092954"/>
            <a:ext cx="2448272" cy="400110"/>
          </a:xfrm>
          <a:prstGeom prst="rect">
            <a:avLst/>
          </a:prstGeom>
          <a:noFill/>
        </p:spPr>
        <p:txBody>
          <a:bodyPr wrap="square" rtlCol="0">
            <a:spAutoFit/>
          </a:bodyPr>
          <a:lstStyle/>
          <a:p>
            <a:pPr algn="ctr"/>
            <a:r>
              <a:rPr lang="en-US" sz="2000" dirty="0">
                <a:solidFill>
                  <a:schemeClr val="bg1"/>
                </a:solidFill>
                <a:ea typeface="Akkurat" charset="0"/>
                <a:cs typeface="Akkurat" charset="0"/>
              </a:rPr>
              <a:t>www.openintl.com</a:t>
            </a:r>
            <a:endParaRPr lang="en-US" sz="2000" dirty="0">
              <a:solidFill>
                <a:schemeClr val="bg1"/>
              </a:solidFill>
              <a:latin typeface="+mn-lt"/>
              <a:ea typeface="Akkurat" charset="0"/>
              <a:cs typeface="Akkurat" charset="0"/>
            </a:endParaRPr>
          </a:p>
        </p:txBody>
      </p:sp>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8912" y="1491630"/>
            <a:ext cx="1426176" cy="482568"/>
          </a:xfrm>
          <a:prstGeom prst="rect">
            <a:avLst/>
          </a:prstGeom>
        </p:spPr>
      </p:pic>
      <p:sp>
        <p:nvSpPr>
          <p:cNvPr id="6" name="5 CuadroTexto"/>
          <p:cNvSpPr txBox="1"/>
          <p:nvPr/>
        </p:nvSpPr>
        <p:spPr>
          <a:xfrm>
            <a:off x="1112032" y="4515966"/>
            <a:ext cx="1159292"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900" b="0" i="0" u="none" kern="1200" dirty="0" smtClean="0">
                <a:solidFill>
                  <a:schemeClr val="bg1"/>
                </a:solidFill>
                <a:effectLst/>
                <a:latin typeface="+mn-lt"/>
                <a:ea typeface="+mn-ea"/>
                <a:cs typeface="+mn-cs"/>
              </a:rPr>
              <a:t>Open International</a:t>
            </a:r>
          </a:p>
        </p:txBody>
      </p:sp>
      <p:pic>
        <p:nvPicPr>
          <p:cNvPr id="2055" name="Picture 7" descr="D:\PIEZAS GRÁFICAS\PROYECTO TOOLKIT\PLANTILLA 2017\REDES ICONS\facebook-letter-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2788" y="4155926"/>
            <a:ext cx="278207" cy="27820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PIEZAS GRÁFICAS\PROYECTO TOOLKIT\PLANTILLA 2017\REDES ICONS\linkedin-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2575" y="4155926"/>
            <a:ext cx="278207" cy="278208"/>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D:\PIEZAS GRÁFICAS\PROYECTO TOOLKIT\PLANTILLA 2017\REDES ICONS\twitter-logo-silhouett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3001" y="4155928"/>
            <a:ext cx="278207" cy="27820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D:\PIEZAS GRÁFICAS\PROYECTO TOOLKIT\PLANTILLA 2017\REDES ICONS\youtube-log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13215" y="4155926"/>
            <a:ext cx="278207" cy="278208"/>
          </a:xfrm>
          <a:prstGeom prst="rect">
            <a:avLst/>
          </a:prstGeom>
          <a:noFill/>
          <a:extLst>
            <a:ext uri="{909E8E84-426E-40DD-AFC4-6F175D3DCCD1}">
              <a14:hiddenFill xmlns:a14="http://schemas.microsoft.com/office/drawing/2010/main">
                <a:solidFill>
                  <a:srgbClr val="FFFFFF"/>
                </a:solidFill>
              </a14:hiddenFill>
            </a:ext>
          </a:extLst>
        </p:spPr>
      </p:pic>
      <p:sp>
        <p:nvSpPr>
          <p:cNvPr id="17" name="16 CuadroTexto"/>
          <p:cNvSpPr txBox="1"/>
          <p:nvPr/>
        </p:nvSpPr>
        <p:spPr>
          <a:xfrm>
            <a:off x="2938469" y="4515966"/>
            <a:ext cx="1346844"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900" b="0" i="0" u="none" kern="1200" dirty="0" smtClean="0">
                <a:solidFill>
                  <a:schemeClr val="bg1"/>
                </a:solidFill>
                <a:effectLst/>
                <a:latin typeface="+mn-lt"/>
                <a:ea typeface="+mn-ea"/>
                <a:cs typeface="+mn-cs"/>
              </a:rPr>
              <a:t>Open </a:t>
            </a:r>
            <a:r>
              <a:rPr lang="es-ES" sz="900" b="0" i="0" u="none" kern="1200" dirty="0" err="1" smtClean="0">
                <a:solidFill>
                  <a:schemeClr val="bg1"/>
                </a:solidFill>
                <a:effectLst/>
                <a:latin typeface="+mn-lt"/>
                <a:ea typeface="+mn-ea"/>
                <a:cs typeface="+mn-cs"/>
              </a:rPr>
              <a:t>Smartflex</a:t>
            </a:r>
            <a:r>
              <a:rPr lang="es-ES" sz="900" b="0" i="0" u="none" kern="1200" dirty="0" smtClean="0">
                <a:solidFill>
                  <a:schemeClr val="bg1"/>
                </a:solidFill>
                <a:effectLst/>
                <a:latin typeface="+mn-lt"/>
                <a:ea typeface="+mn-ea"/>
                <a:cs typeface="+mn-cs"/>
              </a:rPr>
              <a:t> </a:t>
            </a:r>
            <a:r>
              <a:rPr lang="es-ES" sz="900" b="0" i="0" u="none" kern="1200" dirty="0" err="1" smtClean="0">
                <a:solidFill>
                  <a:schemeClr val="bg1"/>
                </a:solidFill>
                <a:effectLst/>
                <a:latin typeface="+mn-lt"/>
                <a:ea typeface="+mn-ea"/>
                <a:cs typeface="+mn-cs"/>
              </a:rPr>
              <a:t>Latam</a:t>
            </a:r>
            <a:endParaRPr lang="es-ES" sz="900" b="0" i="0" u="none" kern="1200" dirty="0" smtClean="0">
              <a:solidFill>
                <a:schemeClr val="bg1"/>
              </a:solidFill>
              <a:effectLst/>
              <a:latin typeface="+mn-lt"/>
              <a:ea typeface="+mn-ea"/>
              <a:cs typeface="+mn-cs"/>
            </a:endParaRPr>
          </a:p>
        </p:txBody>
      </p:sp>
      <p:sp>
        <p:nvSpPr>
          <p:cNvPr id="18" name="17 CuadroTexto"/>
          <p:cNvSpPr txBox="1"/>
          <p:nvPr/>
        </p:nvSpPr>
        <p:spPr>
          <a:xfrm>
            <a:off x="5010967" y="4515966"/>
            <a:ext cx="1042273"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900" b="0" i="0" u="none" kern="1200" dirty="0" smtClean="0">
                <a:solidFill>
                  <a:schemeClr val="bg1"/>
                </a:solidFill>
                <a:effectLst/>
                <a:latin typeface="+mn-lt"/>
                <a:ea typeface="+mn-ea"/>
                <a:cs typeface="+mn-cs"/>
              </a:rPr>
              <a:t>@</a:t>
            </a:r>
            <a:r>
              <a:rPr lang="es-ES" sz="900" b="0" i="0" u="none" kern="1200" dirty="0" err="1" smtClean="0">
                <a:solidFill>
                  <a:schemeClr val="bg1"/>
                </a:solidFill>
                <a:effectLst/>
                <a:latin typeface="+mn-lt"/>
                <a:ea typeface="+mn-ea"/>
                <a:cs typeface="+mn-cs"/>
              </a:rPr>
              <a:t>OpenSmartflex</a:t>
            </a:r>
            <a:endParaRPr lang="es-ES" sz="900" b="0" i="0" u="none" kern="1200" dirty="0" smtClean="0">
              <a:solidFill>
                <a:schemeClr val="bg1"/>
              </a:solidFill>
              <a:effectLst/>
              <a:latin typeface="+mn-lt"/>
              <a:ea typeface="+mn-ea"/>
              <a:cs typeface="+mn-cs"/>
            </a:endParaRPr>
          </a:p>
        </p:txBody>
      </p:sp>
      <p:sp>
        <p:nvSpPr>
          <p:cNvPr id="19" name="18 CuadroTexto"/>
          <p:cNvSpPr txBox="1"/>
          <p:nvPr/>
        </p:nvSpPr>
        <p:spPr>
          <a:xfrm>
            <a:off x="6957631" y="4515966"/>
            <a:ext cx="989373"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900" b="0" i="0" u="none" kern="1200" dirty="0" smtClean="0">
                <a:solidFill>
                  <a:schemeClr val="bg1"/>
                </a:solidFill>
                <a:effectLst/>
                <a:latin typeface="+mn-lt"/>
                <a:ea typeface="+mn-ea"/>
                <a:cs typeface="+mn-cs"/>
              </a:rPr>
              <a:t>Open </a:t>
            </a:r>
            <a:r>
              <a:rPr lang="es-ES" sz="900" b="0" i="0" u="none" kern="1200" dirty="0" err="1" smtClean="0">
                <a:solidFill>
                  <a:schemeClr val="bg1"/>
                </a:solidFill>
                <a:effectLst/>
                <a:latin typeface="+mn-lt"/>
                <a:ea typeface="+mn-ea"/>
                <a:cs typeface="+mn-cs"/>
              </a:rPr>
              <a:t>Smartflex</a:t>
            </a:r>
            <a:endParaRPr lang="es-ES" sz="900" b="0" i="0" u="none" kern="1200" dirty="0" smtClean="0">
              <a:solidFill>
                <a:schemeClr val="bg1"/>
              </a:solidFill>
              <a:effectLst/>
              <a:latin typeface="+mn-lt"/>
              <a:ea typeface="+mn-ea"/>
              <a:cs typeface="+mn-cs"/>
            </a:endParaRPr>
          </a:p>
        </p:txBody>
      </p:sp>
      <p:pic>
        <p:nvPicPr>
          <p:cNvPr id="13" name="Picture 2" descr="D:\PIEZAS GRÁFICAS\PROYECTO TOOLKIT\PLANTILLA 2017\portada.jp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 y="0"/>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2"/>
          <p:cNvSpPr txBox="1"/>
          <p:nvPr userDrawn="1"/>
        </p:nvSpPr>
        <p:spPr>
          <a:xfrm>
            <a:off x="3347864" y="2092954"/>
            <a:ext cx="2448272" cy="400110"/>
          </a:xfrm>
          <a:prstGeom prst="rect">
            <a:avLst/>
          </a:prstGeom>
          <a:noFill/>
        </p:spPr>
        <p:txBody>
          <a:bodyPr wrap="square" rtlCol="0">
            <a:spAutoFit/>
          </a:bodyPr>
          <a:lstStyle/>
          <a:p>
            <a:pPr algn="ctr"/>
            <a:r>
              <a:rPr lang="en-US" sz="2000" dirty="0">
                <a:solidFill>
                  <a:schemeClr val="bg1"/>
                </a:solidFill>
                <a:ea typeface="Akkurat" charset="0"/>
                <a:cs typeface="Akkurat" charset="0"/>
              </a:rPr>
              <a:t>www.openintl.com</a:t>
            </a:r>
            <a:endParaRPr lang="en-US" sz="2000" dirty="0">
              <a:solidFill>
                <a:schemeClr val="bg1"/>
              </a:solidFill>
              <a:latin typeface="+mn-lt"/>
              <a:ea typeface="Akkurat" charset="0"/>
              <a:cs typeface="Akkurat" charset="0"/>
            </a:endParaRPr>
          </a:p>
        </p:txBody>
      </p:sp>
      <p:pic>
        <p:nvPicPr>
          <p:cNvPr id="15"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58912" y="1491630"/>
            <a:ext cx="1426176" cy="482568"/>
          </a:xfrm>
          <a:prstGeom prst="rect">
            <a:avLst/>
          </a:prstGeom>
        </p:spPr>
      </p:pic>
      <p:sp>
        <p:nvSpPr>
          <p:cNvPr id="16" name="15 CuadroTexto"/>
          <p:cNvSpPr txBox="1"/>
          <p:nvPr userDrawn="1"/>
        </p:nvSpPr>
        <p:spPr>
          <a:xfrm>
            <a:off x="1112032" y="4515966"/>
            <a:ext cx="1159292"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900" b="0" i="0" u="none" kern="1200" dirty="0" smtClean="0">
                <a:solidFill>
                  <a:schemeClr val="bg1"/>
                </a:solidFill>
                <a:effectLst/>
                <a:latin typeface="+mn-lt"/>
                <a:ea typeface="+mn-ea"/>
                <a:cs typeface="+mn-cs"/>
              </a:rPr>
              <a:t>Open International</a:t>
            </a:r>
          </a:p>
        </p:txBody>
      </p:sp>
      <p:pic>
        <p:nvPicPr>
          <p:cNvPr id="20" name="Picture 7" descr="D:\PIEZAS GRÁFICAS\PROYECTO TOOLKIT\PLANTILLA 2017\REDES ICONS\facebook-letter-log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472788" y="4155926"/>
            <a:ext cx="278207" cy="27820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D:\PIEZAS GRÁFICAS\PROYECTO TOOLKIT\PLANTILLA 2017\REDES ICONS\linkedin-logo.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552575" y="4155926"/>
            <a:ext cx="278207" cy="2782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9" descr="D:\PIEZAS GRÁFICAS\PROYECTO TOOLKIT\PLANTILLA 2017\REDES ICONS\twitter-logo-silhouette.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5393001" y="4155928"/>
            <a:ext cx="278207" cy="27820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D:\PIEZAS GRÁFICAS\PROYECTO TOOLKIT\PLANTILLA 2017\REDES ICONS\youtube-logo.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313215" y="4155926"/>
            <a:ext cx="278207" cy="278208"/>
          </a:xfrm>
          <a:prstGeom prst="rect">
            <a:avLst/>
          </a:prstGeom>
          <a:noFill/>
          <a:extLst>
            <a:ext uri="{909E8E84-426E-40DD-AFC4-6F175D3DCCD1}">
              <a14:hiddenFill xmlns:a14="http://schemas.microsoft.com/office/drawing/2010/main">
                <a:solidFill>
                  <a:srgbClr val="FFFFFF"/>
                </a:solidFill>
              </a14:hiddenFill>
            </a:ext>
          </a:extLst>
        </p:spPr>
      </p:pic>
      <p:sp>
        <p:nvSpPr>
          <p:cNvPr id="24" name="23 CuadroTexto"/>
          <p:cNvSpPr txBox="1"/>
          <p:nvPr userDrawn="1"/>
        </p:nvSpPr>
        <p:spPr>
          <a:xfrm>
            <a:off x="2938469" y="4515966"/>
            <a:ext cx="1346844"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900" b="0" i="0" u="none" kern="1200" dirty="0" smtClean="0">
                <a:solidFill>
                  <a:schemeClr val="bg1"/>
                </a:solidFill>
                <a:effectLst/>
                <a:latin typeface="+mn-lt"/>
                <a:ea typeface="+mn-ea"/>
                <a:cs typeface="+mn-cs"/>
              </a:rPr>
              <a:t>Open </a:t>
            </a:r>
            <a:r>
              <a:rPr lang="es-ES" sz="900" b="0" i="0" u="none" kern="1200" dirty="0" err="1" smtClean="0">
                <a:solidFill>
                  <a:schemeClr val="bg1"/>
                </a:solidFill>
                <a:effectLst/>
                <a:latin typeface="+mn-lt"/>
                <a:ea typeface="+mn-ea"/>
                <a:cs typeface="+mn-cs"/>
              </a:rPr>
              <a:t>Smartflex</a:t>
            </a:r>
            <a:r>
              <a:rPr lang="es-ES" sz="900" b="0" i="0" u="none" kern="1200" dirty="0" smtClean="0">
                <a:solidFill>
                  <a:schemeClr val="bg1"/>
                </a:solidFill>
                <a:effectLst/>
                <a:latin typeface="+mn-lt"/>
                <a:ea typeface="+mn-ea"/>
                <a:cs typeface="+mn-cs"/>
              </a:rPr>
              <a:t> </a:t>
            </a:r>
            <a:r>
              <a:rPr lang="es-ES" sz="900" b="0" i="0" u="none" kern="1200" dirty="0" err="1" smtClean="0">
                <a:solidFill>
                  <a:schemeClr val="bg1"/>
                </a:solidFill>
                <a:effectLst/>
                <a:latin typeface="+mn-lt"/>
                <a:ea typeface="+mn-ea"/>
                <a:cs typeface="+mn-cs"/>
              </a:rPr>
              <a:t>Latam</a:t>
            </a:r>
            <a:endParaRPr lang="es-ES" sz="900" b="0" i="0" u="none" kern="1200" dirty="0" smtClean="0">
              <a:solidFill>
                <a:schemeClr val="bg1"/>
              </a:solidFill>
              <a:effectLst/>
              <a:latin typeface="+mn-lt"/>
              <a:ea typeface="+mn-ea"/>
              <a:cs typeface="+mn-cs"/>
            </a:endParaRPr>
          </a:p>
        </p:txBody>
      </p:sp>
      <p:sp>
        <p:nvSpPr>
          <p:cNvPr id="25" name="24 CuadroTexto"/>
          <p:cNvSpPr txBox="1"/>
          <p:nvPr userDrawn="1"/>
        </p:nvSpPr>
        <p:spPr>
          <a:xfrm>
            <a:off x="5010967" y="4515966"/>
            <a:ext cx="1042273"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900" b="0" i="0" u="none" kern="1200" dirty="0" smtClean="0">
                <a:solidFill>
                  <a:schemeClr val="bg1"/>
                </a:solidFill>
                <a:effectLst/>
                <a:latin typeface="+mn-lt"/>
                <a:ea typeface="+mn-ea"/>
                <a:cs typeface="+mn-cs"/>
              </a:rPr>
              <a:t>@</a:t>
            </a:r>
            <a:r>
              <a:rPr lang="es-ES" sz="900" b="0" i="0" u="none" kern="1200" dirty="0" err="1" smtClean="0">
                <a:solidFill>
                  <a:schemeClr val="bg1"/>
                </a:solidFill>
                <a:effectLst/>
                <a:latin typeface="+mn-lt"/>
                <a:ea typeface="+mn-ea"/>
                <a:cs typeface="+mn-cs"/>
              </a:rPr>
              <a:t>OpenSmartflex</a:t>
            </a:r>
            <a:endParaRPr lang="es-ES" sz="900" b="0" i="0" u="none" kern="1200" dirty="0" smtClean="0">
              <a:solidFill>
                <a:schemeClr val="bg1"/>
              </a:solidFill>
              <a:effectLst/>
              <a:latin typeface="+mn-lt"/>
              <a:ea typeface="+mn-ea"/>
              <a:cs typeface="+mn-cs"/>
            </a:endParaRPr>
          </a:p>
        </p:txBody>
      </p:sp>
      <p:sp>
        <p:nvSpPr>
          <p:cNvPr id="26" name="25 CuadroTexto"/>
          <p:cNvSpPr txBox="1"/>
          <p:nvPr userDrawn="1"/>
        </p:nvSpPr>
        <p:spPr>
          <a:xfrm>
            <a:off x="6957631" y="4515966"/>
            <a:ext cx="989373"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900" b="0" i="0" u="none" kern="1200" dirty="0" smtClean="0">
                <a:solidFill>
                  <a:schemeClr val="bg1"/>
                </a:solidFill>
                <a:effectLst/>
                <a:latin typeface="+mn-lt"/>
                <a:ea typeface="+mn-ea"/>
                <a:cs typeface="+mn-cs"/>
              </a:rPr>
              <a:t>Open </a:t>
            </a:r>
            <a:r>
              <a:rPr lang="es-ES" sz="900" b="0" i="0" u="none" kern="1200" dirty="0" err="1" smtClean="0">
                <a:solidFill>
                  <a:schemeClr val="bg1"/>
                </a:solidFill>
                <a:effectLst/>
                <a:latin typeface="+mn-lt"/>
                <a:ea typeface="+mn-ea"/>
                <a:cs typeface="+mn-cs"/>
              </a:rPr>
              <a:t>Smartflex</a:t>
            </a:r>
            <a:endParaRPr lang="es-ES" sz="900" b="0" i="0" u="none" kern="1200" dirty="0" smtClean="0">
              <a:solidFill>
                <a:schemeClr val="bg1"/>
              </a:solidFill>
              <a:effectLst/>
              <a:latin typeface="+mn-lt"/>
              <a:ea typeface="+mn-ea"/>
              <a:cs typeface="+mn-cs"/>
            </a:endParaRPr>
          </a:p>
        </p:txBody>
      </p:sp>
    </p:spTree>
    <p:extLst>
      <p:ext uri="{BB962C8B-B14F-4D97-AF65-F5344CB8AC3E}">
        <p14:creationId xmlns:p14="http://schemas.microsoft.com/office/powerpoint/2010/main" val="31718441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Portada">
    <p:spTree>
      <p:nvGrpSpPr>
        <p:cNvPr id="1" name=""/>
        <p:cNvGrpSpPr/>
        <p:nvPr/>
      </p:nvGrpSpPr>
      <p:grpSpPr>
        <a:xfrm>
          <a:off x="0" y="0"/>
          <a:ext cx="0" cy="0"/>
          <a:chOff x="0" y="0"/>
          <a:chExt cx="0" cy="0"/>
        </a:xfrm>
      </p:grpSpPr>
      <p:pic>
        <p:nvPicPr>
          <p:cNvPr id="5" name="Picture 2" descr="C:\Users\Mkt2\Desktop\Imagen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flipH="1">
            <a:off x="0" y="0"/>
            <a:ext cx="914805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userDrawn="1"/>
        </p:nvSpPr>
        <p:spPr>
          <a:xfrm>
            <a:off x="1" y="0"/>
            <a:ext cx="9143999" cy="51435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TextBox 2"/>
          <p:cNvSpPr txBox="1"/>
          <p:nvPr userDrawn="1"/>
        </p:nvSpPr>
        <p:spPr>
          <a:xfrm>
            <a:off x="895261" y="3452217"/>
            <a:ext cx="7357527" cy="584775"/>
          </a:xfrm>
          <a:prstGeom prst="rect">
            <a:avLst/>
          </a:prstGeom>
          <a:noFill/>
        </p:spPr>
        <p:txBody>
          <a:bodyPr wrap="square" rtlCol="0">
            <a:spAutoFit/>
          </a:bodyPr>
          <a:lstStyle/>
          <a:p>
            <a:pPr algn="ctr"/>
            <a:r>
              <a:rPr lang="en-US" sz="3200" dirty="0">
                <a:solidFill>
                  <a:schemeClr val="bg1"/>
                </a:solidFill>
                <a:latin typeface="Akkurat" charset="0"/>
                <a:ea typeface="Akkurat" charset="0"/>
                <a:cs typeface="Akkurat" charset="0"/>
              </a:rPr>
              <a:t>Innovation beyond dreams</a:t>
            </a:r>
          </a:p>
        </p:txBody>
      </p:sp>
      <p:pic>
        <p:nvPicPr>
          <p:cNvPr id="9"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07704" y="1360959"/>
            <a:ext cx="4867328" cy="1646936"/>
          </a:xfrm>
          <a:prstGeom prst="rect">
            <a:avLst/>
          </a:prstGeom>
        </p:spPr>
      </p:pic>
    </p:spTree>
    <p:extLst>
      <p:ext uri="{BB962C8B-B14F-4D97-AF65-F5344CB8AC3E}">
        <p14:creationId xmlns:p14="http://schemas.microsoft.com/office/powerpoint/2010/main" val="2826082111"/>
      </p:ext>
    </p:extLst>
  </p:cSld>
  <p:clrMapOvr>
    <a:masterClrMapping/>
  </p:clrMapOvr>
  <p:timing>
    <p:tnLst>
      <p:par>
        <p:cTn id="1" dur="indefinite" restart="never" nodeType="tmRoot"/>
      </p:par>
    </p:tnLst>
  </p:timing>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fondo azul">
    <p:spTree>
      <p:nvGrpSpPr>
        <p:cNvPr id="1" name=""/>
        <p:cNvGrpSpPr/>
        <p:nvPr/>
      </p:nvGrpSpPr>
      <p:grpSpPr>
        <a:xfrm>
          <a:off x="0" y="0"/>
          <a:ext cx="0" cy="0"/>
          <a:chOff x="0" y="0"/>
          <a:chExt cx="0" cy="0"/>
        </a:xfrm>
      </p:grpSpPr>
      <p:sp>
        <p:nvSpPr>
          <p:cNvPr id="7" name="6 Rectángulo"/>
          <p:cNvSpPr/>
          <p:nvPr userDrawn="1"/>
        </p:nvSpPr>
        <p:spPr>
          <a:xfrm>
            <a:off x="0" y="0"/>
            <a:ext cx="9144000" cy="5143500"/>
          </a:xfrm>
          <a:prstGeom prst="rect">
            <a:avLst/>
          </a:prstGeom>
          <a:solidFill>
            <a:srgbClr val="192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Picture 2" descr="D:\PIEZAS GRÁFICAS\PROYECTO TOOLKIT\PLANTILLA 2017\LOGO OPEN RGB ngativo-0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56376" y="69181"/>
            <a:ext cx="1109662" cy="41433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267744" y="1707654"/>
            <a:ext cx="4608512" cy="1440160"/>
          </a:xfrm>
          <a:prstGeom prst="rect">
            <a:avLst/>
          </a:prstGeom>
        </p:spPr>
        <p:txBody>
          <a:bodyPr/>
          <a:lstStyle>
            <a:lvl1pPr algn="ctr">
              <a:defRPr b="1">
                <a:solidFill>
                  <a:schemeClr val="bg1"/>
                </a:solidFill>
              </a:defRPr>
            </a:lvl1pPr>
          </a:lstStyle>
          <a:p>
            <a:endParaRPr lang="es-ES" dirty="0"/>
          </a:p>
        </p:txBody>
      </p:sp>
    </p:spTree>
    <p:extLst>
      <p:ext uri="{BB962C8B-B14F-4D97-AF65-F5344CB8AC3E}">
        <p14:creationId xmlns:p14="http://schemas.microsoft.com/office/powerpoint/2010/main" val="428078367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fondo blanco">
    <p:spTree>
      <p:nvGrpSpPr>
        <p:cNvPr id="1" name=""/>
        <p:cNvGrpSpPr/>
        <p:nvPr/>
      </p:nvGrpSpPr>
      <p:grpSpPr>
        <a:xfrm>
          <a:off x="0" y="0"/>
          <a:ext cx="0" cy="0"/>
          <a:chOff x="0" y="0"/>
          <a:chExt cx="0" cy="0"/>
        </a:xfrm>
      </p:grpSpPr>
      <p:pic>
        <p:nvPicPr>
          <p:cNvPr id="1026" name="Picture 2" descr="D:\PIEZAS GRÁFICAS\PROYECTO TOOLKIT\PLANTILLA 2017\AGENDA.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418"/>
            <a:ext cx="9144000" cy="51469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PIEZAS GRÁFICAS\PROYECTO TOOLKIT\PLANTILLA 2017\LOGO OPEN RGB ngativo-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56376" y="69181"/>
            <a:ext cx="1109662" cy="41433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hasCustomPrompt="1"/>
          </p:nvPr>
        </p:nvSpPr>
        <p:spPr>
          <a:xfrm>
            <a:off x="4558248" y="915566"/>
            <a:ext cx="3384376" cy="3603818"/>
          </a:xfrm>
          <a:prstGeom prst="rect">
            <a:avLst/>
          </a:prstGeom>
        </p:spPr>
        <p:txBody>
          <a:bodyPr/>
          <a:lstStyle>
            <a:lvl1pPr marL="457200" indent="-457200" algn="l">
              <a:buFont typeface="Arial" panose="020B0604020202020204" pitchFamily="34" charset="0"/>
              <a:buChar char="•"/>
              <a:defRPr sz="2800" b="0">
                <a:solidFill>
                  <a:schemeClr val="bg1"/>
                </a:solidFill>
                <a:latin typeface="+mn-lt"/>
              </a:defRPr>
            </a:lvl1pPr>
          </a:lstStyle>
          <a:p>
            <a:r>
              <a:rPr lang="es-ES" dirty="0" smtClean="0"/>
              <a:t>Tema 1</a:t>
            </a:r>
            <a:br>
              <a:rPr lang="es-ES" dirty="0" smtClean="0"/>
            </a:br>
            <a:r>
              <a:rPr lang="es-ES" dirty="0" smtClean="0"/>
              <a:t>Tema 2</a:t>
            </a:r>
            <a:br>
              <a:rPr lang="es-ES" dirty="0" smtClean="0"/>
            </a:br>
            <a:r>
              <a:rPr lang="es-ES" dirty="0" smtClean="0"/>
              <a:t>Tema 3</a:t>
            </a:r>
            <a:br>
              <a:rPr lang="es-ES" dirty="0" smtClean="0"/>
            </a:br>
            <a:r>
              <a:rPr lang="es-ES" dirty="0" smtClean="0"/>
              <a:t>Tema 4</a:t>
            </a:r>
            <a:br>
              <a:rPr lang="es-ES" dirty="0" smtClean="0"/>
            </a:br>
            <a:r>
              <a:rPr lang="es-ES" dirty="0" smtClean="0"/>
              <a:t>Tema 5</a:t>
            </a:r>
            <a:br>
              <a:rPr lang="es-ES" dirty="0" smtClean="0"/>
            </a:br>
            <a:endParaRPr lang="es-ES" dirty="0"/>
          </a:p>
        </p:txBody>
      </p:sp>
      <p:sp>
        <p:nvSpPr>
          <p:cNvPr id="4" name="3 CuadroTexto"/>
          <p:cNvSpPr txBox="1"/>
          <p:nvPr userDrawn="1"/>
        </p:nvSpPr>
        <p:spPr>
          <a:xfrm>
            <a:off x="323528" y="1968167"/>
            <a:ext cx="3672800" cy="1200329"/>
          </a:xfrm>
          <a:prstGeom prst="rect">
            <a:avLst/>
          </a:prstGeom>
          <a:noFill/>
        </p:spPr>
        <p:txBody>
          <a:bodyPr wrap="none" rtlCol="0">
            <a:spAutoFit/>
          </a:bodyPr>
          <a:lstStyle/>
          <a:p>
            <a:r>
              <a:rPr lang="es-ES" sz="7200" b="1" dirty="0" smtClean="0">
                <a:solidFill>
                  <a:schemeClr val="bg1"/>
                </a:solidFill>
                <a:latin typeface="+mj-lt"/>
              </a:rPr>
              <a:t>Content</a:t>
            </a:r>
            <a:endParaRPr lang="es-ES" sz="7200" b="1" dirty="0">
              <a:solidFill>
                <a:schemeClr val="bg1"/>
              </a:solidFill>
              <a:latin typeface="+mj-lt"/>
            </a:endParaRPr>
          </a:p>
        </p:txBody>
      </p:sp>
    </p:spTree>
    <p:extLst>
      <p:ext uri="{BB962C8B-B14F-4D97-AF65-F5344CB8AC3E}">
        <p14:creationId xmlns:p14="http://schemas.microsoft.com/office/powerpoint/2010/main" val="5381438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ub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570011"/>
            <a:ext cx="7772400" cy="613171"/>
          </a:xfrm>
          <a:prstGeom prst="rect">
            <a:avLst/>
          </a:prstGeom>
        </p:spPr>
        <p:txBody>
          <a:bodyPr lIns="68580" tIns="34290" rIns="68580" bIns="34290"/>
          <a:lstStyle>
            <a:lvl1pPr>
              <a:defRPr sz="3200" b="1">
                <a:solidFill>
                  <a:srgbClr val="002060"/>
                </a:solidFill>
              </a:defRPr>
            </a:lvl1pPr>
          </a:lstStyle>
          <a:p>
            <a:r>
              <a:rPr lang="en-US" dirty="0"/>
              <a:t>Click to edit Master title style</a:t>
            </a:r>
          </a:p>
        </p:txBody>
      </p:sp>
      <p:sp>
        <p:nvSpPr>
          <p:cNvPr id="3" name="Text Placeholder 4"/>
          <p:cNvSpPr>
            <a:spLocks noGrp="1"/>
          </p:cNvSpPr>
          <p:nvPr>
            <p:ph type="body" sz="quarter" idx="10" hasCustomPrompt="1"/>
          </p:nvPr>
        </p:nvSpPr>
        <p:spPr>
          <a:xfrm>
            <a:off x="685800" y="1275606"/>
            <a:ext cx="7772400" cy="304800"/>
          </a:xfrm>
          <a:prstGeom prst="rect">
            <a:avLst/>
          </a:prstGeom>
        </p:spPr>
        <p:txBody>
          <a:bodyPr lIns="68580" tIns="34290" rIns="68580" bIns="34290">
            <a:normAutofit/>
          </a:bodyPr>
          <a:lstStyle>
            <a:lvl1pPr marL="0" indent="0" algn="ctr">
              <a:lnSpc>
                <a:spcPct val="86000"/>
              </a:lnSpc>
              <a:spcBef>
                <a:spcPts val="0"/>
              </a:spcBef>
              <a:buNone/>
              <a:defRPr sz="1400" baseline="0">
                <a:solidFill>
                  <a:srgbClr val="002060"/>
                </a:solidFill>
              </a:defRPr>
            </a:lvl1pPr>
          </a:lstStyle>
          <a:p>
            <a:pPr lvl="0"/>
            <a:r>
              <a:rPr lang="en-US" dirty="0"/>
              <a:t>Click here to edit subtitle</a:t>
            </a:r>
          </a:p>
        </p:txBody>
      </p:sp>
      <p:sp>
        <p:nvSpPr>
          <p:cNvPr id="4" name="2 Marcador de texto"/>
          <p:cNvSpPr>
            <a:spLocks noGrp="1"/>
          </p:cNvSpPr>
          <p:nvPr>
            <p:ph type="body" sz="quarter" idx="11" hasCustomPrompt="1"/>
          </p:nvPr>
        </p:nvSpPr>
        <p:spPr>
          <a:xfrm>
            <a:off x="838200" y="2139702"/>
            <a:ext cx="7772400" cy="304800"/>
          </a:xfrm>
          <a:prstGeom prst="rect">
            <a:avLst/>
          </a:prstGeom>
        </p:spPr>
        <p:txBody>
          <a:bodyPr/>
          <a:lstStyle>
            <a:lvl1pPr marL="0" indent="0" algn="just">
              <a:buNone/>
              <a:defRPr sz="1600"/>
            </a:lvl1pPr>
          </a:lstStyle>
          <a:p>
            <a:r>
              <a:rPr lang="es-ES" dirty="0" smtClean="0"/>
              <a:t>Textos</a:t>
            </a:r>
            <a:endParaRPr lang="es-ES" dirty="0"/>
          </a:p>
        </p:txBody>
      </p:sp>
    </p:spTree>
    <p:extLst>
      <p:ext uri="{BB962C8B-B14F-4D97-AF65-F5344CB8AC3E}">
        <p14:creationId xmlns:p14="http://schemas.microsoft.com/office/powerpoint/2010/main" val="177161305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adro gris">
    <p:spTree>
      <p:nvGrpSpPr>
        <p:cNvPr id="1" name=""/>
        <p:cNvGrpSpPr/>
        <p:nvPr/>
      </p:nvGrpSpPr>
      <p:grpSpPr>
        <a:xfrm>
          <a:off x="0" y="0"/>
          <a:ext cx="0" cy="0"/>
          <a:chOff x="0" y="0"/>
          <a:chExt cx="0" cy="0"/>
        </a:xfrm>
      </p:grpSpPr>
      <p:sp>
        <p:nvSpPr>
          <p:cNvPr id="2" name="1 Rectángulo"/>
          <p:cNvSpPr/>
          <p:nvPr userDrawn="1"/>
        </p:nvSpPr>
        <p:spPr>
          <a:xfrm>
            <a:off x="0" y="0"/>
            <a:ext cx="9144000" cy="41559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Picture 2" descr="D:\PIEZAS GRÁFICAS\INSTITUCIONAL\LOGO CORPORATIVO\LOGO OPEN RGB-0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56376" y="69181"/>
            <a:ext cx="1109662" cy="414337"/>
          </a:xfrm>
          <a:prstGeom prst="rect">
            <a:avLst/>
          </a:prstGeom>
          <a:noFill/>
          <a:extLst>
            <a:ext uri="{909E8E84-426E-40DD-AFC4-6F175D3DCCD1}">
              <a14:hiddenFill xmlns:a14="http://schemas.microsoft.com/office/drawing/2010/main">
                <a:solidFill>
                  <a:srgbClr val="FFFFFF"/>
                </a:solidFill>
              </a14:hiddenFill>
            </a:ext>
          </a:extLst>
        </p:spPr>
      </p:pic>
      <p:sp>
        <p:nvSpPr>
          <p:cNvPr id="8" name="1 Título"/>
          <p:cNvSpPr>
            <a:spLocks noGrp="1"/>
          </p:cNvSpPr>
          <p:nvPr>
            <p:ph type="title"/>
          </p:nvPr>
        </p:nvSpPr>
        <p:spPr>
          <a:xfrm>
            <a:off x="2051720" y="4371950"/>
            <a:ext cx="5040560" cy="576064"/>
          </a:xfrm>
          <a:prstGeom prst="rect">
            <a:avLst/>
          </a:prstGeom>
        </p:spPr>
        <p:txBody>
          <a:bodyPr/>
          <a:lstStyle>
            <a:lvl1pPr>
              <a:defRPr sz="2800" b="1">
                <a:solidFill>
                  <a:srgbClr val="003FA2"/>
                </a:solidFill>
              </a:defRPr>
            </a:lvl1pPr>
          </a:lstStyle>
          <a:p>
            <a:endParaRPr lang="es-ES" dirty="0"/>
          </a:p>
        </p:txBody>
      </p:sp>
      <p:sp>
        <p:nvSpPr>
          <p:cNvPr id="5" name="2 Marcador de texto"/>
          <p:cNvSpPr>
            <a:spLocks noGrp="1"/>
          </p:cNvSpPr>
          <p:nvPr>
            <p:ph type="body" sz="quarter" idx="11" hasCustomPrompt="1"/>
          </p:nvPr>
        </p:nvSpPr>
        <p:spPr>
          <a:xfrm>
            <a:off x="251520" y="1491630"/>
            <a:ext cx="2736304" cy="1728192"/>
          </a:xfrm>
          <a:prstGeom prst="rect">
            <a:avLst/>
          </a:prstGeom>
        </p:spPr>
        <p:txBody>
          <a:bodyPr anchor="ctr"/>
          <a:lstStyle>
            <a:lvl1pPr marL="0" indent="0" algn="ctr">
              <a:buNone/>
              <a:defRPr sz="1600"/>
            </a:lvl1pPr>
          </a:lstStyle>
          <a:p>
            <a:r>
              <a:rPr lang="es-ES" dirty="0" smtClean="0"/>
              <a:t>Textos</a:t>
            </a:r>
            <a:endParaRPr lang="es-ES" dirty="0"/>
          </a:p>
        </p:txBody>
      </p:sp>
      <p:sp>
        <p:nvSpPr>
          <p:cNvPr id="15" name="2 Marcador de texto"/>
          <p:cNvSpPr>
            <a:spLocks noGrp="1"/>
          </p:cNvSpPr>
          <p:nvPr>
            <p:ph type="body" sz="quarter" idx="12" hasCustomPrompt="1"/>
          </p:nvPr>
        </p:nvSpPr>
        <p:spPr>
          <a:xfrm>
            <a:off x="3203848" y="1491630"/>
            <a:ext cx="2736304" cy="1728192"/>
          </a:xfrm>
          <a:prstGeom prst="rect">
            <a:avLst/>
          </a:prstGeom>
        </p:spPr>
        <p:txBody>
          <a:bodyPr anchor="ctr"/>
          <a:lstStyle>
            <a:lvl1pPr marL="0" indent="0" algn="ctr">
              <a:buNone/>
              <a:defRPr sz="1600"/>
            </a:lvl1pPr>
          </a:lstStyle>
          <a:p>
            <a:r>
              <a:rPr lang="es-ES" dirty="0" smtClean="0"/>
              <a:t>Textos</a:t>
            </a:r>
            <a:endParaRPr lang="es-ES" dirty="0"/>
          </a:p>
        </p:txBody>
      </p:sp>
      <p:sp>
        <p:nvSpPr>
          <p:cNvPr id="16" name="2 Marcador de texto"/>
          <p:cNvSpPr>
            <a:spLocks noGrp="1"/>
          </p:cNvSpPr>
          <p:nvPr>
            <p:ph type="body" sz="quarter" idx="13" hasCustomPrompt="1"/>
          </p:nvPr>
        </p:nvSpPr>
        <p:spPr>
          <a:xfrm>
            <a:off x="6156176" y="1491630"/>
            <a:ext cx="2736304" cy="1728192"/>
          </a:xfrm>
          <a:prstGeom prst="rect">
            <a:avLst/>
          </a:prstGeom>
        </p:spPr>
        <p:txBody>
          <a:bodyPr anchor="ctr"/>
          <a:lstStyle>
            <a:lvl1pPr marL="0" indent="0" algn="ctr">
              <a:buNone/>
              <a:defRPr sz="1600"/>
            </a:lvl1pPr>
          </a:lstStyle>
          <a:p>
            <a:r>
              <a:rPr lang="es-ES" dirty="0" smtClean="0"/>
              <a:t>Textos</a:t>
            </a:r>
            <a:endParaRPr lang="es-ES" dirty="0"/>
          </a:p>
        </p:txBody>
      </p:sp>
    </p:spTree>
    <p:extLst>
      <p:ext uri="{BB962C8B-B14F-4D97-AF65-F5344CB8AC3E}">
        <p14:creationId xmlns:p14="http://schemas.microsoft.com/office/powerpoint/2010/main" val="202686618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adro gris">
    <p:spTree>
      <p:nvGrpSpPr>
        <p:cNvPr id="1" name=""/>
        <p:cNvGrpSpPr/>
        <p:nvPr/>
      </p:nvGrpSpPr>
      <p:grpSpPr>
        <a:xfrm>
          <a:off x="0" y="0"/>
          <a:ext cx="0" cy="0"/>
          <a:chOff x="0" y="0"/>
          <a:chExt cx="0" cy="0"/>
        </a:xfrm>
      </p:grpSpPr>
      <p:sp>
        <p:nvSpPr>
          <p:cNvPr id="2" name="1 Rectángulo"/>
          <p:cNvSpPr/>
          <p:nvPr userDrawn="1"/>
        </p:nvSpPr>
        <p:spPr>
          <a:xfrm>
            <a:off x="0" y="0"/>
            <a:ext cx="9144000" cy="4155926"/>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Picture 2" descr="D:\PIEZAS GRÁFICAS\INSTITUCIONAL\LOGO CORPORATIVO\LOGO OPEN RGB-0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56376" y="69181"/>
            <a:ext cx="1109662" cy="414337"/>
          </a:xfrm>
          <a:prstGeom prst="rect">
            <a:avLst/>
          </a:prstGeom>
          <a:noFill/>
          <a:extLst>
            <a:ext uri="{909E8E84-426E-40DD-AFC4-6F175D3DCCD1}">
              <a14:hiddenFill xmlns:a14="http://schemas.microsoft.com/office/drawing/2010/main">
                <a:solidFill>
                  <a:srgbClr val="FFFFFF"/>
                </a:solidFill>
              </a14:hiddenFill>
            </a:ext>
          </a:extLst>
        </p:spPr>
      </p:pic>
      <p:sp>
        <p:nvSpPr>
          <p:cNvPr id="12" name="2 Marcador de texto"/>
          <p:cNvSpPr>
            <a:spLocks noGrp="1"/>
          </p:cNvSpPr>
          <p:nvPr>
            <p:ph type="body" sz="quarter" idx="11" hasCustomPrompt="1"/>
          </p:nvPr>
        </p:nvSpPr>
        <p:spPr>
          <a:xfrm>
            <a:off x="251520" y="1491630"/>
            <a:ext cx="2736304" cy="1728192"/>
          </a:xfrm>
          <a:prstGeom prst="rect">
            <a:avLst/>
          </a:prstGeom>
        </p:spPr>
        <p:txBody>
          <a:bodyPr anchor="ctr"/>
          <a:lstStyle>
            <a:lvl1pPr marL="0" indent="0" algn="ctr">
              <a:buNone/>
              <a:defRPr sz="1600"/>
            </a:lvl1pPr>
          </a:lstStyle>
          <a:p>
            <a:r>
              <a:rPr lang="es-ES" dirty="0" smtClean="0"/>
              <a:t>Textos</a:t>
            </a:r>
            <a:endParaRPr lang="es-ES" dirty="0"/>
          </a:p>
        </p:txBody>
      </p:sp>
      <p:sp>
        <p:nvSpPr>
          <p:cNvPr id="13" name="2 Marcador de texto"/>
          <p:cNvSpPr>
            <a:spLocks noGrp="1"/>
          </p:cNvSpPr>
          <p:nvPr>
            <p:ph type="body" sz="quarter" idx="12" hasCustomPrompt="1"/>
          </p:nvPr>
        </p:nvSpPr>
        <p:spPr>
          <a:xfrm>
            <a:off x="3203848" y="1491630"/>
            <a:ext cx="2736304" cy="1728192"/>
          </a:xfrm>
          <a:prstGeom prst="rect">
            <a:avLst/>
          </a:prstGeom>
        </p:spPr>
        <p:txBody>
          <a:bodyPr anchor="ctr"/>
          <a:lstStyle>
            <a:lvl1pPr marL="0" indent="0" algn="ctr">
              <a:buNone/>
              <a:defRPr sz="1600"/>
            </a:lvl1pPr>
          </a:lstStyle>
          <a:p>
            <a:r>
              <a:rPr lang="es-ES" dirty="0" smtClean="0"/>
              <a:t>Textos</a:t>
            </a:r>
            <a:endParaRPr lang="es-ES" dirty="0"/>
          </a:p>
        </p:txBody>
      </p:sp>
      <p:sp>
        <p:nvSpPr>
          <p:cNvPr id="14" name="2 Marcador de texto"/>
          <p:cNvSpPr>
            <a:spLocks noGrp="1"/>
          </p:cNvSpPr>
          <p:nvPr>
            <p:ph type="body" sz="quarter" idx="13" hasCustomPrompt="1"/>
          </p:nvPr>
        </p:nvSpPr>
        <p:spPr>
          <a:xfrm>
            <a:off x="6156176" y="1491630"/>
            <a:ext cx="2736304" cy="1728192"/>
          </a:xfrm>
          <a:prstGeom prst="rect">
            <a:avLst/>
          </a:prstGeom>
        </p:spPr>
        <p:txBody>
          <a:bodyPr anchor="ctr"/>
          <a:lstStyle>
            <a:lvl1pPr marL="0" indent="0" algn="ctr">
              <a:buNone/>
              <a:defRPr sz="1600"/>
            </a:lvl1pPr>
          </a:lstStyle>
          <a:p>
            <a:r>
              <a:rPr lang="es-ES" dirty="0" smtClean="0"/>
              <a:t>Textos</a:t>
            </a:r>
            <a:endParaRPr lang="es-ES" dirty="0"/>
          </a:p>
        </p:txBody>
      </p:sp>
      <p:sp>
        <p:nvSpPr>
          <p:cNvPr id="15" name="1 Título"/>
          <p:cNvSpPr>
            <a:spLocks noGrp="1"/>
          </p:cNvSpPr>
          <p:nvPr>
            <p:ph type="title"/>
          </p:nvPr>
        </p:nvSpPr>
        <p:spPr>
          <a:xfrm>
            <a:off x="2051720" y="4371950"/>
            <a:ext cx="5040560" cy="576064"/>
          </a:xfrm>
          <a:prstGeom prst="rect">
            <a:avLst/>
          </a:prstGeom>
        </p:spPr>
        <p:txBody>
          <a:bodyPr/>
          <a:lstStyle>
            <a:lvl1pPr>
              <a:defRPr sz="2800" b="1">
                <a:solidFill>
                  <a:srgbClr val="003FA2"/>
                </a:solidFill>
              </a:defRPr>
            </a:lvl1pPr>
          </a:lstStyle>
          <a:p>
            <a:endParaRPr lang="es-ES" dirty="0"/>
          </a:p>
        </p:txBody>
      </p:sp>
    </p:spTree>
    <p:extLst>
      <p:ext uri="{BB962C8B-B14F-4D97-AF65-F5344CB8AC3E}">
        <p14:creationId xmlns:p14="http://schemas.microsoft.com/office/powerpoint/2010/main" val="41393782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Portada agua">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PIEZAS GRÁFICAS\PROYECTO TOOLKIT\PLANTILLA 2017\LOGO OPEN RGB ngativo-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56376" y="69181"/>
            <a:ext cx="1109662" cy="414338"/>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userDrawn="1"/>
        </p:nvSpPr>
        <p:spPr>
          <a:xfrm>
            <a:off x="5395256" y="4006656"/>
            <a:ext cx="3712876" cy="1107996"/>
          </a:xfrm>
          <a:prstGeom prst="rect">
            <a:avLst/>
          </a:prstGeom>
          <a:noFill/>
        </p:spPr>
        <p:txBody>
          <a:bodyPr wrap="none" rtlCol="0">
            <a:spAutoFit/>
          </a:bodyPr>
          <a:lstStyle/>
          <a:p>
            <a:pPr algn="r"/>
            <a:r>
              <a:rPr lang="es-ES" sz="6600" b="1" dirty="0" smtClean="0">
                <a:solidFill>
                  <a:schemeClr val="bg1"/>
                </a:solidFill>
                <a:latin typeface="+mj-lt"/>
              </a:rPr>
              <a:t>AquaCIS</a:t>
            </a:r>
            <a:endParaRPr lang="es-ES" sz="6600" b="1" dirty="0">
              <a:solidFill>
                <a:schemeClr val="bg1"/>
              </a:solidFill>
              <a:latin typeface="+mj-lt"/>
            </a:endParaRPr>
          </a:p>
        </p:txBody>
      </p:sp>
    </p:spTree>
    <p:extLst>
      <p:ext uri="{BB962C8B-B14F-4D97-AF65-F5344CB8AC3E}">
        <p14:creationId xmlns:p14="http://schemas.microsoft.com/office/powerpoint/2010/main" val="1915600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ondo azul">
    <p:spTree>
      <p:nvGrpSpPr>
        <p:cNvPr id="1" name=""/>
        <p:cNvGrpSpPr/>
        <p:nvPr/>
      </p:nvGrpSpPr>
      <p:grpSpPr>
        <a:xfrm>
          <a:off x="0" y="0"/>
          <a:ext cx="0" cy="0"/>
          <a:chOff x="0" y="0"/>
          <a:chExt cx="0" cy="0"/>
        </a:xfrm>
      </p:grpSpPr>
      <p:sp>
        <p:nvSpPr>
          <p:cNvPr id="7" name="6 Rectángulo"/>
          <p:cNvSpPr/>
          <p:nvPr/>
        </p:nvSpPr>
        <p:spPr>
          <a:xfrm>
            <a:off x="0" y="0"/>
            <a:ext cx="9144000" cy="5143500"/>
          </a:xfrm>
          <a:prstGeom prst="rect">
            <a:avLst/>
          </a:prstGeom>
          <a:solidFill>
            <a:srgbClr val="173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Picture 2" descr="D:\PIEZAS GRÁFICAS\PROYECTO TOOLKIT\PLANTILLA 2017\LOGO OPEN RGB ngativo-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69181"/>
            <a:ext cx="1109662" cy="41433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267744" y="1707654"/>
            <a:ext cx="4608512" cy="1440160"/>
          </a:xfrm>
          <a:prstGeom prst="rect">
            <a:avLst/>
          </a:prstGeom>
        </p:spPr>
        <p:txBody>
          <a:bodyPr/>
          <a:lstStyle>
            <a:lvl1pPr algn="ctr">
              <a:defRPr b="1">
                <a:solidFill>
                  <a:schemeClr val="bg1"/>
                </a:solidFill>
              </a:defRPr>
            </a:lvl1pPr>
          </a:lstStyle>
          <a:p>
            <a:r>
              <a:rPr lang="es-ES" smtClean="0"/>
              <a:t>Haga clic para modificar el estilo de título del patrón</a:t>
            </a:r>
            <a:endParaRPr lang="es-ES" dirty="0"/>
          </a:p>
        </p:txBody>
      </p:sp>
      <p:sp>
        <p:nvSpPr>
          <p:cNvPr id="6" name="5 Rectángulo"/>
          <p:cNvSpPr/>
          <p:nvPr userDrawn="1"/>
        </p:nvSpPr>
        <p:spPr>
          <a:xfrm>
            <a:off x="0" y="0"/>
            <a:ext cx="9144000" cy="5143500"/>
          </a:xfrm>
          <a:prstGeom prst="rect">
            <a:avLst/>
          </a:prstGeom>
          <a:solidFill>
            <a:srgbClr val="192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2" descr="D:\PIEZAS GRÁFICAS\PROYECTO TOOLKIT\PLANTILLA 2017\LOGO OPEN RGB ngativo-0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56376" y="69181"/>
            <a:ext cx="1109662" cy="414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78367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ortada telecomBOSS">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PIEZAS GRÁFICAS\PROYECTO TOOLKIT\PLANTILLA 2017\LOGO OPEN RGB ngativo-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56376" y="69181"/>
            <a:ext cx="1109662" cy="414338"/>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userDrawn="1"/>
        </p:nvSpPr>
        <p:spPr>
          <a:xfrm>
            <a:off x="3151373" y="4006656"/>
            <a:ext cx="5956759" cy="1107996"/>
          </a:xfrm>
          <a:prstGeom prst="rect">
            <a:avLst/>
          </a:prstGeom>
          <a:noFill/>
        </p:spPr>
        <p:txBody>
          <a:bodyPr wrap="none" rtlCol="0">
            <a:spAutoFit/>
          </a:bodyPr>
          <a:lstStyle/>
          <a:p>
            <a:pPr algn="r"/>
            <a:r>
              <a:rPr lang="es-ES" sz="6600" b="1" dirty="0" smtClean="0">
                <a:solidFill>
                  <a:schemeClr val="bg1"/>
                </a:solidFill>
                <a:latin typeface="+mj-lt"/>
              </a:rPr>
              <a:t>TelecomBOSS</a:t>
            </a:r>
            <a:endParaRPr lang="es-ES" sz="6600" b="1" dirty="0">
              <a:solidFill>
                <a:schemeClr val="bg1"/>
              </a:solidFill>
              <a:latin typeface="+mj-lt"/>
            </a:endParaRPr>
          </a:p>
        </p:txBody>
      </p:sp>
    </p:spTree>
    <p:extLst>
      <p:ext uri="{BB962C8B-B14F-4D97-AF65-F5344CB8AC3E}">
        <p14:creationId xmlns:p14="http://schemas.microsoft.com/office/powerpoint/2010/main" val="2610344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ortada gas">
    <p:spTree>
      <p:nvGrpSpPr>
        <p:cNvPr id="1" name=""/>
        <p:cNvGrpSpPr/>
        <p:nvPr/>
      </p:nvGrpSpPr>
      <p:grpSpPr>
        <a:xfrm>
          <a:off x="0" y="0"/>
          <a:ext cx="0" cy="0"/>
          <a:chOff x="0" y="0"/>
          <a:chExt cx="0" cy="0"/>
        </a:xfrm>
      </p:grpSpPr>
      <p:pic>
        <p:nvPicPr>
          <p:cNvPr id="4098" name="Picture 2" descr="D:\PIEZAS GRÁFICAS\PROYECTO TOOLKIT\PLANTILLA 2017\GAS.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PIEZAS GRÁFICAS\PROYECTO TOOLKIT\PLANTILLA 2017\LOGO OPEN RGB ngativo-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56376" y="69181"/>
            <a:ext cx="1109662" cy="414338"/>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userDrawn="1"/>
        </p:nvSpPr>
        <p:spPr>
          <a:xfrm>
            <a:off x="5911423" y="4006656"/>
            <a:ext cx="3196709" cy="1107996"/>
          </a:xfrm>
          <a:prstGeom prst="rect">
            <a:avLst/>
          </a:prstGeom>
          <a:noFill/>
        </p:spPr>
        <p:txBody>
          <a:bodyPr wrap="none" rtlCol="0">
            <a:spAutoFit/>
          </a:bodyPr>
          <a:lstStyle/>
          <a:p>
            <a:r>
              <a:rPr lang="es-ES" sz="6600" b="1" dirty="0" smtClean="0">
                <a:solidFill>
                  <a:schemeClr val="bg1"/>
                </a:solidFill>
                <a:latin typeface="+mj-lt"/>
              </a:rPr>
              <a:t>GasCIS</a:t>
            </a:r>
            <a:endParaRPr lang="es-ES" sz="6600" b="1" dirty="0">
              <a:solidFill>
                <a:schemeClr val="bg1"/>
              </a:solidFill>
              <a:latin typeface="+mj-lt"/>
            </a:endParaRPr>
          </a:p>
        </p:txBody>
      </p:sp>
    </p:spTree>
    <p:extLst>
      <p:ext uri="{BB962C8B-B14F-4D97-AF65-F5344CB8AC3E}">
        <p14:creationId xmlns:p14="http://schemas.microsoft.com/office/powerpoint/2010/main" val="20450305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ortada aseo">
    <p:spTree>
      <p:nvGrpSpPr>
        <p:cNvPr id="1" name=""/>
        <p:cNvGrpSpPr/>
        <p:nvPr/>
      </p:nvGrpSpPr>
      <p:grpSpPr>
        <a:xfrm>
          <a:off x="0" y="0"/>
          <a:ext cx="0" cy="0"/>
          <a:chOff x="0" y="0"/>
          <a:chExt cx="0" cy="0"/>
        </a:xfrm>
      </p:grpSpPr>
      <p:pic>
        <p:nvPicPr>
          <p:cNvPr id="5122" name="Picture 2" descr="D:\PIEZAS GRÁFICAS\PROYECTO TOOLKIT\PLANTILLA 2017\ECO.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PIEZAS GRÁFICAS\PROYECTO TOOLKIT\PLANTILLA 2017\LOGO OPEN RGB ngativo-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56376" y="69181"/>
            <a:ext cx="1109662" cy="414338"/>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userDrawn="1"/>
        </p:nvSpPr>
        <p:spPr>
          <a:xfrm>
            <a:off x="5911423" y="4006656"/>
            <a:ext cx="3148619" cy="1107996"/>
          </a:xfrm>
          <a:prstGeom prst="rect">
            <a:avLst/>
          </a:prstGeom>
          <a:noFill/>
        </p:spPr>
        <p:txBody>
          <a:bodyPr wrap="none" rtlCol="0">
            <a:spAutoFit/>
          </a:bodyPr>
          <a:lstStyle/>
          <a:p>
            <a:r>
              <a:rPr lang="es-ES" sz="6600" b="1" dirty="0" smtClean="0">
                <a:solidFill>
                  <a:schemeClr val="bg1"/>
                </a:solidFill>
                <a:latin typeface="+mj-lt"/>
              </a:rPr>
              <a:t>EcoCIS</a:t>
            </a:r>
            <a:endParaRPr lang="es-ES" sz="6600" b="1" dirty="0">
              <a:solidFill>
                <a:schemeClr val="bg1"/>
              </a:solidFill>
              <a:latin typeface="+mj-lt"/>
            </a:endParaRPr>
          </a:p>
        </p:txBody>
      </p:sp>
    </p:spTree>
    <p:extLst>
      <p:ext uri="{BB962C8B-B14F-4D97-AF65-F5344CB8AC3E}">
        <p14:creationId xmlns:p14="http://schemas.microsoft.com/office/powerpoint/2010/main" val="5504236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ortada field service">
    <p:spTree>
      <p:nvGrpSpPr>
        <p:cNvPr id="1" name=""/>
        <p:cNvGrpSpPr/>
        <p:nvPr/>
      </p:nvGrpSpPr>
      <p:grpSpPr>
        <a:xfrm>
          <a:off x="0" y="0"/>
          <a:ext cx="0" cy="0"/>
          <a:chOff x="0" y="0"/>
          <a:chExt cx="0" cy="0"/>
        </a:xfrm>
      </p:grpSpPr>
      <p:pic>
        <p:nvPicPr>
          <p:cNvPr id="5" name="Picture 2" descr="D:\PIEZAS GRÁFICAS\PROYECTO TOOLKIT\PLANTILLA 2017\FIELD SERVICE (telecom).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userDrawn="1"/>
        </p:nvSpPr>
        <p:spPr>
          <a:xfrm>
            <a:off x="3696073" y="3507854"/>
            <a:ext cx="5412059" cy="1107996"/>
          </a:xfrm>
          <a:prstGeom prst="rect">
            <a:avLst/>
          </a:prstGeom>
          <a:noFill/>
        </p:spPr>
        <p:txBody>
          <a:bodyPr wrap="none" rtlCol="0">
            <a:spAutoFit/>
          </a:bodyPr>
          <a:lstStyle/>
          <a:p>
            <a:pPr algn="r"/>
            <a:r>
              <a:rPr lang="es-ES" sz="6600" b="1" dirty="0" smtClean="0">
                <a:solidFill>
                  <a:schemeClr val="bg1"/>
                </a:solidFill>
                <a:latin typeface="+mj-lt"/>
              </a:rPr>
              <a:t>Field Service</a:t>
            </a:r>
            <a:endParaRPr lang="es-ES" sz="6600" b="1" dirty="0">
              <a:solidFill>
                <a:schemeClr val="bg1"/>
              </a:solidFill>
              <a:latin typeface="+mj-lt"/>
            </a:endParaRPr>
          </a:p>
        </p:txBody>
      </p:sp>
      <p:sp>
        <p:nvSpPr>
          <p:cNvPr id="4" name="3 CuadroTexto"/>
          <p:cNvSpPr txBox="1"/>
          <p:nvPr userDrawn="1"/>
        </p:nvSpPr>
        <p:spPr>
          <a:xfrm>
            <a:off x="3791932" y="4299942"/>
            <a:ext cx="5316200" cy="1446550"/>
          </a:xfrm>
          <a:prstGeom prst="rect">
            <a:avLst/>
          </a:prstGeom>
          <a:noFill/>
        </p:spPr>
        <p:txBody>
          <a:bodyPr wrap="none" rtlCol="0">
            <a:spAutoFit/>
          </a:bodyPr>
          <a:lstStyle/>
          <a:p>
            <a:pPr algn="r"/>
            <a:r>
              <a:rPr lang="es-ES" sz="4400" dirty="0" smtClean="0">
                <a:solidFill>
                  <a:schemeClr val="bg1"/>
                </a:solidFill>
              </a:rPr>
              <a:t>Telecommunications</a:t>
            </a:r>
          </a:p>
          <a:p>
            <a:pPr algn="r"/>
            <a:endParaRPr lang="es-ES" sz="4400" dirty="0" smtClean="0">
              <a:solidFill>
                <a:schemeClr val="bg1"/>
              </a:solidFill>
            </a:endParaRPr>
          </a:p>
        </p:txBody>
      </p:sp>
    </p:spTree>
    <p:extLst>
      <p:ext uri="{BB962C8B-B14F-4D97-AF65-F5344CB8AC3E}">
        <p14:creationId xmlns:p14="http://schemas.microsoft.com/office/powerpoint/2010/main" val="223241234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Final">
    <p:spTree>
      <p:nvGrpSpPr>
        <p:cNvPr id="1" name=""/>
        <p:cNvGrpSpPr/>
        <p:nvPr/>
      </p:nvGrpSpPr>
      <p:grpSpPr>
        <a:xfrm>
          <a:off x="0" y="0"/>
          <a:ext cx="0" cy="0"/>
          <a:chOff x="0" y="0"/>
          <a:chExt cx="0" cy="0"/>
        </a:xfrm>
      </p:grpSpPr>
      <p:pic>
        <p:nvPicPr>
          <p:cNvPr id="1026" name="Picture 2" descr="D:\PIEZAS GRÁFICAS\PROYECTO TOOLKIT\PLANTILLA 2017\portada.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userDrawn="1"/>
        </p:nvSpPr>
        <p:spPr>
          <a:xfrm>
            <a:off x="3347864" y="2092954"/>
            <a:ext cx="2448272" cy="400110"/>
          </a:xfrm>
          <a:prstGeom prst="rect">
            <a:avLst/>
          </a:prstGeom>
          <a:noFill/>
        </p:spPr>
        <p:txBody>
          <a:bodyPr wrap="square" rtlCol="0">
            <a:spAutoFit/>
          </a:bodyPr>
          <a:lstStyle/>
          <a:p>
            <a:pPr algn="ctr"/>
            <a:r>
              <a:rPr lang="en-US" sz="2000" dirty="0">
                <a:solidFill>
                  <a:schemeClr val="bg1"/>
                </a:solidFill>
                <a:ea typeface="Akkurat" charset="0"/>
                <a:cs typeface="Akkurat" charset="0"/>
              </a:rPr>
              <a:t>www.openintl.com</a:t>
            </a:r>
            <a:endParaRPr lang="en-US" sz="2000" dirty="0">
              <a:solidFill>
                <a:schemeClr val="bg1"/>
              </a:solidFill>
              <a:latin typeface="+mn-lt"/>
              <a:ea typeface="Akkurat" charset="0"/>
              <a:cs typeface="Akkurat" charset="0"/>
            </a:endParaRPr>
          </a:p>
        </p:txBody>
      </p:sp>
      <p:pic>
        <p:nvPicPr>
          <p:cNvPr id="4"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58912" y="1491630"/>
            <a:ext cx="1426176" cy="482568"/>
          </a:xfrm>
          <a:prstGeom prst="rect">
            <a:avLst/>
          </a:prstGeom>
        </p:spPr>
      </p:pic>
      <p:sp>
        <p:nvSpPr>
          <p:cNvPr id="6" name="5 CuadroTexto"/>
          <p:cNvSpPr txBox="1"/>
          <p:nvPr userDrawn="1"/>
        </p:nvSpPr>
        <p:spPr>
          <a:xfrm>
            <a:off x="1112032" y="4515966"/>
            <a:ext cx="1159292"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900" b="0" i="0" u="none" kern="1200" dirty="0" smtClean="0">
                <a:solidFill>
                  <a:schemeClr val="bg1"/>
                </a:solidFill>
                <a:effectLst/>
                <a:latin typeface="+mn-lt"/>
                <a:ea typeface="+mn-ea"/>
                <a:cs typeface="+mn-cs"/>
              </a:rPr>
              <a:t>Open International</a:t>
            </a:r>
          </a:p>
        </p:txBody>
      </p:sp>
      <p:pic>
        <p:nvPicPr>
          <p:cNvPr id="2055" name="Picture 7" descr="D:\PIEZAS GRÁFICAS\PROYECTO TOOLKIT\PLANTILLA 2017\REDES ICONS\facebook-letter-log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472788" y="4155926"/>
            <a:ext cx="278207" cy="27820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PIEZAS GRÁFICAS\PROYECTO TOOLKIT\PLANTILLA 2017\REDES ICONS\linkedin-logo.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552575" y="4155926"/>
            <a:ext cx="278207" cy="278208"/>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D:\PIEZAS GRÁFICAS\PROYECTO TOOLKIT\PLANTILLA 2017\REDES ICONS\twitter-logo-silhouette.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5393001" y="4155928"/>
            <a:ext cx="278207" cy="27820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D:\PIEZAS GRÁFICAS\PROYECTO TOOLKIT\PLANTILLA 2017\REDES ICONS\youtube-logo.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313215" y="4155926"/>
            <a:ext cx="278207" cy="278208"/>
          </a:xfrm>
          <a:prstGeom prst="rect">
            <a:avLst/>
          </a:prstGeom>
          <a:noFill/>
          <a:extLst>
            <a:ext uri="{909E8E84-426E-40DD-AFC4-6F175D3DCCD1}">
              <a14:hiddenFill xmlns:a14="http://schemas.microsoft.com/office/drawing/2010/main">
                <a:solidFill>
                  <a:srgbClr val="FFFFFF"/>
                </a:solidFill>
              </a14:hiddenFill>
            </a:ext>
          </a:extLst>
        </p:spPr>
      </p:pic>
      <p:sp>
        <p:nvSpPr>
          <p:cNvPr id="17" name="16 CuadroTexto"/>
          <p:cNvSpPr txBox="1"/>
          <p:nvPr userDrawn="1"/>
        </p:nvSpPr>
        <p:spPr>
          <a:xfrm>
            <a:off x="2938469" y="4515966"/>
            <a:ext cx="1346844"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900" b="0" i="0" u="none" kern="1200" dirty="0" smtClean="0">
                <a:solidFill>
                  <a:schemeClr val="bg1"/>
                </a:solidFill>
                <a:effectLst/>
                <a:latin typeface="+mn-lt"/>
                <a:ea typeface="+mn-ea"/>
                <a:cs typeface="+mn-cs"/>
              </a:rPr>
              <a:t>Open </a:t>
            </a:r>
            <a:r>
              <a:rPr lang="es-ES" sz="900" b="0" i="0" u="none" kern="1200" dirty="0" err="1" smtClean="0">
                <a:solidFill>
                  <a:schemeClr val="bg1"/>
                </a:solidFill>
                <a:effectLst/>
                <a:latin typeface="+mn-lt"/>
                <a:ea typeface="+mn-ea"/>
                <a:cs typeface="+mn-cs"/>
              </a:rPr>
              <a:t>Smartflex</a:t>
            </a:r>
            <a:r>
              <a:rPr lang="es-ES" sz="900" b="0" i="0" u="none" kern="1200" dirty="0" smtClean="0">
                <a:solidFill>
                  <a:schemeClr val="bg1"/>
                </a:solidFill>
                <a:effectLst/>
                <a:latin typeface="+mn-lt"/>
                <a:ea typeface="+mn-ea"/>
                <a:cs typeface="+mn-cs"/>
              </a:rPr>
              <a:t> </a:t>
            </a:r>
            <a:r>
              <a:rPr lang="es-ES" sz="900" b="0" i="0" u="none" kern="1200" dirty="0" err="1" smtClean="0">
                <a:solidFill>
                  <a:schemeClr val="bg1"/>
                </a:solidFill>
                <a:effectLst/>
                <a:latin typeface="+mn-lt"/>
                <a:ea typeface="+mn-ea"/>
                <a:cs typeface="+mn-cs"/>
              </a:rPr>
              <a:t>Latam</a:t>
            </a:r>
            <a:endParaRPr lang="es-ES" sz="900" b="0" i="0" u="none" kern="1200" dirty="0" smtClean="0">
              <a:solidFill>
                <a:schemeClr val="bg1"/>
              </a:solidFill>
              <a:effectLst/>
              <a:latin typeface="+mn-lt"/>
              <a:ea typeface="+mn-ea"/>
              <a:cs typeface="+mn-cs"/>
            </a:endParaRPr>
          </a:p>
        </p:txBody>
      </p:sp>
      <p:sp>
        <p:nvSpPr>
          <p:cNvPr id="18" name="17 CuadroTexto"/>
          <p:cNvSpPr txBox="1"/>
          <p:nvPr userDrawn="1"/>
        </p:nvSpPr>
        <p:spPr>
          <a:xfrm>
            <a:off x="5010967" y="4515966"/>
            <a:ext cx="1042273"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900" b="0" i="0" u="none" kern="1200" dirty="0" smtClean="0">
                <a:solidFill>
                  <a:schemeClr val="bg1"/>
                </a:solidFill>
                <a:effectLst/>
                <a:latin typeface="+mn-lt"/>
                <a:ea typeface="+mn-ea"/>
                <a:cs typeface="+mn-cs"/>
              </a:rPr>
              <a:t>@</a:t>
            </a:r>
            <a:r>
              <a:rPr lang="es-ES" sz="900" b="0" i="0" u="none" kern="1200" dirty="0" err="1" smtClean="0">
                <a:solidFill>
                  <a:schemeClr val="bg1"/>
                </a:solidFill>
                <a:effectLst/>
                <a:latin typeface="+mn-lt"/>
                <a:ea typeface="+mn-ea"/>
                <a:cs typeface="+mn-cs"/>
              </a:rPr>
              <a:t>OpenSmartflex</a:t>
            </a:r>
            <a:endParaRPr lang="es-ES" sz="900" b="0" i="0" u="none" kern="1200" dirty="0" smtClean="0">
              <a:solidFill>
                <a:schemeClr val="bg1"/>
              </a:solidFill>
              <a:effectLst/>
              <a:latin typeface="+mn-lt"/>
              <a:ea typeface="+mn-ea"/>
              <a:cs typeface="+mn-cs"/>
            </a:endParaRPr>
          </a:p>
        </p:txBody>
      </p:sp>
      <p:sp>
        <p:nvSpPr>
          <p:cNvPr id="19" name="18 CuadroTexto"/>
          <p:cNvSpPr txBox="1"/>
          <p:nvPr userDrawn="1"/>
        </p:nvSpPr>
        <p:spPr>
          <a:xfrm>
            <a:off x="6957631" y="4515966"/>
            <a:ext cx="989373"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900" b="0" i="0" u="none" kern="1200" dirty="0" smtClean="0">
                <a:solidFill>
                  <a:schemeClr val="bg1"/>
                </a:solidFill>
                <a:effectLst/>
                <a:latin typeface="+mn-lt"/>
                <a:ea typeface="+mn-ea"/>
                <a:cs typeface="+mn-cs"/>
              </a:rPr>
              <a:t>Open </a:t>
            </a:r>
            <a:r>
              <a:rPr lang="es-ES" sz="900" b="0" i="0" u="none" kern="1200" dirty="0" err="1" smtClean="0">
                <a:solidFill>
                  <a:schemeClr val="bg1"/>
                </a:solidFill>
                <a:effectLst/>
                <a:latin typeface="+mn-lt"/>
                <a:ea typeface="+mn-ea"/>
                <a:cs typeface="+mn-cs"/>
              </a:rPr>
              <a:t>Smartflex</a:t>
            </a:r>
            <a:endParaRPr lang="es-ES" sz="900" b="0" i="0" u="none" kern="1200" dirty="0" smtClean="0">
              <a:solidFill>
                <a:schemeClr val="bg1"/>
              </a:solidFill>
              <a:effectLst/>
              <a:latin typeface="+mn-lt"/>
              <a:ea typeface="+mn-ea"/>
              <a:cs typeface="+mn-cs"/>
            </a:endParaRPr>
          </a:p>
        </p:txBody>
      </p:sp>
    </p:spTree>
    <p:extLst>
      <p:ext uri="{BB962C8B-B14F-4D97-AF65-F5344CB8AC3E}">
        <p14:creationId xmlns:p14="http://schemas.microsoft.com/office/powerpoint/2010/main" val="3171844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fondo blanco">
    <p:spTree>
      <p:nvGrpSpPr>
        <p:cNvPr id="1" name=""/>
        <p:cNvGrpSpPr/>
        <p:nvPr/>
      </p:nvGrpSpPr>
      <p:grpSpPr>
        <a:xfrm>
          <a:off x="0" y="0"/>
          <a:ext cx="0" cy="0"/>
          <a:chOff x="0" y="0"/>
          <a:chExt cx="0" cy="0"/>
        </a:xfrm>
      </p:grpSpPr>
      <p:pic>
        <p:nvPicPr>
          <p:cNvPr id="1026" name="Picture 2" descr="D:\PIEZAS GRÁFICAS\PROYECTO TOOLKIT\PLANTILLA 2017\AGEN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18"/>
            <a:ext cx="9144000" cy="51469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PIEZAS GRÁFICAS\PROYECTO TOOLKIT\PLANTILLA 2017\LOGO OPEN RGB ngativ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6376" y="69181"/>
            <a:ext cx="1109662" cy="41433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hasCustomPrompt="1"/>
          </p:nvPr>
        </p:nvSpPr>
        <p:spPr>
          <a:xfrm>
            <a:off x="4558248" y="915566"/>
            <a:ext cx="3384376" cy="3603818"/>
          </a:xfrm>
          <a:prstGeom prst="rect">
            <a:avLst/>
          </a:prstGeom>
        </p:spPr>
        <p:txBody>
          <a:bodyPr/>
          <a:lstStyle>
            <a:lvl1pPr marL="457200" indent="-457200" algn="l">
              <a:buFont typeface="Arial" panose="020B0604020202020204" pitchFamily="34" charset="0"/>
              <a:buChar char="•"/>
              <a:defRPr sz="2800" b="0">
                <a:solidFill>
                  <a:schemeClr val="bg1"/>
                </a:solidFill>
                <a:latin typeface="+mn-lt"/>
              </a:defRPr>
            </a:lvl1pPr>
          </a:lstStyle>
          <a:p>
            <a:r>
              <a:rPr lang="es-ES" dirty="0" smtClean="0"/>
              <a:t>Tema 1</a:t>
            </a:r>
            <a:br>
              <a:rPr lang="es-ES" dirty="0" smtClean="0"/>
            </a:br>
            <a:r>
              <a:rPr lang="es-ES" dirty="0" smtClean="0"/>
              <a:t>Tema 2</a:t>
            </a:r>
            <a:br>
              <a:rPr lang="es-ES" dirty="0" smtClean="0"/>
            </a:br>
            <a:r>
              <a:rPr lang="es-ES" dirty="0" smtClean="0"/>
              <a:t>Tema 3</a:t>
            </a:r>
            <a:br>
              <a:rPr lang="es-ES" dirty="0" smtClean="0"/>
            </a:br>
            <a:r>
              <a:rPr lang="es-ES" dirty="0" smtClean="0"/>
              <a:t>Tema 4</a:t>
            </a:r>
            <a:br>
              <a:rPr lang="es-ES" dirty="0" smtClean="0"/>
            </a:br>
            <a:r>
              <a:rPr lang="es-ES" dirty="0" smtClean="0"/>
              <a:t>Tema 5</a:t>
            </a:r>
            <a:br>
              <a:rPr lang="es-ES" dirty="0" smtClean="0"/>
            </a:br>
            <a:endParaRPr lang="es-ES" dirty="0"/>
          </a:p>
        </p:txBody>
      </p:sp>
      <p:sp>
        <p:nvSpPr>
          <p:cNvPr id="4" name="3 CuadroTexto"/>
          <p:cNvSpPr txBox="1"/>
          <p:nvPr/>
        </p:nvSpPr>
        <p:spPr>
          <a:xfrm>
            <a:off x="323528" y="1968167"/>
            <a:ext cx="3570208" cy="1200329"/>
          </a:xfrm>
          <a:prstGeom prst="rect">
            <a:avLst/>
          </a:prstGeom>
          <a:noFill/>
        </p:spPr>
        <p:txBody>
          <a:bodyPr wrap="none" rtlCol="0">
            <a:spAutoFit/>
          </a:bodyPr>
          <a:lstStyle/>
          <a:p>
            <a:r>
              <a:rPr lang="es-ES" sz="7200" b="1" dirty="0" smtClean="0">
                <a:solidFill>
                  <a:schemeClr val="bg1"/>
                </a:solidFill>
                <a:latin typeface="+mj-lt"/>
              </a:rPr>
              <a:t>Agenda</a:t>
            </a:r>
            <a:endParaRPr lang="es-ES" sz="7200" b="1" dirty="0">
              <a:solidFill>
                <a:schemeClr val="bg1"/>
              </a:solidFill>
              <a:latin typeface="+mj-lt"/>
            </a:endParaRPr>
          </a:p>
        </p:txBody>
      </p:sp>
      <p:pic>
        <p:nvPicPr>
          <p:cNvPr id="6" name="Picture 2" descr="D:\PIEZAS GRÁFICAS\PROYECTO TOOLKIT\PLANTILLA 2017\AGENDA.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418"/>
            <a:ext cx="9144000" cy="51469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PIEZAS GRÁFICAS\PROYECTO TOOLKIT\PLANTILLA 2017\LOGO OPEN RGB ngativo-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56376" y="69181"/>
            <a:ext cx="1109662" cy="414338"/>
          </a:xfrm>
          <a:prstGeom prst="rect">
            <a:avLst/>
          </a:prstGeom>
          <a:noFill/>
          <a:extLst>
            <a:ext uri="{909E8E84-426E-40DD-AFC4-6F175D3DCCD1}">
              <a14:hiddenFill xmlns:a14="http://schemas.microsoft.com/office/drawing/2010/main">
                <a:solidFill>
                  <a:srgbClr val="FFFFFF"/>
                </a:solidFill>
              </a14:hiddenFill>
            </a:ext>
          </a:extLst>
        </p:spPr>
      </p:pic>
      <p:sp>
        <p:nvSpPr>
          <p:cNvPr id="8" name="7 CuadroTexto"/>
          <p:cNvSpPr txBox="1"/>
          <p:nvPr userDrawn="1"/>
        </p:nvSpPr>
        <p:spPr>
          <a:xfrm>
            <a:off x="323528" y="1968167"/>
            <a:ext cx="3672800" cy="1200329"/>
          </a:xfrm>
          <a:prstGeom prst="rect">
            <a:avLst/>
          </a:prstGeom>
          <a:noFill/>
        </p:spPr>
        <p:txBody>
          <a:bodyPr wrap="none" rtlCol="0">
            <a:spAutoFit/>
          </a:bodyPr>
          <a:lstStyle/>
          <a:p>
            <a:r>
              <a:rPr lang="es-ES" sz="7200" b="1" dirty="0" smtClean="0">
                <a:solidFill>
                  <a:schemeClr val="bg1"/>
                </a:solidFill>
                <a:latin typeface="+mj-lt"/>
              </a:rPr>
              <a:t>Content</a:t>
            </a:r>
            <a:endParaRPr lang="es-ES" sz="7200" b="1" dirty="0">
              <a:solidFill>
                <a:schemeClr val="bg1"/>
              </a:solidFill>
              <a:latin typeface="+mj-lt"/>
            </a:endParaRPr>
          </a:p>
        </p:txBody>
      </p:sp>
    </p:spTree>
    <p:extLst>
      <p:ext uri="{BB962C8B-B14F-4D97-AF65-F5344CB8AC3E}">
        <p14:creationId xmlns:p14="http://schemas.microsoft.com/office/powerpoint/2010/main" val="5381438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cuadro gris">
    <p:spTree>
      <p:nvGrpSpPr>
        <p:cNvPr id="1" name=""/>
        <p:cNvGrpSpPr/>
        <p:nvPr/>
      </p:nvGrpSpPr>
      <p:grpSpPr>
        <a:xfrm>
          <a:off x="0" y="0"/>
          <a:ext cx="0" cy="0"/>
          <a:chOff x="0" y="0"/>
          <a:chExt cx="0" cy="0"/>
        </a:xfrm>
      </p:grpSpPr>
      <p:sp>
        <p:nvSpPr>
          <p:cNvPr id="2" name="1 Rectángulo"/>
          <p:cNvSpPr/>
          <p:nvPr/>
        </p:nvSpPr>
        <p:spPr>
          <a:xfrm>
            <a:off x="0" y="0"/>
            <a:ext cx="9144000" cy="41559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1 Título"/>
          <p:cNvSpPr>
            <a:spLocks noGrp="1"/>
          </p:cNvSpPr>
          <p:nvPr>
            <p:ph type="title"/>
          </p:nvPr>
        </p:nvSpPr>
        <p:spPr>
          <a:xfrm>
            <a:off x="2051720" y="4371950"/>
            <a:ext cx="5040560" cy="576064"/>
          </a:xfrm>
          <a:prstGeom prst="rect">
            <a:avLst/>
          </a:prstGeom>
        </p:spPr>
        <p:txBody>
          <a:bodyPr/>
          <a:lstStyle>
            <a:lvl1pPr>
              <a:defRPr sz="2800" b="1">
                <a:solidFill>
                  <a:srgbClr val="173456"/>
                </a:solidFill>
              </a:defRPr>
            </a:lvl1pPr>
          </a:lstStyle>
          <a:p>
            <a:r>
              <a:rPr lang="es-ES" smtClean="0"/>
              <a:t>Haga clic para modificar el estilo de título del patrón</a:t>
            </a:r>
            <a:endParaRPr lang="es-ES" dirty="0"/>
          </a:p>
        </p:txBody>
      </p:sp>
      <p:sp>
        <p:nvSpPr>
          <p:cNvPr id="5" name="2 Marcador de texto"/>
          <p:cNvSpPr>
            <a:spLocks noGrp="1"/>
          </p:cNvSpPr>
          <p:nvPr>
            <p:ph type="body" sz="quarter" idx="11" hasCustomPrompt="1"/>
          </p:nvPr>
        </p:nvSpPr>
        <p:spPr>
          <a:xfrm>
            <a:off x="251520" y="1491630"/>
            <a:ext cx="2736304" cy="1728192"/>
          </a:xfrm>
          <a:prstGeom prst="rect">
            <a:avLst/>
          </a:prstGeom>
        </p:spPr>
        <p:txBody>
          <a:bodyPr anchor="ctr"/>
          <a:lstStyle>
            <a:lvl1pPr marL="0" indent="0" algn="ctr">
              <a:buNone/>
              <a:defRPr sz="1600"/>
            </a:lvl1pPr>
          </a:lstStyle>
          <a:p>
            <a:r>
              <a:rPr lang="es-ES" dirty="0" smtClean="0"/>
              <a:t>Textos</a:t>
            </a:r>
            <a:endParaRPr lang="es-ES" dirty="0"/>
          </a:p>
        </p:txBody>
      </p:sp>
      <p:sp>
        <p:nvSpPr>
          <p:cNvPr id="15" name="2 Marcador de texto"/>
          <p:cNvSpPr>
            <a:spLocks noGrp="1"/>
          </p:cNvSpPr>
          <p:nvPr>
            <p:ph type="body" sz="quarter" idx="12" hasCustomPrompt="1"/>
          </p:nvPr>
        </p:nvSpPr>
        <p:spPr>
          <a:xfrm>
            <a:off x="3203848" y="1491630"/>
            <a:ext cx="2736304" cy="1728192"/>
          </a:xfrm>
          <a:prstGeom prst="rect">
            <a:avLst/>
          </a:prstGeom>
        </p:spPr>
        <p:txBody>
          <a:bodyPr anchor="ctr"/>
          <a:lstStyle>
            <a:lvl1pPr marL="0" indent="0" algn="ctr">
              <a:buNone/>
              <a:defRPr sz="1600"/>
            </a:lvl1pPr>
          </a:lstStyle>
          <a:p>
            <a:r>
              <a:rPr lang="es-ES" dirty="0" smtClean="0"/>
              <a:t>Textos</a:t>
            </a:r>
            <a:endParaRPr lang="es-ES" dirty="0"/>
          </a:p>
        </p:txBody>
      </p:sp>
      <p:sp>
        <p:nvSpPr>
          <p:cNvPr id="16" name="2 Marcador de texto"/>
          <p:cNvSpPr>
            <a:spLocks noGrp="1"/>
          </p:cNvSpPr>
          <p:nvPr>
            <p:ph type="body" sz="quarter" idx="13" hasCustomPrompt="1"/>
          </p:nvPr>
        </p:nvSpPr>
        <p:spPr>
          <a:xfrm>
            <a:off x="6156176" y="1491630"/>
            <a:ext cx="2736304" cy="1728192"/>
          </a:xfrm>
          <a:prstGeom prst="rect">
            <a:avLst/>
          </a:prstGeom>
        </p:spPr>
        <p:txBody>
          <a:bodyPr anchor="ctr"/>
          <a:lstStyle>
            <a:lvl1pPr marL="0" indent="0" algn="ctr">
              <a:buNone/>
              <a:defRPr sz="1600"/>
            </a:lvl1pPr>
          </a:lstStyle>
          <a:p>
            <a:r>
              <a:rPr lang="es-ES" dirty="0" smtClean="0"/>
              <a:t>Textos</a:t>
            </a:r>
            <a:endParaRPr lang="es-ES" dirty="0"/>
          </a:p>
        </p:txBody>
      </p:sp>
      <p:pic>
        <p:nvPicPr>
          <p:cNvPr id="9" name="Picture 2" descr="D:\PIEZAS GRÁFICAS\INSTITUCIONAL\LOGO CORPORATIVO\LOGO OPEN-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2971" y="51470"/>
            <a:ext cx="1225533" cy="451212"/>
          </a:xfrm>
          <a:prstGeom prst="rect">
            <a:avLst/>
          </a:prstGeom>
          <a:noFill/>
          <a:extLst>
            <a:ext uri="{909E8E84-426E-40DD-AFC4-6F175D3DCCD1}">
              <a14:hiddenFill xmlns:a14="http://schemas.microsoft.com/office/drawing/2010/main">
                <a:solidFill>
                  <a:srgbClr val="FFFFFF"/>
                </a:solidFill>
              </a14:hiddenFill>
            </a:ext>
          </a:extLst>
        </p:spPr>
      </p:pic>
      <p:sp>
        <p:nvSpPr>
          <p:cNvPr id="10" name="9 Rectángulo"/>
          <p:cNvSpPr/>
          <p:nvPr userDrawn="1"/>
        </p:nvSpPr>
        <p:spPr>
          <a:xfrm>
            <a:off x="0" y="0"/>
            <a:ext cx="9144000" cy="41559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Picture 2" descr="D:\PIEZAS GRÁFICAS\INSTITUCIONAL\LOGO CORPORATIVO\LOGO OPEN RGB-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56376" y="69181"/>
            <a:ext cx="1109662" cy="414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86618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uadro gris">
    <p:spTree>
      <p:nvGrpSpPr>
        <p:cNvPr id="1" name=""/>
        <p:cNvGrpSpPr/>
        <p:nvPr/>
      </p:nvGrpSpPr>
      <p:grpSpPr>
        <a:xfrm>
          <a:off x="0" y="0"/>
          <a:ext cx="0" cy="0"/>
          <a:chOff x="0" y="0"/>
          <a:chExt cx="0" cy="0"/>
        </a:xfrm>
      </p:grpSpPr>
      <p:sp>
        <p:nvSpPr>
          <p:cNvPr id="2" name="1 Rectángulo"/>
          <p:cNvSpPr/>
          <p:nvPr/>
        </p:nvSpPr>
        <p:spPr>
          <a:xfrm>
            <a:off x="0" y="0"/>
            <a:ext cx="9144000" cy="4155926"/>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2 Marcador de texto"/>
          <p:cNvSpPr>
            <a:spLocks noGrp="1"/>
          </p:cNvSpPr>
          <p:nvPr>
            <p:ph type="body" sz="quarter" idx="11" hasCustomPrompt="1"/>
          </p:nvPr>
        </p:nvSpPr>
        <p:spPr>
          <a:xfrm>
            <a:off x="251520" y="1491630"/>
            <a:ext cx="2736304" cy="1728192"/>
          </a:xfrm>
          <a:prstGeom prst="rect">
            <a:avLst/>
          </a:prstGeom>
        </p:spPr>
        <p:txBody>
          <a:bodyPr anchor="ctr"/>
          <a:lstStyle>
            <a:lvl1pPr marL="0" indent="0" algn="ctr">
              <a:buNone/>
              <a:defRPr sz="1600"/>
            </a:lvl1pPr>
          </a:lstStyle>
          <a:p>
            <a:r>
              <a:rPr lang="es-ES" dirty="0" smtClean="0"/>
              <a:t>Textos</a:t>
            </a:r>
            <a:endParaRPr lang="es-ES" dirty="0"/>
          </a:p>
        </p:txBody>
      </p:sp>
      <p:sp>
        <p:nvSpPr>
          <p:cNvPr id="13" name="2 Marcador de texto"/>
          <p:cNvSpPr>
            <a:spLocks noGrp="1"/>
          </p:cNvSpPr>
          <p:nvPr>
            <p:ph type="body" sz="quarter" idx="12" hasCustomPrompt="1"/>
          </p:nvPr>
        </p:nvSpPr>
        <p:spPr>
          <a:xfrm>
            <a:off x="3203848" y="1491630"/>
            <a:ext cx="2736304" cy="1728192"/>
          </a:xfrm>
          <a:prstGeom prst="rect">
            <a:avLst/>
          </a:prstGeom>
        </p:spPr>
        <p:txBody>
          <a:bodyPr anchor="ctr"/>
          <a:lstStyle>
            <a:lvl1pPr marL="0" indent="0" algn="ctr">
              <a:buNone/>
              <a:defRPr sz="1600"/>
            </a:lvl1pPr>
          </a:lstStyle>
          <a:p>
            <a:r>
              <a:rPr lang="es-ES" dirty="0" smtClean="0"/>
              <a:t>Textos</a:t>
            </a:r>
            <a:endParaRPr lang="es-ES" dirty="0"/>
          </a:p>
        </p:txBody>
      </p:sp>
      <p:sp>
        <p:nvSpPr>
          <p:cNvPr id="14" name="2 Marcador de texto"/>
          <p:cNvSpPr>
            <a:spLocks noGrp="1"/>
          </p:cNvSpPr>
          <p:nvPr>
            <p:ph type="body" sz="quarter" idx="13" hasCustomPrompt="1"/>
          </p:nvPr>
        </p:nvSpPr>
        <p:spPr>
          <a:xfrm>
            <a:off x="6156176" y="1491630"/>
            <a:ext cx="2736304" cy="1728192"/>
          </a:xfrm>
          <a:prstGeom prst="rect">
            <a:avLst/>
          </a:prstGeom>
        </p:spPr>
        <p:txBody>
          <a:bodyPr anchor="ctr"/>
          <a:lstStyle>
            <a:lvl1pPr marL="0" indent="0" algn="ctr">
              <a:buNone/>
              <a:defRPr sz="1600"/>
            </a:lvl1pPr>
          </a:lstStyle>
          <a:p>
            <a:r>
              <a:rPr lang="es-ES" dirty="0" smtClean="0"/>
              <a:t>Textos</a:t>
            </a:r>
            <a:endParaRPr lang="es-ES" dirty="0"/>
          </a:p>
        </p:txBody>
      </p:sp>
      <p:sp>
        <p:nvSpPr>
          <p:cNvPr id="15" name="1 Título"/>
          <p:cNvSpPr>
            <a:spLocks noGrp="1"/>
          </p:cNvSpPr>
          <p:nvPr>
            <p:ph type="title"/>
          </p:nvPr>
        </p:nvSpPr>
        <p:spPr>
          <a:xfrm>
            <a:off x="2051720" y="4371950"/>
            <a:ext cx="5040560" cy="576064"/>
          </a:xfrm>
          <a:prstGeom prst="rect">
            <a:avLst/>
          </a:prstGeom>
        </p:spPr>
        <p:txBody>
          <a:bodyPr/>
          <a:lstStyle>
            <a:lvl1pPr>
              <a:defRPr sz="2800" b="1">
                <a:solidFill>
                  <a:srgbClr val="173456"/>
                </a:solidFill>
              </a:defRPr>
            </a:lvl1pPr>
          </a:lstStyle>
          <a:p>
            <a:r>
              <a:rPr lang="es-ES" smtClean="0"/>
              <a:t>Haga clic para modificar el estilo de título del patrón</a:t>
            </a:r>
            <a:endParaRPr lang="es-ES" dirty="0"/>
          </a:p>
        </p:txBody>
      </p:sp>
      <p:pic>
        <p:nvPicPr>
          <p:cNvPr id="8" name="Picture 2" descr="D:\PIEZAS GRÁFICAS\INSTITUCIONAL\LOGO CORPORATIVO\LOGO OPEN-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2971" y="51470"/>
            <a:ext cx="1225533" cy="451212"/>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userDrawn="1"/>
        </p:nvSpPr>
        <p:spPr>
          <a:xfrm>
            <a:off x="0" y="0"/>
            <a:ext cx="9144000" cy="4155926"/>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Picture 2" descr="D:\PIEZAS GRÁFICAS\INSTITUCIONAL\LOGO CORPORATIVO\LOGO OPEN RGB-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56376" y="69181"/>
            <a:ext cx="1109662" cy="414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3782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ortada agua">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PIEZAS GRÁFICAS\PROYECTO TOOLKIT\PLANTILLA 2017\LOGO OPEN RGB ngativ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6376" y="69181"/>
            <a:ext cx="1109662" cy="414338"/>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5395256" y="4006656"/>
            <a:ext cx="3712876" cy="1107996"/>
          </a:xfrm>
          <a:prstGeom prst="rect">
            <a:avLst/>
          </a:prstGeom>
          <a:noFill/>
        </p:spPr>
        <p:txBody>
          <a:bodyPr wrap="none" rtlCol="0">
            <a:spAutoFit/>
          </a:bodyPr>
          <a:lstStyle/>
          <a:p>
            <a:pPr algn="r"/>
            <a:r>
              <a:rPr lang="es-ES" sz="6600" b="1" dirty="0" smtClean="0">
                <a:solidFill>
                  <a:schemeClr val="bg1"/>
                </a:solidFill>
                <a:latin typeface="+mj-lt"/>
              </a:rPr>
              <a:t>AquaCIS</a:t>
            </a:r>
            <a:endParaRPr lang="es-ES" sz="6600" b="1" dirty="0">
              <a:solidFill>
                <a:schemeClr val="bg1"/>
              </a:solidFill>
              <a:latin typeface="+mj-lt"/>
            </a:endParaRPr>
          </a:p>
        </p:txBody>
      </p:sp>
      <p:pic>
        <p:nvPicPr>
          <p:cNvPr id="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PIEZAS GRÁFICAS\PROYECTO TOOLKIT\PLANTILLA 2017\LOGO OPEN RGB ngativo-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56376" y="69181"/>
            <a:ext cx="1109662" cy="414338"/>
          </a:xfrm>
          <a:prstGeom prst="rect">
            <a:avLst/>
          </a:prstGeom>
          <a:noFill/>
          <a:extLst>
            <a:ext uri="{909E8E84-426E-40DD-AFC4-6F175D3DCCD1}">
              <a14:hiddenFill xmlns:a14="http://schemas.microsoft.com/office/drawing/2010/main">
                <a:solidFill>
                  <a:srgbClr val="FFFFFF"/>
                </a:solidFill>
              </a14:hiddenFill>
            </a:ext>
          </a:extLst>
        </p:spPr>
      </p:pic>
      <p:sp>
        <p:nvSpPr>
          <p:cNvPr id="8" name="7 CuadroTexto"/>
          <p:cNvSpPr txBox="1"/>
          <p:nvPr userDrawn="1"/>
        </p:nvSpPr>
        <p:spPr>
          <a:xfrm>
            <a:off x="5395256" y="4006656"/>
            <a:ext cx="3712876" cy="1107996"/>
          </a:xfrm>
          <a:prstGeom prst="rect">
            <a:avLst/>
          </a:prstGeom>
          <a:noFill/>
        </p:spPr>
        <p:txBody>
          <a:bodyPr wrap="none" rtlCol="0">
            <a:spAutoFit/>
          </a:bodyPr>
          <a:lstStyle/>
          <a:p>
            <a:pPr algn="r"/>
            <a:r>
              <a:rPr lang="es-ES" sz="6600" b="1" dirty="0" smtClean="0">
                <a:solidFill>
                  <a:schemeClr val="bg1"/>
                </a:solidFill>
                <a:latin typeface="+mj-lt"/>
              </a:rPr>
              <a:t>AquaCIS</a:t>
            </a:r>
            <a:endParaRPr lang="es-ES" sz="6600" b="1" dirty="0">
              <a:solidFill>
                <a:schemeClr val="bg1"/>
              </a:solidFill>
              <a:latin typeface="+mj-lt"/>
            </a:endParaRPr>
          </a:p>
        </p:txBody>
      </p:sp>
    </p:spTree>
    <p:extLst>
      <p:ext uri="{BB962C8B-B14F-4D97-AF65-F5344CB8AC3E}">
        <p14:creationId xmlns:p14="http://schemas.microsoft.com/office/powerpoint/2010/main" val="1915600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ortada telecomBOSS">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PIEZAS GRÁFICAS\PROYECTO TOOLKIT\PLANTILLA 2017\LOGO OPEN RGB ngativ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6376" y="69181"/>
            <a:ext cx="1109662" cy="414338"/>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3151373" y="4006656"/>
            <a:ext cx="5956759" cy="1107996"/>
          </a:xfrm>
          <a:prstGeom prst="rect">
            <a:avLst/>
          </a:prstGeom>
          <a:noFill/>
        </p:spPr>
        <p:txBody>
          <a:bodyPr wrap="none" rtlCol="0">
            <a:spAutoFit/>
          </a:bodyPr>
          <a:lstStyle/>
          <a:p>
            <a:pPr algn="r"/>
            <a:r>
              <a:rPr lang="es-ES" sz="6600" b="1" dirty="0" smtClean="0">
                <a:solidFill>
                  <a:schemeClr val="bg1"/>
                </a:solidFill>
                <a:latin typeface="+mj-lt"/>
              </a:rPr>
              <a:t>TelecomBOSS</a:t>
            </a:r>
            <a:endParaRPr lang="es-ES" sz="6600" b="1" dirty="0">
              <a:solidFill>
                <a:schemeClr val="bg1"/>
              </a:solidFill>
              <a:latin typeface="+mj-lt"/>
            </a:endParaRPr>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PIEZAS GRÁFICAS\PROYECTO TOOLKIT\PLANTILLA 2017\LOGO OPEN RGB ngativo-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56376" y="69181"/>
            <a:ext cx="1109662" cy="414338"/>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userDrawn="1"/>
        </p:nvSpPr>
        <p:spPr>
          <a:xfrm>
            <a:off x="3151373" y="4006656"/>
            <a:ext cx="5956759" cy="1107996"/>
          </a:xfrm>
          <a:prstGeom prst="rect">
            <a:avLst/>
          </a:prstGeom>
          <a:noFill/>
        </p:spPr>
        <p:txBody>
          <a:bodyPr wrap="none" rtlCol="0">
            <a:spAutoFit/>
          </a:bodyPr>
          <a:lstStyle/>
          <a:p>
            <a:pPr algn="r"/>
            <a:r>
              <a:rPr lang="es-ES" sz="6600" b="1" dirty="0" smtClean="0">
                <a:solidFill>
                  <a:schemeClr val="bg1"/>
                </a:solidFill>
                <a:latin typeface="+mj-lt"/>
              </a:rPr>
              <a:t>TelecomBOSS</a:t>
            </a:r>
            <a:endParaRPr lang="es-ES" sz="6600" b="1" dirty="0">
              <a:solidFill>
                <a:schemeClr val="bg1"/>
              </a:solidFill>
              <a:latin typeface="+mj-lt"/>
            </a:endParaRPr>
          </a:p>
        </p:txBody>
      </p:sp>
    </p:spTree>
    <p:extLst>
      <p:ext uri="{BB962C8B-B14F-4D97-AF65-F5344CB8AC3E}">
        <p14:creationId xmlns:p14="http://schemas.microsoft.com/office/powerpoint/2010/main" val="2610344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Portada Energía">
    <p:spTree>
      <p:nvGrpSpPr>
        <p:cNvPr id="1" name=""/>
        <p:cNvGrpSpPr/>
        <p:nvPr/>
      </p:nvGrpSpPr>
      <p:grpSpPr>
        <a:xfrm>
          <a:off x="0" y="0"/>
          <a:ext cx="0" cy="0"/>
          <a:chOff x="0" y="0"/>
          <a:chExt cx="0" cy="0"/>
        </a:xfrm>
      </p:grpSpPr>
      <p:pic>
        <p:nvPicPr>
          <p:cNvPr id="3074" name="Picture 2" descr="D:\PIEZAS GRÁFICAS\PROYECTO TOOLKIT\PLANTILLA 2017\ENERG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PIEZAS GRÁFICAS\PROYECTO TOOLKIT\PLANTILLA 2017\LOGO OPEN RGB ngativ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6376" y="69181"/>
            <a:ext cx="1109662" cy="414338"/>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4641845" y="4006656"/>
            <a:ext cx="4466287" cy="1107996"/>
          </a:xfrm>
          <a:prstGeom prst="rect">
            <a:avLst/>
          </a:prstGeom>
          <a:noFill/>
        </p:spPr>
        <p:txBody>
          <a:bodyPr wrap="none" rtlCol="0">
            <a:spAutoFit/>
          </a:bodyPr>
          <a:lstStyle/>
          <a:p>
            <a:r>
              <a:rPr lang="es-ES" sz="6600" b="1" dirty="0" smtClean="0">
                <a:solidFill>
                  <a:schemeClr val="bg1"/>
                </a:solidFill>
                <a:latin typeface="+mj-lt"/>
              </a:rPr>
              <a:t>EnergyCIS</a:t>
            </a:r>
            <a:endParaRPr lang="es-ES" sz="6600" b="1" dirty="0">
              <a:solidFill>
                <a:schemeClr val="bg1"/>
              </a:solidFill>
              <a:latin typeface="+mj-lt"/>
            </a:endParaRPr>
          </a:p>
        </p:txBody>
      </p:sp>
      <p:pic>
        <p:nvPicPr>
          <p:cNvPr id="6" name="Picture 2" descr="D:\PIEZAS GRÁFICAS\PROYECTO TOOLKIT\PLANTILLA 2017\ENERGY.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PIEZAS GRÁFICAS\PROYECTO TOOLKIT\PLANTILLA 2017\LOGO OPEN RGB ngativo-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56376" y="69181"/>
            <a:ext cx="1109662" cy="414338"/>
          </a:xfrm>
          <a:prstGeom prst="rect">
            <a:avLst/>
          </a:prstGeom>
          <a:noFill/>
          <a:extLst>
            <a:ext uri="{909E8E84-426E-40DD-AFC4-6F175D3DCCD1}">
              <a14:hiddenFill xmlns:a14="http://schemas.microsoft.com/office/drawing/2010/main">
                <a:solidFill>
                  <a:srgbClr val="FFFFFF"/>
                </a:solidFill>
              </a14:hiddenFill>
            </a:ext>
          </a:extLst>
        </p:spPr>
      </p:pic>
      <p:sp>
        <p:nvSpPr>
          <p:cNvPr id="8" name="7 CuadroTexto"/>
          <p:cNvSpPr txBox="1"/>
          <p:nvPr userDrawn="1"/>
        </p:nvSpPr>
        <p:spPr>
          <a:xfrm>
            <a:off x="4641845" y="4006656"/>
            <a:ext cx="4466287" cy="1107996"/>
          </a:xfrm>
          <a:prstGeom prst="rect">
            <a:avLst/>
          </a:prstGeom>
          <a:noFill/>
        </p:spPr>
        <p:txBody>
          <a:bodyPr wrap="none" rtlCol="0">
            <a:spAutoFit/>
          </a:bodyPr>
          <a:lstStyle/>
          <a:p>
            <a:r>
              <a:rPr lang="es-ES" sz="6600" b="1" dirty="0" smtClean="0">
                <a:solidFill>
                  <a:schemeClr val="bg1"/>
                </a:solidFill>
                <a:latin typeface="+mj-lt"/>
              </a:rPr>
              <a:t>EnergyCIS</a:t>
            </a:r>
            <a:endParaRPr lang="es-ES" sz="6600" b="1" dirty="0">
              <a:solidFill>
                <a:schemeClr val="bg1"/>
              </a:solidFill>
              <a:latin typeface="+mj-lt"/>
            </a:endParaRPr>
          </a:p>
        </p:txBody>
      </p:sp>
    </p:spTree>
    <p:extLst>
      <p:ext uri="{BB962C8B-B14F-4D97-AF65-F5344CB8AC3E}">
        <p14:creationId xmlns:p14="http://schemas.microsoft.com/office/powerpoint/2010/main" val="1012882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ortada gas">
    <p:spTree>
      <p:nvGrpSpPr>
        <p:cNvPr id="1" name=""/>
        <p:cNvGrpSpPr/>
        <p:nvPr/>
      </p:nvGrpSpPr>
      <p:grpSpPr>
        <a:xfrm>
          <a:off x="0" y="0"/>
          <a:ext cx="0" cy="0"/>
          <a:chOff x="0" y="0"/>
          <a:chExt cx="0" cy="0"/>
        </a:xfrm>
      </p:grpSpPr>
      <p:pic>
        <p:nvPicPr>
          <p:cNvPr id="4098" name="Picture 2" descr="D:\PIEZAS GRÁFICAS\PROYECTO TOOLKIT\PLANTILLA 2017\G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PIEZAS GRÁFICAS\PROYECTO TOOLKIT\PLANTILLA 2017\LOGO OPEN RGB ngativ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6376" y="69181"/>
            <a:ext cx="1109662" cy="414338"/>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5911423" y="4006656"/>
            <a:ext cx="3196709" cy="1107996"/>
          </a:xfrm>
          <a:prstGeom prst="rect">
            <a:avLst/>
          </a:prstGeom>
          <a:noFill/>
        </p:spPr>
        <p:txBody>
          <a:bodyPr wrap="none" rtlCol="0">
            <a:spAutoFit/>
          </a:bodyPr>
          <a:lstStyle/>
          <a:p>
            <a:r>
              <a:rPr lang="es-ES" sz="6600" b="1" dirty="0" smtClean="0">
                <a:solidFill>
                  <a:schemeClr val="bg1"/>
                </a:solidFill>
                <a:latin typeface="+mj-lt"/>
              </a:rPr>
              <a:t>GasCIS</a:t>
            </a:r>
            <a:endParaRPr lang="es-ES" sz="6600" b="1" dirty="0">
              <a:solidFill>
                <a:schemeClr val="bg1"/>
              </a:solidFill>
              <a:latin typeface="+mj-lt"/>
            </a:endParaRPr>
          </a:p>
        </p:txBody>
      </p:sp>
      <p:pic>
        <p:nvPicPr>
          <p:cNvPr id="5" name="Picture 2" descr="D:\PIEZAS GRÁFICAS\PROYECTO TOOLKIT\PLANTILLA 2017\GAS.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PIEZAS GRÁFICAS\PROYECTO TOOLKIT\PLANTILLA 2017\LOGO OPEN RGB ngativo-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56376" y="69181"/>
            <a:ext cx="1109662" cy="414338"/>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userDrawn="1"/>
        </p:nvSpPr>
        <p:spPr>
          <a:xfrm>
            <a:off x="5911423" y="4006656"/>
            <a:ext cx="3196709" cy="1107996"/>
          </a:xfrm>
          <a:prstGeom prst="rect">
            <a:avLst/>
          </a:prstGeom>
          <a:noFill/>
        </p:spPr>
        <p:txBody>
          <a:bodyPr wrap="none" rtlCol="0">
            <a:spAutoFit/>
          </a:bodyPr>
          <a:lstStyle/>
          <a:p>
            <a:r>
              <a:rPr lang="es-ES" sz="6600" b="1" dirty="0" smtClean="0">
                <a:solidFill>
                  <a:schemeClr val="bg1"/>
                </a:solidFill>
                <a:latin typeface="+mj-lt"/>
              </a:rPr>
              <a:t>GasCIS</a:t>
            </a:r>
            <a:endParaRPr lang="es-ES" sz="6600" b="1" dirty="0">
              <a:solidFill>
                <a:schemeClr val="bg1"/>
              </a:solidFill>
              <a:latin typeface="+mj-lt"/>
            </a:endParaRPr>
          </a:p>
        </p:txBody>
      </p:sp>
    </p:spTree>
    <p:extLst>
      <p:ext uri="{BB962C8B-B14F-4D97-AF65-F5344CB8AC3E}">
        <p14:creationId xmlns:p14="http://schemas.microsoft.com/office/powerpoint/2010/main" val="2045030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2" descr="D:\PIEZAS GRÁFICAS\INSTITUCIONAL\LOGO CORPORATIVO\LOGO OPEN-01.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882971" y="51470"/>
            <a:ext cx="1225533" cy="4512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PIEZAS GRÁFICAS\INSTITUCIONAL\LOGO CORPORATIVO\LOGO OPEN RGB-01.png"/>
          <p:cNvPicPr>
            <a:picLocks noChangeAspect="1" noChangeArrowheads="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7956376" y="69181"/>
            <a:ext cx="1109662" cy="414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2898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49" r:id="rId13"/>
    <p:sldLayoutId id="2147483650" r:id="rId14"/>
    <p:sldLayoutId id="2147483664" r:id="rId15"/>
    <p:sldLayoutId id="2147483666" r:id="rId16"/>
    <p:sldLayoutId id="2147483669" r:id="rId17"/>
    <p:sldLayoutId id="2147483660" r:id="rId18"/>
    <p:sldLayoutId id="2147483653" r:id="rId19"/>
    <p:sldLayoutId id="2147483654" r:id="rId20"/>
    <p:sldLayoutId id="2147483656" r:id="rId21"/>
    <p:sldLayoutId id="2147483657" r:id="rId22"/>
    <p:sldLayoutId id="2147483661" r:id="rId23"/>
    <p:sldLayoutId id="2147483668" r:id="rId2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1.xml"/><Relationship Id="rId7" Type="http://schemas.openxmlformats.org/officeDocument/2006/relationships/image" Target="../media/image32.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2.xml"/><Relationship Id="rId7" Type="http://schemas.openxmlformats.org/officeDocument/2006/relationships/image" Target="../media/image32.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3.png"/><Relationship Id="rId7" Type="http://schemas.openxmlformats.org/officeDocument/2006/relationships/image" Target="../media/image35.png"/><Relationship Id="rId12" Type="http://schemas.microsoft.com/office/2007/relationships/hdphoto" Target="../media/hdphoto6.wdp"/><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3.wdp"/><Relationship Id="rId11" Type="http://schemas.openxmlformats.org/officeDocument/2006/relationships/image" Target="../media/image37.png"/><Relationship Id="rId5" Type="http://schemas.openxmlformats.org/officeDocument/2006/relationships/image" Target="../media/image34.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3.xml"/><Relationship Id="rId7" Type="http://schemas.openxmlformats.org/officeDocument/2006/relationships/image" Target="../media/image32.pn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13" Type="http://schemas.microsoft.com/office/2007/relationships/hdphoto" Target="../media/hdphoto12.wdp"/><Relationship Id="rId18" Type="http://schemas.microsoft.com/office/2007/relationships/hdphoto" Target="../media/hdphoto14.wdp"/><Relationship Id="rId3" Type="http://schemas.openxmlformats.org/officeDocument/2006/relationships/image" Target="../media/image42.png"/><Relationship Id="rId21" Type="http://schemas.openxmlformats.org/officeDocument/2006/relationships/image" Target="../media/image52.png"/><Relationship Id="rId7" Type="http://schemas.microsoft.com/office/2007/relationships/hdphoto" Target="../media/hdphoto9.wdp"/><Relationship Id="rId12" Type="http://schemas.openxmlformats.org/officeDocument/2006/relationships/image" Target="../media/image47.png"/><Relationship Id="rId17" Type="http://schemas.openxmlformats.org/officeDocument/2006/relationships/image" Target="../media/image50.png"/><Relationship Id="rId2" Type="http://schemas.openxmlformats.org/officeDocument/2006/relationships/notesSlide" Target="../notesSlides/notesSlide12.xml"/><Relationship Id="rId16" Type="http://schemas.openxmlformats.org/officeDocument/2006/relationships/image" Target="../media/image49.png"/><Relationship Id="rId20" Type="http://schemas.microsoft.com/office/2007/relationships/hdphoto" Target="../media/hdphoto15.wdp"/><Relationship Id="rId1" Type="http://schemas.openxmlformats.org/officeDocument/2006/relationships/slideLayout" Target="../slideLayouts/slideLayout4.xml"/><Relationship Id="rId6" Type="http://schemas.openxmlformats.org/officeDocument/2006/relationships/image" Target="../media/image44.png"/><Relationship Id="rId11" Type="http://schemas.microsoft.com/office/2007/relationships/hdphoto" Target="../media/hdphoto11.wdp"/><Relationship Id="rId5" Type="http://schemas.openxmlformats.org/officeDocument/2006/relationships/image" Target="../media/image43.png"/><Relationship Id="rId15" Type="http://schemas.microsoft.com/office/2007/relationships/hdphoto" Target="../media/hdphoto13.wdp"/><Relationship Id="rId10" Type="http://schemas.openxmlformats.org/officeDocument/2006/relationships/image" Target="../media/image46.png"/><Relationship Id="rId19" Type="http://schemas.openxmlformats.org/officeDocument/2006/relationships/image" Target="../media/image51.png"/><Relationship Id="rId4" Type="http://schemas.microsoft.com/office/2007/relationships/hdphoto" Target="../media/hdphoto8.wdp"/><Relationship Id="rId9" Type="http://schemas.microsoft.com/office/2007/relationships/hdphoto" Target="../media/hdphoto10.wdp"/><Relationship Id="rId14"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youtu.be/tVkxkSkb6Vk"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4.xml"/><Relationship Id="rId7" Type="http://schemas.openxmlformats.org/officeDocument/2006/relationships/image" Target="../media/image32.png"/><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8" Type="http://schemas.microsoft.com/office/2007/relationships/hdphoto" Target="../media/hdphoto18.wdp"/><Relationship Id="rId13"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58.png"/><Relationship Id="rId12" Type="http://schemas.microsoft.com/office/2007/relationships/hdphoto" Target="../media/hdphoto20.wdp"/><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microsoft.com/office/2007/relationships/hdphoto" Target="../media/hdphoto17.wdp"/><Relationship Id="rId11" Type="http://schemas.openxmlformats.org/officeDocument/2006/relationships/image" Target="../media/image60.png"/><Relationship Id="rId5" Type="http://schemas.openxmlformats.org/officeDocument/2006/relationships/image" Target="../media/image57.png"/><Relationship Id="rId10" Type="http://schemas.microsoft.com/office/2007/relationships/hdphoto" Target="../media/hdphoto19.wdp"/><Relationship Id="rId4" Type="http://schemas.microsoft.com/office/2007/relationships/hdphoto" Target="../media/hdphoto16.wdp"/><Relationship Id="rId9" Type="http://schemas.openxmlformats.org/officeDocument/2006/relationships/image" Target="../media/image5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6.xml"/><Relationship Id="rId7" Type="http://schemas.openxmlformats.org/officeDocument/2006/relationships/image" Target="../media/image32.png"/><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62.png"/><Relationship Id="rId7"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33.png"/><Relationship Id="rId10" Type="http://schemas.microsoft.com/office/2007/relationships/hdphoto" Target="../media/hdphoto22.wdp"/><Relationship Id="rId4" Type="http://schemas.microsoft.com/office/2007/relationships/hdphoto" Target="../media/hdphoto21.wdp"/><Relationship Id="rId9"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7.xml"/><Relationship Id="rId7" Type="http://schemas.openxmlformats.org/officeDocument/2006/relationships/image" Target="../media/image32.png"/><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4.png"/><Relationship Id="rId1" Type="http://schemas.openxmlformats.org/officeDocument/2006/relationships/slideLayout" Target="../slideLayouts/slideLayout4.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5.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slide" Target="slide5.xml"/><Relationship Id="rId5" Type="http://schemas.openxmlformats.org/officeDocument/2006/relationships/image" Target="../media/image66.png"/><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slide" Target="slide5.xml"/><Relationship Id="rId5" Type="http://schemas.openxmlformats.org/officeDocument/2006/relationships/image" Target="../media/image84.jpeg"/><Relationship Id="rId4" Type="http://schemas.openxmlformats.org/officeDocument/2006/relationships/image" Target="../media/image83.png"/></Relationships>
</file>

<file path=ppt/slides/_rels/slide39.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slide" Target="slide33.xml"/><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slide" Target="slide39.xml"/><Relationship Id="rId5" Type="http://schemas.openxmlformats.org/officeDocument/2006/relationships/slide" Target="slide38.xml"/><Relationship Id="rId4" Type="http://schemas.openxmlformats.org/officeDocument/2006/relationships/slide" Target="slide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8558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O" dirty="0" err="1" smtClean="0"/>
              <a:t>Solution</a:t>
            </a:r>
            <a:r>
              <a:rPr lang="es-CO" dirty="0" smtClean="0"/>
              <a:t> </a:t>
            </a:r>
            <a:r>
              <a:rPr lang="es-CO" dirty="0" err="1" smtClean="0"/>
              <a:t>Landscape</a:t>
            </a:r>
            <a:endParaRPr lang="en-US" dirty="0"/>
          </a:p>
        </p:txBody>
      </p:sp>
      <p:sp>
        <p:nvSpPr>
          <p:cNvPr id="6" name="TextBox 5"/>
          <p:cNvSpPr txBox="1"/>
          <p:nvPr/>
        </p:nvSpPr>
        <p:spPr>
          <a:xfrm>
            <a:off x="251520" y="51470"/>
            <a:ext cx="3960440" cy="369332"/>
          </a:xfrm>
          <a:prstGeom prst="rect">
            <a:avLst/>
          </a:prstGeom>
          <a:noFill/>
        </p:spPr>
        <p:txBody>
          <a:bodyPr wrap="square" rtlCol="0">
            <a:spAutoFit/>
          </a:bodyPr>
          <a:lstStyle/>
          <a:p>
            <a:pPr algn="ctr"/>
            <a:r>
              <a:rPr lang="es-CO" b="1" dirty="0" smtClean="0"/>
              <a:t>CloudSuite Public Sector</a:t>
            </a:r>
            <a:endParaRPr lang="en-US" b="1" dirty="0"/>
          </a:p>
        </p:txBody>
      </p:sp>
      <p:sp>
        <p:nvSpPr>
          <p:cNvPr id="7" name="Rectangle 6"/>
          <p:cNvSpPr/>
          <p:nvPr/>
        </p:nvSpPr>
        <p:spPr>
          <a:xfrm>
            <a:off x="418266" y="424217"/>
            <a:ext cx="1728192" cy="360040"/>
          </a:xfrm>
          <a:prstGeom prst="rect">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kern="0" dirty="0">
                <a:solidFill>
                  <a:schemeClr val="bg1"/>
                </a:solidFill>
              </a:rPr>
              <a:t>Financial management and procurement </a:t>
            </a:r>
            <a:endParaRPr lang="en-US" sz="1100" kern="0" dirty="0">
              <a:solidFill>
                <a:schemeClr val="bg1"/>
              </a:solidFill>
            </a:endParaRPr>
          </a:p>
        </p:txBody>
      </p:sp>
      <p:sp>
        <p:nvSpPr>
          <p:cNvPr id="9" name="Rectangle 8"/>
          <p:cNvSpPr/>
          <p:nvPr/>
        </p:nvSpPr>
        <p:spPr>
          <a:xfrm>
            <a:off x="2322228" y="421135"/>
            <a:ext cx="1728192" cy="360040"/>
          </a:xfrm>
          <a:prstGeom prst="rect">
            <a:avLst/>
          </a:prstGeom>
          <a:solidFill>
            <a:srgbClr val="59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kern="0" dirty="0">
                <a:solidFill>
                  <a:schemeClr val="bg1"/>
                </a:solidFill>
              </a:rPr>
              <a:t>Comunity </a:t>
            </a:r>
            <a:r>
              <a:rPr lang="es-CO" sz="1100" kern="0" dirty="0" err="1">
                <a:solidFill>
                  <a:schemeClr val="bg1"/>
                </a:solidFill>
              </a:rPr>
              <a:t>development</a:t>
            </a:r>
            <a:r>
              <a:rPr lang="es-CO" sz="1100" kern="0" dirty="0">
                <a:solidFill>
                  <a:schemeClr val="bg1"/>
                </a:solidFill>
              </a:rPr>
              <a:t> and regulation</a:t>
            </a:r>
            <a:endParaRPr lang="en-US" sz="1100" kern="0" dirty="0">
              <a:solidFill>
                <a:schemeClr val="bg1"/>
              </a:solidFill>
            </a:endParaRPr>
          </a:p>
        </p:txBody>
      </p:sp>
      <p:sp>
        <p:nvSpPr>
          <p:cNvPr id="11" name="Rectangle 10"/>
          <p:cNvSpPr/>
          <p:nvPr/>
        </p:nvSpPr>
        <p:spPr>
          <a:xfrm>
            <a:off x="413060" y="853183"/>
            <a:ext cx="1728192" cy="360040"/>
          </a:xfrm>
          <a:prstGeom prst="rect">
            <a:avLst/>
          </a:prstGeom>
          <a:solidFill>
            <a:srgbClr val="ADD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kern="0" dirty="0">
                <a:solidFill>
                  <a:schemeClr val="bg1"/>
                </a:solidFill>
              </a:rPr>
              <a:t>Human resources and payroll</a:t>
            </a:r>
            <a:endParaRPr lang="en-US" sz="1100" kern="0" dirty="0">
              <a:solidFill>
                <a:schemeClr val="bg1"/>
              </a:solidFill>
            </a:endParaRPr>
          </a:p>
        </p:txBody>
      </p:sp>
      <p:sp>
        <p:nvSpPr>
          <p:cNvPr id="12" name="Rectangle 11"/>
          <p:cNvSpPr/>
          <p:nvPr/>
        </p:nvSpPr>
        <p:spPr>
          <a:xfrm>
            <a:off x="2322228" y="853183"/>
            <a:ext cx="1728192" cy="360040"/>
          </a:xfrm>
          <a:prstGeom prst="rect">
            <a:avLst/>
          </a:prstGeom>
          <a:solidFill>
            <a:srgbClr val="6EA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kern="0" dirty="0">
                <a:solidFill>
                  <a:schemeClr val="bg1"/>
                </a:solidFill>
              </a:rPr>
              <a:t>Public safety</a:t>
            </a:r>
            <a:endParaRPr lang="en-US" sz="1100" kern="0" dirty="0">
              <a:solidFill>
                <a:schemeClr val="bg1"/>
              </a:solidFill>
            </a:endParaRPr>
          </a:p>
        </p:txBody>
      </p:sp>
      <p:sp>
        <p:nvSpPr>
          <p:cNvPr id="15" name="TextBox 14"/>
          <p:cNvSpPr txBox="1"/>
          <p:nvPr/>
        </p:nvSpPr>
        <p:spPr>
          <a:xfrm>
            <a:off x="4515604" y="51470"/>
            <a:ext cx="3960440" cy="369332"/>
          </a:xfrm>
          <a:prstGeom prst="rect">
            <a:avLst/>
          </a:prstGeom>
          <a:noFill/>
        </p:spPr>
        <p:txBody>
          <a:bodyPr wrap="square" rtlCol="0">
            <a:spAutoFit/>
          </a:bodyPr>
          <a:lstStyle/>
          <a:p>
            <a:pPr algn="ctr"/>
            <a:r>
              <a:rPr lang="en-US" b="1" dirty="0" smtClean="0"/>
              <a:t>CloudSuite</a:t>
            </a:r>
            <a:r>
              <a:rPr lang="es-CO" b="1" dirty="0" smtClean="0"/>
              <a:t> CRM</a:t>
            </a:r>
            <a:endParaRPr lang="en-US" b="1" dirty="0"/>
          </a:p>
        </p:txBody>
      </p:sp>
      <p:sp>
        <p:nvSpPr>
          <p:cNvPr id="16" name="Rectangle 15"/>
          <p:cNvSpPr/>
          <p:nvPr/>
        </p:nvSpPr>
        <p:spPr>
          <a:xfrm>
            <a:off x="4748948" y="424217"/>
            <a:ext cx="1728192" cy="360040"/>
          </a:xfrm>
          <a:prstGeom prst="rect">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kern="0" dirty="0" smtClean="0">
                <a:solidFill>
                  <a:schemeClr val="bg1"/>
                </a:solidFill>
              </a:rPr>
              <a:t>Manage</a:t>
            </a:r>
            <a:r>
              <a:rPr lang="es-CO" sz="1100" kern="0" dirty="0" smtClean="0">
                <a:solidFill>
                  <a:schemeClr val="bg1"/>
                </a:solidFill>
              </a:rPr>
              <a:t> </a:t>
            </a:r>
            <a:r>
              <a:rPr lang="en-US" sz="1100" kern="0" dirty="0" smtClean="0">
                <a:solidFill>
                  <a:schemeClr val="bg1"/>
                </a:solidFill>
              </a:rPr>
              <a:t>customer</a:t>
            </a:r>
            <a:r>
              <a:rPr lang="es-CO" sz="1100" kern="0" dirty="0" smtClean="0">
                <a:solidFill>
                  <a:schemeClr val="bg1"/>
                </a:solidFill>
              </a:rPr>
              <a:t> </a:t>
            </a:r>
            <a:r>
              <a:rPr lang="en-US" sz="1100" kern="0" dirty="0" smtClean="0">
                <a:solidFill>
                  <a:schemeClr val="bg1"/>
                </a:solidFill>
              </a:rPr>
              <a:t>relationships</a:t>
            </a:r>
            <a:endParaRPr lang="en-US" sz="1100" kern="0" dirty="0">
              <a:solidFill>
                <a:schemeClr val="bg1"/>
              </a:solidFill>
            </a:endParaRPr>
          </a:p>
        </p:txBody>
      </p:sp>
      <p:sp>
        <p:nvSpPr>
          <p:cNvPr id="17" name="Rectangle 16"/>
          <p:cNvSpPr/>
          <p:nvPr/>
        </p:nvSpPr>
        <p:spPr>
          <a:xfrm>
            <a:off x="6652910" y="421135"/>
            <a:ext cx="1858814" cy="360040"/>
          </a:xfrm>
          <a:prstGeom prst="rect">
            <a:avLst/>
          </a:prstGeom>
          <a:solidFill>
            <a:srgbClr val="59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kern="0" dirty="0" smtClean="0">
                <a:solidFill>
                  <a:schemeClr val="bg1"/>
                </a:solidFill>
              </a:rPr>
              <a:t>Integration</a:t>
            </a:r>
            <a:r>
              <a:rPr lang="es-CO" sz="1100" kern="0" dirty="0" smtClean="0">
                <a:solidFill>
                  <a:schemeClr val="bg1"/>
                </a:solidFill>
              </a:rPr>
              <a:t> </a:t>
            </a:r>
            <a:r>
              <a:rPr lang="en-US" sz="1100" kern="0" dirty="0" smtClean="0">
                <a:solidFill>
                  <a:schemeClr val="bg1"/>
                </a:solidFill>
              </a:rPr>
              <a:t>with</a:t>
            </a:r>
            <a:r>
              <a:rPr lang="es-CO" sz="1100" kern="0" dirty="0" smtClean="0">
                <a:solidFill>
                  <a:schemeClr val="bg1"/>
                </a:solidFill>
              </a:rPr>
              <a:t> </a:t>
            </a:r>
            <a:r>
              <a:rPr lang="en-US" sz="1100" kern="0" dirty="0" smtClean="0">
                <a:solidFill>
                  <a:schemeClr val="bg1"/>
                </a:solidFill>
              </a:rPr>
              <a:t>different systems</a:t>
            </a:r>
            <a:endParaRPr lang="en-US" sz="1100" kern="0" dirty="0">
              <a:solidFill>
                <a:schemeClr val="bg1"/>
              </a:solidFill>
            </a:endParaRPr>
          </a:p>
        </p:txBody>
      </p:sp>
      <p:sp>
        <p:nvSpPr>
          <p:cNvPr id="18" name="Rectangle 17"/>
          <p:cNvSpPr/>
          <p:nvPr/>
        </p:nvSpPr>
        <p:spPr>
          <a:xfrm>
            <a:off x="4743742" y="853183"/>
            <a:ext cx="1728192" cy="360040"/>
          </a:xfrm>
          <a:prstGeom prst="rect">
            <a:avLst/>
          </a:prstGeom>
          <a:solidFill>
            <a:srgbClr val="ADD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kern="0" dirty="0" smtClean="0">
                <a:solidFill>
                  <a:schemeClr val="bg1"/>
                </a:solidFill>
              </a:rPr>
              <a:t>Sales </a:t>
            </a:r>
            <a:r>
              <a:rPr lang="en-US" sz="1100" kern="0" dirty="0" smtClean="0">
                <a:solidFill>
                  <a:schemeClr val="bg1"/>
                </a:solidFill>
              </a:rPr>
              <a:t>team</a:t>
            </a:r>
            <a:r>
              <a:rPr lang="es-CO" sz="1100" kern="0" dirty="0" smtClean="0">
                <a:solidFill>
                  <a:schemeClr val="bg1"/>
                </a:solidFill>
              </a:rPr>
              <a:t> management</a:t>
            </a:r>
            <a:endParaRPr lang="en-US" sz="1100" kern="0" dirty="0">
              <a:solidFill>
                <a:schemeClr val="bg1"/>
              </a:solidFill>
            </a:endParaRPr>
          </a:p>
        </p:txBody>
      </p:sp>
      <p:sp>
        <p:nvSpPr>
          <p:cNvPr id="19" name="Rectangle 18"/>
          <p:cNvSpPr/>
          <p:nvPr/>
        </p:nvSpPr>
        <p:spPr>
          <a:xfrm>
            <a:off x="6652910" y="853183"/>
            <a:ext cx="1858814" cy="360040"/>
          </a:xfrm>
          <a:prstGeom prst="rect">
            <a:avLst/>
          </a:prstGeom>
          <a:solidFill>
            <a:srgbClr val="6EA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kern="0" dirty="0" smtClean="0">
                <a:solidFill>
                  <a:schemeClr val="bg1"/>
                </a:solidFill>
              </a:rPr>
              <a:t>Analytics</a:t>
            </a:r>
            <a:endParaRPr lang="en-US" sz="1100" kern="0" dirty="0">
              <a:solidFill>
                <a:schemeClr val="bg1"/>
              </a:solidFill>
            </a:endParaRPr>
          </a:p>
        </p:txBody>
      </p:sp>
      <p:sp>
        <p:nvSpPr>
          <p:cNvPr id="25" name="TextBox 24"/>
          <p:cNvSpPr txBox="1"/>
          <p:nvPr/>
        </p:nvSpPr>
        <p:spPr>
          <a:xfrm>
            <a:off x="2662832" y="1347614"/>
            <a:ext cx="3637360" cy="369332"/>
          </a:xfrm>
          <a:prstGeom prst="rect">
            <a:avLst/>
          </a:prstGeom>
          <a:noFill/>
        </p:spPr>
        <p:txBody>
          <a:bodyPr wrap="square" rtlCol="0">
            <a:spAutoFit/>
          </a:bodyPr>
          <a:lstStyle/>
          <a:p>
            <a:pPr algn="ctr"/>
            <a:r>
              <a:rPr lang="en-US" b="1" dirty="0" smtClean="0"/>
              <a:t>CloudSuite</a:t>
            </a:r>
            <a:r>
              <a:rPr lang="es-CO" b="1" dirty="0" smtClean="0"/>
              <a:t> EAM</a:t>
            </a:r>
            <a:endParaRPr lang="en-US" b="1" dirty="0"/>
          </a:p>
        </p:txBody>
      </p:sp>
      <p:sp>
        <p:nvSpPr>
          <p:cNvPr id="26" name="Rectangle 25"/>
          <p:cNvSpPr/>
          <p:nvPr/>
        </p:nvSpPr>
        <p:spPr>
          <a:xfrm>
            <a:off x="2585260" y="1686871"/>
            <a:ext cx="1728192" cy="360040"/>
          </a:xfrm>
          <a:prstGeom prst="rect">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kern="0" dirty="0" smtClean="0">
                <a:solidFill>
                  <a:schemeClr val="bg1"/>
                </a:solidFill>
              </a:rPr>
              <a:t>Integrated analytics</a:t>
            </a:r>
            <a:endParaRPr lang="en-US" sz="1100" kern="0" dirty="0">
              <a:solidFill>
                <a:schemeClr val="bg1"/>
              </a:solidFill>
            </a:endParaRPr>
          </a:p>
        </p:txBody>
      </p:sp>
      <p:sp>
        <p:nvSpPr>
          <p:cNvPr id="27" name="Rectangle 26"/>
          <p:cNvSpPr/>
          <p:nvPr/>
        </p:nvSpPr>
        <p:spPr>
          <a:xfrm>
            <a:off x="4481512" y="1684826"/>
            <a:ext cx="1740630" cy="360040"/>
          </a:xfrm>
          <a:prstGeom prst="rect">
            <a:avLst/>
          </a:prstGeom>
          <a:solidFill>
            <a:srgbClr val="59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kern="0" dirty="0" smtClean="0">
                <a:solidFill>
                  <a:schemeClr val="bg1"/>
                </a:solidFill>
              </a:rPr>
              <a:t>Nonconformity management</a:t>
            </a:r>
            <a:endParaRPr lang="en-US" sz="1100" kern="0" dirty="0">
              <a:solidFill>
                <a:schemeClr val="bg1"/>
              </a:solidFill>
            </a:endParaRPr>
          </a:p>
        </p:txBody>
      </p:sp>
      <p:sp>
        <p:nvSpPr>
          <p:cNvPr id="28" name="Rectangle 27"/>
          <p:cNvSpPr/>
          <p:nvPr/>
        </p:nvSpPr>
        <p:spPr>
          <a:xfrm>
            <a:off x="3485684" y="2128495"/>
            <a:ext cx="1728192" cy="321630"/>
          </a:xfrm>
          <a:prstGeom prst="rect">
            <a:avLst/>
          </a:prstGeom>
          <a:solidFill>
            <a:srgbClr val="ADD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kern="0" dirty="0" smtClean="0">
                <a:solidFill>
                  <a:schemeClr val="bg1"/>
                </a:solidFill>
              </a:rPr>
              <a:t>Mobile applications</a:t>
            </a:r>
            <a:endParaRPr lang="en-US" sz="1100" kern="0" dirty="0">
              <a:solidFill>
                <a:schemeClr val="bg1"/>
              </a:solidFill>
            </a:endParaRPr>
          </a:p>
        </p:txBody>
      </p:sp>
      <p:sp>
        <p:nvSpPr>
          <p:cNvPr id="20" name="TextBox 5"/>
          <p:cNvSpPr txBox="1"/>
          <p:nvPr/>
        </p:nvSpPr>
        <p:spPr>
          <a:xfrm>
            <a:off x="5111104" y="2395281"/>
            <a:ext cx="3637360" cy="646331"/>
          </a:xfrm>
          <a:prstGeom prst="rect">
            <a:avLst/>
          </a:prstGeom>
          <a:noFill/>
        </p:spPr>
        <p:txBody>
          <a:bodyPr wrap="square" rtlCol="0">
            <a:spAutoFit/>
          </a:bodyPr>
          <a:lstStyle/>
          <a:p>
            <a:pPr algn="ctr"/>
            <a:r>
              <a:rPr lang="es-CO" b="1" dirty="0" smtClean="0"/>
              <a:t>CloudSuite Workforce Management</a:t>
            </a:r>
            <a:endParaRPr lang="en-US" b="1" dirty="0"/>
          </a:p>
        </p:txBody>
      </p:sp>
      <p:sp>
        <p:nvSpPr>
          <p:cNvPr id="21" name="Rectangle 6"/>
          <p:cNvSpPr/>
          <p:nvPr/>
        </p:nvSpPr>
        <p:spPr>
          <a:xfrm>
            <a:off x="5098666" y="3003798"/>
            <a:ext cx="1728192" cy="239921"/>
          </a:xfrm>
          <a:prstGeom prst="rect">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kern="0" dirty="0" smtClean="0">
                <a:solidFill>
                  <a:schemeClr val="bg1"/>
                </a:solidFill>
              </a:rPr>
              <a:t>Workforce planning</a:t>
            </a:r>
            <a:endParaRPr lang="en-US" sz="1100" kern="0" dirty="0">
              <a:solidFill>
                <a:schemeClr val="bg1"/>
              </a:solidFill>
            </a:endParaRPr>
          </a:p>
        </p:txBody>
      </p:sp>
      <p:sp>
        <p:nvSpPr>
          <p:cNvPr id="23" name="Rectangle 8"/>
          <p:cNvSpPr/>
          <p:nvPr/>
        </p:nvSpPr>
        <p:spPr>
          <a:xfrm>
            <a:off x="6898866" y="3007496"/>
            <a:ext cx="1728192" cy="236223"/>
          </a:xfrm>
          <a:prstGeom prst="rect">
            <a:avLst/>
          </a:prstGeom>
          <a:solidFill>
            <a:srgbClr val="ADD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kern="0" dirty="0" smtClean="0">
                <a:solidFill>
                  <a:schemeClr val="bg1"/>
                </a:solidFill>
              </a:rPr>
              <a:t>Workforce scheduling</a:t>
            </a:r>
            <a:endParaRPr lang="en-US" sz="1100" kern="0" dirty="0">
              <a:solidFill>
                <a:schemeClr val="bg1"/>
              </a:solidFill>
            </a:endParaRPr>
          </a:p>
        </p:txBody>
      </p:sp>
      <p:sp>
        <p:nvSpPr>
          <p:cNvPr id="24" name="Rectangle 9"/>
          <p:cNvSpPr/>
          <p:nvPr/>
        </p:nvSpPr>
        <p:spPr>
          <a:xfrm>
            <a:off x="5086228" y="3305627"/>
            <a:ext cx="1740630" cy="238457"/>
          </a:xfrm>
          <a:prstGeom prst="rect">
            <a:avLst/>
          </a:prstGeom>
          <a:solidFill>
            <a:srgbClr val="6EA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kern="0" dirty="0" smtClean="0">
                <a:solidFill>
                  <a:schemeClr val="bg1"/>
                </a:solidFill>
              </a:rPr>
              <a:t>Workforce performance</a:t>
            </a:r>
            <a:endParaRPr lang="en-US" sz="1100" kern="0" dirty="0">
              <a:solidFill>
                <a:schemeClr val="bg1"/>
              </a:solidFill>
            </a:endParaRPr>
          </a:p>
        </p:txBody>
      </p:sp>
      <p:sp>
        <p:nvSpPr>
          <p:cNvPr id="30" name="Rectangle 11"/>
          <p:cNvSpPr/>
          <p:nvPr/>
        </p:nvSpPr>
        <p:spPr>
          <a:xfrm>
            <a:off x="6898866" y="3305627"/>
            <a:ext cx="1728192" cy="236223"/>
          </a:xfrm>
          <a:prstGeom prst="rect">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kern="0" dirty="0" smtClean="0">
                <a:solidFill>
                  <a:schemeClr val="bg1"/>
                </a:solidFill>
              </a:rPr>
              <a:t>Workforce mobility</a:t>
            </a:r>
            <a:endParaRPr lang="en-US" sz="1100" kern="0" dirty="0">
              <a:solidFill>
                <a:schemeClr val="bg1"/>
              </a:solidFill>
            </a:endParaRPr>
          </a:p>
        </p:txBody>
      </p:sp>
      <p:sp>
        <p:nvSpPr>
          <p:cNvPr id="31" name="TextBox 13"/>
          <p:cNvSpPr txBox="1"/>
          <p:nvPr/>
        </p:nvSpPr>
        <p:spPr>
          <a:xfrm>
            <a:off x="545594" y="2634466"/>
            <a:ext cx="3637360" cy="369332"/>
          </a:xfrm>
          <a:prstGeom prst="rect">
            <a:avLst/>
          </a:prstGeom>
          <a:noFill/>
        </p:spPr>
        <p:txBody>
          <a:bodyPr wrap="square" rtlCol="0">
            <a:spAutoFit/>
          </a:bodyPr>
          <a:lstStyle/>
          <a:p>
            <a:pPr algn="ctr"/>
            <a:r>
              <a:rPr lang="en-US" b="1" dirty="0" smtClean="0"/>
              <a:t>CloudSuite</a:t>
            </a:r>
            <a:r>
              <a:rPr lang="es-CO" b="1" dirty="0" smtClean="0"/>
              <a:t> </a:t>
            </a:r>
            <a:r>
              <a:rPr lang="en-US" b="1" dirty="0" smtClean="0"/>
              <a:t>FieldService</a:t>
            </a:r>
            <a:endParaRPr lang="en-US" b="1" dirty="0"/>
          </a:p>
        </p:txBody>
      </p:sp>
      <p:sp>
        <p:nvSpPr>
          <p:cNvPr id="32" name="Rectangle 14"/>
          <p:cNvSpPr/>
          <p:nvPr/>
        </p:nvSpPr>
        <p:spPr>
          <a:xfrm>
            <a:off x="467544" y="3041612"/>
            <a:ext cx="1728192" cy="377250"/>
          </a:xfrm>
          <a:prstGeom prst="rect">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kern="0" dirty="0" smtClean="0">
                <a:solidFill>
                  <a:schemeClr val="bg1"/>
                </a:solidFill>
              </a:rPr>
              <a:t>Single system</a:t>
            </a:r>
            <a:endParaRPr lang="en-US" sz="1100" kern="0" dirty="0">
              <a:solidFill>
                <a:schemeClr val="bg1"/>
              </a:solidFill>
            </a:endParaRPr>
          </a:p>
        </p:txBody>
      </p:sp>
      <p:sp>
        <p:nvSpPr>
          <p:cNvPr id="33" name="Rectangle 15"/>
          <p:cNvSpPr/>
          <p:nvPr/>
        </p:nvSpPr>
        <p:spPr>
          <a:xfrm>
            <a:off x="2364274" y="3050217"/>
            <a:ext cx="1740630" cy="360040"/>
          </a:xfrm>
          <a:prstGeom prst="rect">
            <a:avLst/>
          </a:prstGeom>
          <a:solidFill>
            <a:srgbClr val="59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kern="0" dirty="0" smtClean="0">
                <a:solidFill>
                  <a:schemeClr val="bg1"/>
                </a:solidFill>
              </a:rPr>
              <a:t>Service lifeCycle Management</a:t>
            </a:r>
            <a:endParaRPr lang="en-US" sz="1100" kern="0" dirty="0">
              <a:solidFill>
                <a:schemeClr val="bg1"/>
              </a:solidFill>
            </a:endParaRPr>
          </a:p>
        </p:txBody>
      </p:sp>
      <p:sp>
        <p:nvSpPr>
          <p:cNvPr id="34" name="Rectangle 16"/>
          <p:cNvSpPr/>
          <p:nvPr/>
        </p:nvSpPr>
        <p:spPr>
          <a:xfrm>
            <a:off x="1506397" y="3510458"/>
            <a:ext cx="1728192" cy="472446"/>
          </a:xfrm>
          <a:prstGeom prst="rect">
            <a:avLst/>
          </a:prstGeom>
          <a:solidFill>
            <a:srgbClr val="ADD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kern="0" dirty="0" smtClean="0">
                <a:solidFill>
                  <a:schemeClr val="bg1"/>
                </a:solidFill>
              </a:rPr>
              <a:t>Mobile and remote access </a:t>
            </a:r>
            <a:endParaRPr lang="en-US" sz="1100" kern="0" dirty="0">
              <a:solidFill>
                <a:schemeClr val="bg1"/>
              </a:solidFill>
            </a:endParaRPr>
          </a:p>
        </p:txBody>
      </p:sp>
      <p:sp>
        <p:nvSpPr>
          <p:cNvPr id="35" name="Rectangle 7"/>
          <p:cNvSpPr/>
          <p:nvPr/>
        </p:nvSpPr>
        <p:spPr>
          <a:xfrm>
            <a:off x="6896228" y="3579862"/>
            <a:ext cx="1740630" cy="360040"/>
          </a:xfrm>
          <a:prstGeom prst="rect">
            <a:avLst/>
          </a:prstGeom>
          <a:solidFill>
            <a:srgbClr val="59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kern="0" dirty="0" smtClean="0">
                <a:solidFill>
                  <a:schemeClr val="bg1"/>
                </a:solidFill>
              </a:rPr>
              <a:t>Workforce time and attendance</a:t>
            </a:r>
            <a:endParaRPr lang="en-US" sz="1100" kern="0" dirty="0">
              <a:solidFill>
                <a:schemeClr val="bg1"/>
              </a:solidFill>
            </a:endParaRPr>
          </a:p>
        </p:txBody>
      </p:sp>
      <p:sp>
        <p:nvSpPr>
          <p:cNvPr id="36" name="Rectangle 10"/>
          <p:cNvSpPr/>
          <p:nvPr/>
        </p:nvSpPr>
        <p:spPr>
          <a:xfrm>
            <a:off x="5098666" y="3579862"/>
            <a:ext cx="1728192" cy="472446"/>
          </a:xfrm>
          <a:prstGeom prst="rect">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kern="0" dirty="0">
                <a:solidFill>
                  <a:schemeClr val="bg1"/>
                </a:solidFill>
              </a:rPr>
              <a:t>Employee and manager self-service</a:t>
            </a:r>
            <a:endParaRPr lang="en-US" sz="1100" kern="0" dirty="0">
              <a:solidFill>
                <a:schemeClr val="bg1"/>
              </a:solidFill>
            </a:endParaRPr>
          </a:p>
        </p:txBody>
      </p:sp>
    </p:spTree>
    <p:extLst>
      <p:ext uri="{BB962C8B-B14F-4D97-AF65-F5344CB8AC3E}">
        <p14:creationId xmlns:p14="http://schemas.microsoft.com/office/powerpoint/2010/main" val="1966144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Landscape</a:t>
            </a:r>
            <a:endParaRPr lang="en-US" dirty="0"/>
          </a:p>
        </p:txBody>
      </p:sp>
      <p:graphicFrame>
        <p:nvGraphicFramePr>
          <p:cNvPr id="5" name="4 Diagrama"/>
          <p:cNvGraphicFramePr/>
          <p:nvPr>
            <p:extLst>
              <p:ext uri="{D42A27DB-BD31-4B8C-83A1-F6EECF244321}">
                <p14:modId xmlns:p14="http://schemas.microsoft.com/office/powerpoint/2010/main" val="3569031841"/>
              </p:ext>
            </p:extLst>
          </p:nvPr>
        </p:nvGraphicFramePr>
        <p:xfrm>
          <a:off x="1979712" y="339502"/>
          <a:ext cx="5136232" cy="36881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964410" y="155848"/>
            <a:ext cx="399678" cy="399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23690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Landscape</a:t>
            </a:r>
            <a:endParaRPr lang="en-US" dirty="0"/>
          </a:p>
        </p:txBody>
      </p:sp>
      <p:graphicFrame>
        <p:nvGraphicFramePr>
          <p:cNvPr id="5" name="4 Diagrama"/>
          <p:cNvGraphicFramePr/>
          <p:nvPr>
            <p:extLst>
              <p:ext uri="{D42A27DB-BD31-4B8C-83A1-F6EECF244321}">
                <p14:modId xmlns:p14="http://schemas.microsoft.com/office/powerpoint/2010/main" val="3243770919"/>
              </p:ext>
            </p:extLst>
          </p:nvPr>
        </p:nvGraphicFramePr>
        <p:xfrm>
          <a:off x="1979712" y="339502"/>
          <a:ext cx="5136232" cy="36881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964410" y="155848"/>
            <a:ext cx="399678" cy="399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57139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55576" y="4299942"/>
            <a:ext cx="7776864" cy="576064"/>
          </a:xfrm>
          <a:prstGeom prst="rect">
            <a:avLst/>
          </a:prstGeom>
        </p:spPr>
        <p:txBody>
          <a:bodyPr/>
          <a:lstStyle>
            <a:lvl1pPr algn="ctr" defTabSz="914400" rtl="0" eaLnBrk="1" latinLnBrk="0" hangingPunct="1">
              <a:spcBef>
                <a:spcPct val="0"/>
              </a:spcBef>
              <a:buNone/>
              <a:defRPr sz="2800" b="1" kern="1200">
                <a:solidFill>
                  <a:srgbClr val="173456"/>
                </a:solidFill>
                <a:latin typeface="+mj-lt"/>
                <a:ea typeface="+mj-ea"/>
                <a:cs typeface="+mj-cs"/>
              </a:defRPr>
            </a:lvl1pPr>
          </a:lstStyle>
          <a:p>
            <a:r>
              <a:rPr lang="es-CO" dirty="0" smtClean="0"/>
              <a:t>CloudSuite EAM Product</a:t>
            </a:r>
            <a:endParaRPr lang="en-US" dirty="0"/>
          </a:p>
        </p:txBody>
      </p:sp>
      <p:grpSp>
        <p:nvGrpSpPr>
          <p:cNvPr id="8" name="Group 7"/>
          <p:cNvGrpSpPr/>
          <p:nvPr/>
        </p:nvGrpSpPr>
        <p:grpSpPr>
          <a:xfrm>
            <a:off x="433092" y="217495"/>
            <a:ext cx="288032" cy="259336"/>
            <a:chOff x="598378" y="1882599"/>
            <a:chExt cx="288032" cy="259336"/>
          </a:xfrm>
        </p:grpSpPr>
        <p:sp>
          <p:nvSpPr>
            <p:cNvPr id="9" name="Oval 8">
              <a:extLst>
                <a:ext uri="{FF2B5EF4-FFF2-40B4-BE49-F238E27FC236}">
                  <a16:creationId xmlns:a16="http://schemas.microsoft.com/office/drawing/2014/main" xmlns="" id="{D32467DC-68B2-4A06-97DB-38EF79A869C1}"/>
                </a:ext>
              </a:extLst>
            </p:cNvPr>
            <p:cNvSpPr/>
            <p:nvPr/>
          </p:nvSpPr>
          <p:spPr>
            <a:xfrm>
              <a:off x="598378" y="1882599"/>
              <a:ext cx="288032" cy="259336"/>
            </a:xfrm>
            <a:prstGeom prst="ellips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10" name="Picture 4" descr="Resultado de imagen para scheduling icon"/>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012" y="1911117"/>
              <a:ext cx="201125" cy="206385"/>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p:cNvSpPr txBox="1"/>
          <p:nvPr/>
        </p:nvSpPr>
        <p:spPr>
          <a:xfrm>
            <a:off x="723233" y="217203"/>
            <a:ext cx="3290351" cy="2400657"/>
          </a:xfrm>
          <a:prstGeom prst="rect">
            <a:avLst/>
          </a:prstGeom>
          <a:noFill/>
        </p:spPr>
        <p:txBody>
          <a:bodyPr wrap="square" rtlCol="0">
            <a:spAutoFit/>
          </a:bodyPr>
          <a:lstStyle/>
          <a:p>
            <a:r>
              <a:rPr lang="en-US" sz="1000" dirty="0">
                <a:solidFill>
                  <a:srgbClr val="00B0F0"/>
                </a:solidFill>
              </a:rPr>
              <a:t>A</a:t>
            </a:r>
            <a:r>
              <a:rPr lang="en-US" sz="1000" dirty="0" smtClean="0">
                <a:solidFill>
                  <a:srgbClr val="00B0F0"/>
                </a:solidFill>
              </a:rPr>
              <a:t>sset</a:t>
            </a:r>
            <a:r>
              <a:rPr lang="es-CO" sz="1000" dirty="0" smtClean="0">
                <a:solidFill>
                  <a:srgbClr val="00B0F0"/>
                </a:solidFill>
              </a:rPr>
              <a:t> performance</a:t>
            </a:r>
            <a:endParaRPr lang="es-CO" sz="1000" dirty="0">
              <a:solidFill>
                <a:srgbClr val="00B0F0"/>
              </a:solidFill>
            </a:endParaRPr>
          </a:p>
          <a:p>
            <a:pPr marL="171450" indent="-171450" algn="just">
              <a:buFont typeface="Arial" panose="020B0604020202020204" pitchFamily="34" charset="0"/>
              <a:buChar char="•"/>
            </a:pPr>
            <a:r>
              <a:rPr lang="en-US" sz="1000" b="1" dirty="0" smtClean="0"/>
              <a:t>Maintenance</a:t>
            </a:r>
            <a:r>
              <a:rPr lang="en-US" sz="1000" dirty="0" smtClean="0"/>
              <a:t>: determine preventive </a:t>
            </a:r>
            <a:r>
              <a:rPr lang="en-US" sz="1000" dirty="0"/>
              <a:t>maintenance schedules by electronically creating and assigning work orders, and performing condition monitoring and analytics</a:t>
            </a:r>
            <a:r>
              <a:rPr lang="en-US" sz="1000" dirty="0" smtClean="0"/>
              <a:t>.</a:t>
            </a:r>
          </a:p>
          <a:p>
            <a:pPr marL="171450" indent="-171450" algn="just">
              <a:buFont typeface="Arial" panose="020B0604020202020204" pitchFamily="34" charset="0"/>
              <a:buChar char="•"/>
            </a:pPr>
            <a:r>
              <a:rPr lang="en-US" sz="1000" b="1" dirty="0" smtClean="0"/>
              <a:t>Inventory: </a:t>
            </a:r>
            <a:r>
              <a:rPr lang="en-US" sz="1000" dirty="0" smtClean="0"/>
              <a:t>better </a:t>
            </a:r>
            <a:r>
              <a:rPr lang="en-US" sz="1000" dirty="0"/>
              <a:t>monitor and control inventory levels, and automate purchasing and inventory management</a:t>
            </a:r>
            <a:r>
              <a:rPr lang="en-US" sz="1000" dirty="0" smtClean="0"/>
              <a:t>.</a:t>
            </a:r>
          </a:p>
          <a:p>
            <a:pPr marL="171450" indent="-171450" algn="just">
              <a:buFont typeface="Arial" panose="020B0604020202020204" pitchFamily="34" charset="0"/>
              <a:buChar char="•"/>
            </a:pPr>
            <a:r>
              <a:rPr lang="en-US" sz="1000" b="1" dirty="0" smtClean="0"/>
              <a:t>Warranty: </a:t>
            </a:r>
            <a:r>
              <a:rPr lang="en-US" sz="1000" dirty="0" smtClean="0"/>
              <a:t>improve </a:t>
            </a:r>
            <a:r>
              <a:rPr lang="en-US" sz="1000" dirty="0"/>
              <a:t>tracking of repairs eligible for warranty claims. Flag warranty repairs, and let the system automatically create a warranty claim after the repair is completed</a:t>
            </a:r>
            <a:r>
              <a:rPr lang="en-US" sz="1000" dirty="0" smtClean="0"/>
              <a:t>.</a:t>
            </a:r>
          </a:p>
          <a:p>
            <a:pPr marL="171450" indent="-171450" algn="just">
              <a:buFont typeface="Arial" panose="020B0604020202020204" pitchFamily="34" charset="0"/>
              <a:buChar char="•"/>
            </a:pPr>
            <a:r>
              <a:rPr lang="en-US" sz="1000" b="1" dirty="0" smtClean="0"/>
              <a:t>Equipment: </a:t>
            </a:r>
            <a:r>
              <a:rPr lang="en-US" sz="1000" dirty="0"/>
              <a:t>e</a:t>
            </a:r>
            <a:r>
              <a:rPr lang="en-US" sz="1000" dirty="0" smtClean="0"/>
              <a:t>ffectively </a:t>
            </a:r>
            <a:r>
              <a:rPr lang="en-US" sz="1000" dirty="0"/>
              <a:t>forecast likely failure points and the reasons for them, and identify and model the best alternatives.</a:t>
            </a:r>
            <a:endParaRPr lang="en-US" sz="1000" dirty="0" smtClean="0"/>
          </a:p>
        </p:txBody>
      </p:sp>
      <p:grpSp>
        <p:nvGrpSpPr>
          <p:cNvPr id="12" name="Group 11"/>
          <p:cNvGrpSpPr/>
          <p:nvPr/>
        </p:nvGrpSpPr>
        <p:grpSpPr>
          <a:xfrm>
            <a:off x="4519128" y="246013"/>
            <a:ext cx="288032" cy="259336"/>
            <a:chOff x="4512704" y="423210"/>
            <a:chExt cx="288032" cy="259336"/>
          </a:xfrm>
        </p:grpSpPr>
        <p:sp>
          <p:nvSpPr>
            <p:cNvPr id="15" name="Oval 14">
              <a:extLst>
                <a:ext uri="{FF2B5EF4-FFF2-40B4-BE49-F238E27FC236}">
                  <a16:creationId xmlns:a16="http://schemas.microsoft.com/office/drawing/2014/main" xmlns="" id="{D32467DC-68B2-4A06-97DB-38EF79A869C1}"/>
                </a:ext>
              </a:extLst>
            </p:cNvPr>
            <p:cNvSpPr/>
            <p:nvPr/>
          </p:nvSpPr>
          <p:spPr>
            <a:xfrm>
              <a:off x="4512704" y="423210"/>
              <a:ext cx="288032" cy="259336"/>
            </a:xfrm>
            <a:prstGeom prst="ellipse">
              <a:avLst/>
            </a:prstGeom>
            <a:solidFill>
              <a:srgbClr val="03A1A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1028" name="Picture 4" descr="Resultado de imagen para improve icon"/>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596029" y="480870"/>
              <a:ext cx="159654" cy="144015"/>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p:nvSpPr>
        <p:spPr>
          <a:xfrm>
            <a:off x="4767539" y="246013"/>
            <a:ext cx="3290351" cy="3323987"/>
          </a:xfrm>
          <a:prstGeom prst="rect">
            <a:avLst/>
          </a:prstGeom>
          <a:noFill/>
        </p:spPr>
        <p:txBody>
          <a:bodyPr wrap="square" rtlCol="0">
            <a:spAutoFit/>
          </a:bodyPr>
          <a:lstStyle/>
          <a:p>
            <a:r>
              <a:rPr lang="en-US" sz="1000" dirty="0" smtClean="0">
                <a:solidFill>
                  <a:srgbClr val="00B0F0"/>
                </a:solidFill>
              </a:rPr>
              <a:t>Standard business-specific</a:t>
            </a:r>
            <a:r>
              <a:rPr lang="es-CO" sz="1000" dirty="0" smtClean="0">
                <a:solidFill>
                  <a:srgbClr val="00B0F0"/>
                </a:solidFill>
              </a:rPr>
              <a:t> modules </a:t>
            </a:r>
          </a:p>
          <a:p>
            <a:pPr marL="171450" indent="-171450" algn="just">
              <a:buFont typeface="Arial" panose="020B0604020202020204" pitchFamily="34" charset="0"/>
              <a:buChar char="•"/>
            </a:pPr>
            <a:r>
              <a:rPr lang="en-US" sz="1000" b="1" dirty="0" smtClean="0"/>
              <a:t>Asset: </a:t>
            </a:r>
            <a:r>
              <a:rPr lang="en-US" sz="1000" dirty="0" smtClean="0"/>
              <a:t>identify</a:t>
            </a:r>
            <a:r>
              <a:rPr lang="en-US" sz="1000" dirty="0"/>
              <a:t>, track, locate, and analyze your physical assets, and facilitate metered usage measurement and automatic usage value transmission to subcomponents</a:t>
            </a:r>
            <a:r>
              <a:rPr lang="en-US" sz="1000" dirty="0" smtClean="0"/>
              <a:t>.</a:t>
            </a:r>
          </a:p>
          <a:p>
            <a:pPr marL="171450" indent="-171450" algn="just">
              <a:buFont typeface="Arial" panose="020B0604020202020204" pitchFamily="34" charset="0"/>
              <a:buChar char="•"/>
            </a:pPr>
            <a:r>
              <a:rPr lang="es-CO" sz="1000" b="1" dirty="0" smtClean="0"/>
              <a:t>Budget </a:t>
            </a:r>
            <a:r>
              <a:rPr lang="en-US" sz="1000" b="1" dirty="0" smtClean="0"/>
              <a:t>management</a:t>
            </a:r>
            <a:r>
              <a:rPr lang="es-CO" sz="1000" b="1" dirty="0" smtClean="0"/>
              <a:t>: </a:t>
            </a:r>
            <a:r>
              <a:rPr lang="en-US" sz="1000" dirty="0"/>
              <a:t>Automate budget setup and the subsequent capture, monitoring, control, and analysis of associated maintenance </a:t>
            </a:r>
            <a:r>
              <a:rPr lang="en-US" sz="1000" dirty="0" smtClean="0"/>
              <a:t>expenditures.</a:t>
            </a:r>
          </a:p>
          <a:p>
            <a:pPr marL="171450" indent="-171450" algn="just">
              <a:buFont typeface="Arial" panose="020B0604020202020204" pitchFamily="34" charset="0"/>
              <a:buChar char="•"/>
            </a:pPr>
            <a:r>
              <a:rPr lang="es-CO" sz="1000" b="1" dirty="0" smtClean="0"/>
              <a:t>Call center: </a:t>
            </a:r>
            <a:r>
              <a:rPr lang="en-US" sz="1000" dirty="0"/>
              <a:t>c</a:t>
            </a:r>
            <a:r>
              <a:rPr lang="en-US" sz="1000" dirty="0" smtClean="0"/>
              <a:t>entralize </a:t>
            </a:r>
            <a:r>
              <a:rPr lang="en-US" sz="1000" dirty="0"/>
              <a:t>incoming maintenance requests from a broad and diverse customer base, and </a:t>
            </a:r>
            <a:r>
              <a:rPr lang="en-US" sz="1000" dirty="0" smtClean="0"/>
              <a:t>the operators </a:t>
            </a:r>
            <a:r>
              <a:rPr lang="en-US" sz="1000" dirty="0"/>
              <a:t>and customer service representatives by putting all the information needed to handle maintenance, service, and asset management </a:t>
            </a:r>
            <a:r>
              <a:rPr lang="en-US" sz="1000" dirty="0" smtClean="0"/>
              <a:t>requests.</a:t>
            </a:r>
          </a:p>
          <a:p>
            <a:pPr marL="171450" indent="-171450" algn="just">
              <a:buFont typeface="Arial" panose="020B0604020202020204" pitchFamily="34" charset="0"/>
              <a:buChar char="•"/>
            </a:pPr>
            <a:r>
              <a:rPr lang="es-CO" sz="1000" b="1" dirty="0" smtClean="0"/>
              <a:t>Depreciation: </a:t>
            </a:r>
            <a:r>
              <a:rPr lang="en-US" sz="1000" dirty="0"/>
              <a:t>c</a:t>
            </a:r>
            <a:r>
              <a:rPr lang="en-US" sz="1000" dirty="0" smtClean="0"/>
              <a:t>alculate </a:t>
            </a:r>
            <a:r>
              <a:rPr lang="en-US" sz="1000" dirty="0"/>
              <a:t>and display any of four asset depreciation methods, including straightline, double declining rate, sum-of-the-years’-digits, and units of production</a:t>
            </a:r>
            <a:r>
              <a:rPr lang="en-US" sz="1000" dirty="0" smtClean="0"/>
              <a:t>.</a:t>
            </a:r>
          </a:p>
          <a:p>
            <a:pPr marL="171450" indent="-171450" algn="just">
              <a:buFont typeface="Arial" panose="020B0604020202020204" pitchFamily="34" charset="0"/>
              <a:buChar char="•"/>
            </a:pPr>
            <a:r>
              <a:rPr lang="es-CO" sz="1000" b="1" dirty="0" smtClean="0"/>
              <a:t>Metering function: </a:t>
            </a:r>
            <a:r>
              <a:rPr lang="en-US" sz="1000" dirty="0"/>
              <a:t>a</a:t>
            </a:r>
            <a:r>
              <a:rPr lang="en-US" sz="1000" dirty="0" smtClean="0"/>
              <a:t>llow </a:t>
            </a:r>
            <a:r>
              <a:rPr lang="en-US" sz="1000" dirty="0"/>
              <a:t>an unlimited number of meters to be associated with a single piece of equipment.</a:t>
            </a:r>
            <a:endParaRPr lang="en-US" sz="1000" b="1" dirty="0" smtClean="0"/>
          </a:p>
        </p:txBody>
      </p:sp>
      <p:sp>
        <p:nvSpPr>
          <p:cNvPr id="13" name="TextBox 12"/>
          <p:cNvSpPr txBox="1"/>
          <p:nvPr/>
        </p:nvSpPr>
        <p:spPr>
          <a:xfrm>
            <a:off x="688987" y="2602476"/>
            <a:ext cx="3290351" cy="553998"/>
          </a:xfrm>
          <a:prstGeom prst="rect">
            <a:avLst/>
          </a:prstGeom>
          <a:noFill/>
        </p:spPr>
        <p:txBody>
          <a:bodyPr wrap="square" rtlCol="0">
            <a:spAutoFit/>
          </a:bodyPr>
          <a:lstStyle/>
          <a:p>
            <a:r>
              <a:rPr lang="es-CO" sz="1000" dirty="0" smtClean="0">
                <a:solidFill>
                  <a:srgbClr val="00B0F0"/>
                </a:solidFill>
              </a:rPr>
              <a:t>Advanced analytics</a:t>
            </a:r>
          </a:p>
          <a:p>
            <a:pPr marL="171450" indent="-171450" algn="just">
              <a:buFont typeface="Arial" panose="020B0604020202020204" pitchFamily="34" charset="0"/>
              <a:buChar char="•"/>
            </a:pPr>
            <a:r>
              <a:rPr lang="en-US" sz="1000" dirty="0" smtClean="0"/>
              <a:t>EAM advanced reporting, analytic platform empowered by IBM Cognos</a:t>
            </a:r>
            <a:r>
              <a:rPr lang="es-CO" sz="1000" dirty="0" smtClean="0"/>
              <a:t>.   </a:t>
            </a:r>
            <a:endParaRPr lang="es-CO" sz="1000" dirty="0"/>
          </a:p>
        </p:txBody>
      </p:sp>
      <p:grpSp>
        <p:nvGrpSpPr>
          <p:cNvPr id="14" name="Group 4"/>
          <p:cNvGrpSpPr/>
          <p:nvPr/>
        </p:nvGrpSpPr>
        <p:grpSpPr>
          <a:xfrm>
            <a:off x="398846" y="2566167"/>
            <a:ext cx="322484" cy="322627"/>
            <a:chOff x="433092" y="584044"/>
            <a:chExt cx="322484" cy="322627"/>
          </a:xfrm>
        </p:grpSpPr>
        <p:sp>
          <p:nvSpPr>
            <p:cNvPr id="16" name="Oval 8">
              <a:extLst>
                <a:ext uri="{FF2B5EF4-FFF2-40B4-BE49-F238E27FC236}">
                  <a16:creationId xmlns:a16="http://schemas.microsoft.com/office/drawing/2014/main" xmlns="" id="{D32467DC-68B2-4A06-97DB-38EF79A869C1}"/>
                </a:ext>
              </a:extLst>
            </p:cNvPr>
            <p:cNvSpPr/>
            <p:nvPr/>
          </p:nvSpPr>
          <p:spPr>
            <a:xfrm>
              <a:off x="433092" y="584044"/>
              <a:ext cx="322484" cy="322627"/>
            </a:xfrm>
            <a:prstGeom prst="ellips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18" name="Picture 4" descr="Resultado de imagen para analytics icon"/>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t="8553" b="8760"/>
            <a:stretch/>
          </p:blipFill>
          <p:spPr bwMode="auto">
            <a:xfrm>
              <a:off x="467544" y="645045"/>
              <a:ext cx="242630" cy="200623"/>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extBox 18"/>
          <p:cNvSpPr txBox="1"/>
          <p:nvPr/>
        </p:nvSpPr>
        <p:spPr>
          <a:xfrm>
            <a:off x="688987" y="3222144"/>
            <a:ext cx="3290351" cy="861774"/>
          </a:xfrm>
          <a:prstGeom prst="rect">
            <a:avLst/>
          </a:prstGeom>
          <a:noFill/>
        </p:spPr>
        <p:txBody>
          <a:bodyPr wrap="square" rtlCol="0">
            <a:spAutoFit/>
          </a:bodyPr>
          <a:lstStyle/>
          <a:p>
            <a:r>
              <a:rPr lang="es-CO" sz="1000" dirty="0" smtClean="0">
                <a:solidFill>
                  <a:srgbClr val="00B0F0"/>
                </a:solidFill>
              </a:rPr>
              <a:t>EAM Mobile</a:t>
            </a:r>
          </a:p>
          <a:p>
            <a:pPr marL="171450" indent="-171450" algn="just">
              <a:buFont typeface="Arial" panose="020B0604020202020204" pitchFamily="34" charset="0"/>
              <a:buChar char="•"/>
            </a:pPr>
            <a:r>
              <a:rPr lang="en-US" sz="1000" dirty="0" smtClean="0"/>
              <a:t>Work order management</a:t>
            </a:r>
          </a:p>
          <a:p>
            <a:pPr marL="171450" indent="-171450" algn="just">
              <a:buFont typeface="Arial" panose="020B0604020202020204" pitchFamily="34" charset="0"/>
              <a:buChar char="•"/>
            </a:pPr>
            <a:r>
              <a:rPr lang="es-CO" sz="1000" dirty="0" smtClean="0"/>
              <a:t>Asset tracking</a:t>
            </a:r>
          </a:p>
          <a:p>
            <a:pPr marL="171450" indent="-171450" algn="just">
              <a:buFont typeface="Arial" panose="020B0604020202020204" pitchFamily="34" charset="0"/>
              <a:buChar char="•"/>
            </a:pPr>
            <a:r>
              <a:rPr lang="es-CO" sz="1000" dirty="0" smtClean="0"/>
              <a:t>Plan inspection</a:t>
            </a:r>
          </a:p>
          <a:p>
            <a:pPr marL="171450" indent="-171450" algn="just">
              <a:buFont typeface="Arial" panose="020B0604020202020204" pitchFamily="34" charset="0"/>
              <a:buChar char="•"/>
            </a:pPr>
            <a:r>
              <a:rPr lang="es-CO" sz="1000" dirty="0" smtClean="0"/>
              <a:t>Fulfillment of regulatory compliance</a:t>
            </a:r>
            <a:endParaRPr lang="es-CO" sz="1000" dirty="0"/>
          </a:p>
        </p:txBody>
      </p:sp>
      <p:grpSp>
        <p:nvGrpSpPr>
          <p:cNvPr id="20" name="Group 6"/>
          <p:cNvGrpSpPr/>
          <p:nvPr/>
        </p:nvGrpSpPr>
        <p:grpSpPr>
          <a:xfrm>
            <a:off x="410597" y="3213529"/>
            <a:ext cx="288032" cy="259336"/>
            <a:chOff x="4519128" y="647335"/>
            <a:chExt cx="288032" cy="259336"/>
          </a:xfrm>
        </p:grpSpPr>
        <p:sp>
          <p:nvSpPr>
            <p:cNvPr id="21" name="Oval 14">
              <a:extLst>
                <a:ext uri="{FF2B5EF4-FFF2-40B4-BE49-F238E27FC236}">
                  <a16:creationId xmlns:a16="http://schemas.microsoft.com/office/drawing/2014/main" xmlns="" id="{D32467DC-68B2-4A06-97DB-38EF79A869C1}"/>
                </a:ext>
              </a:extLst>
            </p:cNvPr>
            <p:cNvSpPr/>
            <p:nvPr/>
          </p:nvSpPr>
          <p:spPr>
            <a:xfrm>
              <a:off x="4519128" y="647335"/>
              <a:ext cx="288032" cy="259336"/>
            </a:xfrm>
            <a:prstGeom prst="ellipse">
              <a:avLst/>
            </a:prstGeom>
            <a:solidFill>
              <a:srgbClr val="03A1A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2" name="Picture 6" descr="Resultado de imagen para mobile icon"/>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l="24116" r="22729"/>
            <a:stretch/>
          </p:blipFill>
          <p:spPr bwMode="auto">
            <a:xfrm>
              <a:off x="4610272" y="677536"/>
              <a:ext cx="105744" cy="1989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13"/>
          <p:cNvGrpSpPr/>
          <p:nvPr/>
        </p:nvGrpSpPr>
        <p:grpSpPr>
          <a:xfrm>
            <a:off x="4541711" y="3527037"/>
            <a:ext cx="314396" cy="271840"/>
            <a:chOff x="441180" y="2182055"/>
            <a:chExt cx="314396" cy="271840"/>
          </a:xfrm>
        </p:grpSpPr>
        <p:sp>
          <p:nvSpPr>
            <p:cNvPr id="24" name="Oval 21">
              <a:extLst>
                <a:ext uri="{FF2B5EF4-FFF2-40B4-BE49-F238E27FC236}">
                  <a16:creationId xmlns:a16="http://schemas.microsoft.com/office/drawing/2014/main" xmlns="" id="{D32467DC-68B2-4A06-97DB-38EF79A869C1}"/>
                </a:ext>
              </a:extLst>
            </p:cNvPr>
            <p:cNvSpPr/>
            <p:nvPr/>
          </p:nvSpPr>
          <p:spPr>
            <a:xfrm>
              <a:off x="441180" y="2182055"/>
              <a:ext cx="314396" cy="271840"/>
            </a:xfrm>
            <a:prstGeom prst="ellipse">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5" name="Picture 8" descr="Resultado de imagen para support icon"/>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17792" y="2245967"/>
              <a:ext cx="142133" cy="144016"/>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extBox 27"/>
          <p:cNvSpPr txBox="1"/>
          <p:nvPr/>
        </p:nvSpPr>
        <p:spPr>
          <a:xfrm>
            <a:off x="4901509" y="3498510"/>
            <a:ext cx="3290351" cy="400110"/>
          </a:xfrm>
          <a:prstGeom prst="rect">
            <a:avLst/>
          </a:prstGeom>
          <a:noFill/>
        </p:spPr>
        <p:txBody>
          <a:bodyPr wrap="square" rtlCol="0">
            <a:spAutoFit/>
          </a:bodyPr>
          <a:lstStyle/>
          <a:p>
            <a:r>
              <a:rPr lang="es-CO" sz="1000" dirty="0" smtClean="0">
                <a:solidFill>
                  <a:srgbClr val="00B0F0"/>
                </a:solidFill>
              </a:rPr>
              <a:t>Customer service</a:t>
            </a:r>
          </a:p>
          <a:p>
            <a:pPr marL="171450" indent="-171450" algn="just">
              <a:buFont typeface="Arial" panose="020B0604020202020204" pitchFamily="34" charset="0"/>
              <a:buChar char="•"/>
            </a:pPr>
            <a:r>
              <a:rPr lang="es-CO" sz="1000" dirty="0" smtClean="0"/>
              <a:t>Training and support services through EAM kiosk.  </a:t>
            </a:r>
            <a:endParaRPr lang="es-CO" sz="1000" dirty="0"/>
          </a:p>
        </p:txBody>
      </p:sp>
    </p:spTree>
    <p:extLst>
      <p:ext uri="{BB962C8B-B14F-4D97-AF65-F5344CB8AC3E}">
        <p14:creationId xmlns:p14="http://schemas.microsoft.com/office/powerpoint/2010/main" val="31377012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9688" t="16719" r="37788" b="4046"/>
          <a:stretch/>
        </p:blipFill>
        <p:spPr>
          <a:xfrm>
            <a:off x="755576" y="123478"/>
            <a:ext cx="3816424" cy="3851761"/>
          </a:xfrm>
          <a:prstGeom prst="rect">
            <a:avLst/>
          </a:prstGeom>
        </p:spPr>
      </p:pic>
      <p:sp>
        <p:nvSpPr>
          <p:cNvPr id="10" name="Oval 9"/>
          <p:cNvSpPr/>
          <p:nvPr/>
        </p:nvSpPr>
        <p:spPr>
          <a:xfrm>
            <a:off x="3275856" y="1203598"/>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899592" y="4371950"/>
            <a:ext cx="7200800" cy="576064"/>
          </a:xfrm>
        </p:spPr>
        <p:txBody>
          <a:bodyPr/>
          <a:lstStyle/>
          <a:p>
            <a:r>
              <a:rPr lang="en-US" dirty="0" smtClean="0"/>
              <a:t>Magic</a:t>
            </a:r>
            <a:r>
              <a:rPr lang="es-CO" dirty="0" smtClean="0"/>
              <a:t> </a:t>
            </a:r>
            <a:r>
              <a:rPr lang="en-US" dirty="0" smtClean="0"/>
              <a:t>Quadrant</a:t>
            </a:r>
            <a:r>
              <a:rPr lang="es-CO" dirty="0" smtClean="0"/>
              <a:t> </a:t>
            </a:r>
            <a:r>
              <a:rPr lang="en-US" dirty="0" smtClean="0"/>
              <a:t>for</a:t>
            </a:r>
            <a:r>
              <a:rPr lang="es-CO" dirty="0" smtClean="0"/>
              <a:t> EAM software</a:t>
            </a:r>
            <a:endParaRPr lang="en-US" dirty="0"/>
          </a:p>
        </p:txBody>
      </p:sp>
      <p:grpSp>
        <p:nvGrpSpPr>
          <p:cNvPr id="7" name="Group 6"/>
          <p:cNvGrpSpPr/>
          <p:nvPr/>
        </p:nvGrpSpPr>
        <p:grpSpPr>
          <a:xfrm>
            <a:off x="5989836" y="411510"/>
            <a:ext cx="1872208" cy="360040"/>
            <a:chOff x="3419872" y="411510"/>
            <a:chExt cx="1872208" cy="360040"/>
          </a:xfrm>
        </p:grpSpPr>
        <p:sp>
          <p:nvSpPr>
            <p:cNvPr id="8" name="Rectangle 7"/>
            <p:cNvSpPr/>
            <p:nvPr/>
          </p:nvSpPr>
          <p:spPr>
            <a:xfrm>
              <a:off x="3419872" y="411510"/>
              <a:ext cx="1872208" cy="360040"/>
            </a:xfrm>
            <a:prstGeom prst="rect">
              <a:avLst/>
            </a:prstGeom>
            <a:solidFill>
              <a:srgbClr val="2FB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kern="0" dirty="0" smtClean="0">
                  <a:solidFill>
                    <a:sysClr val="windowText" lastClr="000000"/>
                  </a:solidFill>
                </a:rPr>
                <a:t>Product</a:t>
              </a:r>
              <a:r>
                <a:rPr lang="es-CO" sz="1200" kern="0" dirty="0" smtClean="0">
                  <a:solidFill>
                    <a:sysClr val="windowText" lastClr="000000"/>
                  </a:solidFill>
                </a:rPr>
                <a:t> </a:t>
              </a:r>
              <a:r>
                <a:rPr lang="en-US" sz="1200" kern="0" dirty="0" smtClean="0">
                  <a:solidFill>
                    <a:sysClr val="windowText" lastClr="000000"/>
                  </a:solidFill>
                </a:rPr>
                <a:t>information</a:t>
              </a:r>
              <a:endParaRPr lang="en-US" sz="1200" kern="0" dirty="0">
                <a:solidFill>
                  <a:sysClr val="windowText" lastClr="000000"/>
                </a:solidFill>
              </a:endParaRPr>
            </a:p>
          </p:txBody>
        </p:sp>
        <p:pic>
          <p:nvPicPr>
            <p:cNvPr id="9" name="Picture 4" descr="Resultado de imagen para functionalities icon"/>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l="14918" t="2473" r="14926"/>
            <a:stretch/>
          </p:blipFill>
          <p:spPr bwMode="auto">
            <a:xfrm>
              <a:off x="3441913" y="476032"/>
              <a:ext cx="228753" cy="230996"/>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p:cNvSpPr txBox="1"/>
          <p:nvPr/>
        </p:nvSpPr>
        <p:spPr>
          <a:xfrm>
            <a:off x="5328084" y="843558"/>
            <a:ext cx="2952328" cy="2862322"/>
          </a:xfrm>
          <a:prstGeom prst="rect">
            <a:avLst/>
          </a:prstGeom>
          <a:noFill/>
        </p:spPr>
        <p:txBody>
          <a:bodyPr wrap="square" rtlCol="0">
            <a:spAutoFit/>
          </a:bodyPr>
          <a:lstStyle/>
          <a:p>
            <a:pPr marL="171450" indent="-171450" algn="just">
              <a:buFont typeface="Arial" panose="020B0604020202020204" pitchFamily="34" charset="0"/>
              <a:buChar char="•"/>
            </a:pPr>
            <a:r>
              <a:rPr lang="en-US" sz="1200" dirty="0" smtClean="0"/>
              <a:t>Latest version: EAM v11.3.2.3</a:t>
            </a:r>
            <a:endParaRPr lang="en-US" sz="1200" dirty="0"/>
          </a:p>
          <a:p>
            <a:pPr marL="171450" indent="-171450" algn="just">
              <a:buFont typeface="Arial" panose="020B0604020202020204" pitchFamily="34" charset="0"/>
              <a:buChar char="•"/>
            </a:pPr>
            <a:r>
              <a:rPr lang="en-US" sz="1200" dirty="0" smtClean="0"/>
              <a:t>2018 Delivery models:</a:t>
            </a:r>
          </a:p>
          <a:p>
            <a:pPr marL="628650" lvl="1" indent="-171450" algn="just">
              <a:buFont typeface="Arial" panose="020B0604020202020204" pitchFamily="34" charset="0"/>
              <a:buChar char="•"/>
            </a:pPr>
            <a:r>
              <a:rPr lang="en-US" sz="1200" dirty="0" smtClean="0"/>
              <a:t>Cloud </a:t>
            </a:r>
          </a:p>
          <a:p>
            <a:pPr marL="628650" lvl="1" indent="-171450" algn="just">
              <a:buFont typeface="Arial" panose="020B0604020202020204" pitchFamily="34" charset="0"/>
              <a:buChar char="•"/>
            </a:pPr>
            <a:r>
              <a:rPr lang="en-US" sz="1200" dirty="0" smtClean="0"/>
              <a:t>On-premise</a:t>
            </a:r>
          </a:p>
          <a:p>
            <a:pPr marL="171450" indent="-171450" algn="just">
              <a:buFont typeface="Arial" panose="020B0604020202020204" pitchFamily="34" charset="0"/>
              <a:buChar char="•"/>
            </a:pPr>
            <a:r>
              <a:rPr lang="en-US" sz="1200" dirty="0" smtClean="0"/>
              <a:t>Scope:</a:t>
            </a:r>
          </a:p>
          <a:p>
            <a:pPr marL="628650" lvl="1" indent="-171450" algn="just">
              <a:buFont typeface="Arial" panose="020B0604020202020204" pitchFamily="34" charset="0"/>
              <a:buChar char="•"/>
            </a:pPr>
            <a:r>
              <a:rPr lang="en-US" sz="1200" dirty="0" smtClean="0"/>
              <a:t>All core EAM </a:t>
            </a:r>
            <a:r>
              <a:rPr lang="en-US" sz="1200" dirty="0" err="1" smtClean="0"/>
              <a:t>funcionality</a:t>
            </a:r>
            <a:r>
              <a:rPr lang="en-US" sz="1200" dirty="0"/>
              <a:t>.</a:t>
            </a:r>
            <a:endParaRPr lang="en-US" sz="1200" dirty="0" smtClean="0"/>
          </a:p>
          <a:p>
            <a:pPr marL="628650" lvl="1" indent="-171450" algn="just">
              <a:buFont typeface="Arial" panose="020B0604020202020204" pitchFamily="34" charset="0"/>
              <a:buChar char="•"/>
            </a:pPr>
            <a:r>
              <a:rPr lang="en-US" sz="1200" dirty="0" smtClean="0"/>
              <a:t>Support for linear asset.</a:t>
            </a:r>
          </a:p>
          <a:p>
            <a:pPr marL="628650" lvl="1" indent="-171450" algn="just">
              <a:buFont typeface="Arial" panose="020B0604020202020204" pitchFamily="34" charset="0"/>
              <a:buChar char="•"/>
            </a:pPr>
            <a:r>
              <a:rPr lang="en-US" sz="1200" dirty="0" smtClean="0"/>
              <a:t>Fleet management. </a:t>
            </a:r>
          </a:p>
          <a:p>
            <a:pPr marL="628650" lvl="1" indent="-171450" algn="just">
              <a:buFont typeface="Arial" panose="020B0604020202020204" pitchFamily="34" charset="0"/>
              <a:buChar char="•"/>
            </a:pPr>
            <a:r>
              <a:rPr lang="en-US" sz="1200" dirty="0" smtClean="0"/>
              <a:t>Conditions-based maintenance.</a:t>
            </a:r>
          </a:p>
          <a:p>
            <a:pPr marL="628650" lvl="1" indent="-171450" algn="just">
              <a:buFont typeface="Arial" panose="020B0604020202020204" pitchFamily="34" charset="0"/>
              <a:buChar char="•"/>
            </a:pPr>
            <a:r>
              <a:rPr lang="en-US" sz="1200" dirty="0" smtClean="0"/>
              <a:t>Predictive analytics.</a:t>
            </a:r>
          </a:p>
          <a:p>
            <a:pPr marL="628650" lvl="1" indent="-171450" algn="just">
              <a:buFont typeface="Arial" panose="020B0604020202020204" pitchFamily="34" charset="0"/>
              <a:buChar char="•"/>
            </a:pPr>
            <a:r>
              <a:rPr lang="en-US" sz="1200" dirty="0" smtClean="0"/>
              <a:t>RCM capabilities through partners.</a:t>
            </a:r>
          </a:p>
          <a:p>
            <a:pPr marL="628650" lvl="1" indent="-171450" algn="just">
              <a:buFont typeface="Arial" panose="020B0604020202020204" pitchFamily="34" charset="0"/>
              <a:buChar char="•"/>
            </a:pPr>
            <a:r>
              <a:rPr lang="en-US" sz="1200" dirty="0" smtClean="0"/>
              <a:t>Mobility capabilities on Android, iOS, Windows</a:t>
            </a:r>
            <a:r>
              <a:rPr lang="es-CO" sz="1200" dirty="0" smtClean="0"/>
              <a:t>. </a:t>
            </a:r>
            <a:endParaRPr lang="en-US" sz="1200" dirty="0" smtClean="0"/>
          </a:p>
          <a:p>
            <a:pPr marL="171450" indent="-171450" algn="just">
              <a:buFont typeface="Arial" panose="020B0604020202020204" pitchFamily="34" charset="0"/>
              <a:buChar char="•"/>
            </a:pPr>
            <a:endParaRPr lang="en-US" sz="1200" dirty="0"/>
          </a:p>
        </p:txBody>
      </p:sp>
    </p:spTree>
    <p:extLst>
      <p:ext uri="{BB962C8B-B14F-4D97-AF65-F5344CB8AC3E}">
        <p14:creationId xmlns:p14="http://schemas.microsoft.com/office/powerpoint/2010/main" val="36092445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899592" y="4371950"/>
            <a:ext cx="7200800" cy="576064"/>
          </a:xfrm>
        </p:spPr>
        <p:txBody>
          <a:bodyPr/>
          <a:lstStyle/>
          <a:p>
            <a:r>
              <a:rPr lang="en-US" dirty="0" smtClean="0"/>
              <a:t>Magic</a:t>
            </a:r>
            <a:r>
              <a:rPr lang="es-CO" dirty="0" smtClean="0"/>
              <a:t> </a:t>
            </a:r>
            <a:r>
              <a:rPr lang="en-US" dirty="0" smtClean="0"/>
              <a:t>Quadrant</a:t>
            </a:r>
            <a:r>
              <a:rPr lang="es-CO" dirty="0" smtClean="0"/>
              <a:t> </a:t>
            </a:r>
            <a:r>
              <a:rPr lang="en-US" dirty="0" smtClean="0"/>
              <a:t>for</a:t>
            </a:r>
            <a:r>
              <a:rPr lang="es-CO" dirty="0" smtClean="0"/>
              <a:t> EAM software</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670492912"/>
              </p:ext>
            </p:extLst>
          </p:nvPr>
        </p:nvGraphicFramePr>
        <p:xfrm>
          <a:off x="395536" y="539750"/>
          <a:ext cx="8208912" cy="3342640"/>
        </p:xfrm>
        <a:graphic>
          <a:graphicData uri="http://schemas.openxmlformats.org/drawingml/2006/table">
            <a:tbl>
              <a:tblPr firstRow="1" bandRow="1">
                <a:tableStyleId>{7DF18680-E054-41AD-8BC1-D1AEF772440D}</a:tableStyleId>
              </a:tblPr>
              <a:tblGrid>
                <a:gridCol w="4104456">
                  <a:extLst>
                    <a:ext uri="{9D8B030D-6E8A-4147-A177-3AD203B41FA5}">
                      <a16:colId xmlns:a16="http://schemas.microsoft.com/office/drawing/2014/main" xmlns="" val="4021434337"/>
                    </a:ext>
                  </a:extLst>
                </a:gridCol>
                <a:gridCol w="4104456">
                  <a:extLst>
                    <a:ext uri="{9D8B030D-6E8A-4147-A177-3AD203B41FA5}">
                      <a16:colId xmlns:a16="http://schemas.microsoft.com/office/drawing/2014/main" xmlns="" val="4190691284"/>
                    </a:ext>
                  </a:extLst>
                </a:gridCol>
              </a:tblGrid>
              <a:tr h="370840">
                <a:tc>
                  <a:txBody>
                    <a:bodyPr/>
                    <a:lstStyle/>
                    <a:p>
                      <a:pPr algn="ctr"/>
                      <a:r>
                        <a:rPr lang="en-US" sz="1400" noProof="0" dirty="0" smtClean="0"/>
                        <a:t>Strengths</a:t>
                      </a:r>
                      <a:endParaRPr lang="en-US" sz="1400" noProof="0" dirty="0"/>
                    </a:p>
                  </a:txBody>
                  <a:tcPr/>
                </a:tc>
                <a:tc>
                  <a:txBody>
                    <a:bodyPr/>
                    <a:lstStyle/>
                    <a:p>
                      <a:pPr algn="ctr"/>
                      <a:r>
                        <a:rPr lang="es-CO" sz="1400" dirty="0" smtClean="0"/>
                        <a:t>Cautions</a:t>
                      </a:r>
                      <a:endParaRPr lang="en-US" sz="1400" dirty="0"/>
                    </a:p>
                  </a:txBody>
                  <a:tcPr/>
                </a:tc>
                <a:extLst>
                  <a:ext uri="{0D108BD9-81ED-4DB2-BD59-A6C34878D82A}">
                    <a16:rowId xmlns:a16="http://schemas.microsoft.com/office/drawing/2014/main" xmlns="" val="293842628"/>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100" dirty="0" smtClean="0"/>
                        <a:t>Infor EAM is a long-standing product with broad capability across multiple industries, regions and languages. </a:t>
                      </a:r>
                    </a:p>
                  </a:txBody>
                  <a:tcPr/>
                </a:tc>
                <a:tc>
                  <a:txBody>
                    <a:bodyPr/>
                    <a:lstStyle/>
                    <a:p>
                      <a:r>
                        <a:rPr lang="en-US" sz="1100" b="0" i="0" kern="1200" dirty="0" smtClean="0">
                          <a:solidFill>
                            <a:schemeClr val="dk1"/>
                          </a:solidFill>
                          <a:effectLst/>
                          <a:latin typeface="+mn-lt"/>
                          <a:ea typeface="+mn-ea"/>
                          <a:cs typeface="+mn-cs"/>
                        </a:rPr>
                        <a:t>Infor declined to respond when asked how much it spends on R&amp;D (and marketing).</a:t>
                      </a:r>
                      <a:endParaRPr lang="en-US" sz="1100" dirty="0"/>
                    </a:p>
                  </a:txBody>
                  <a:tcPr/>
                </a:tc>
                <a:extLst>
                  <a:ext uri="{0D108BD9-81ED-4DB2-BD59-A6C34878D82A}">
                    <a16:rowId xmlns:a16="http://schemas.microsoft.com/office/drawing/2014/main" xmlns="" val="3360996133"/>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100" dirty="0" smtClean="0"/>
                        <a:t>Infor has a good understanding of the markets it serves</a:t>
                      </a:r>
                      <a:r>
                        <a:rPr lang="en-US" sz="1100" baseline="0" dirty="0" smtClean="0"/>
                        <a:t> and i</a:t>
                      </a:r>
                      <a:r>
                        <a:rPr lang="en-US" sz="1100" dirty="0" smtClean="0"/>
                        <a:t>t has a strong cloud presence.</a:t>
                      </a:r>
                      <a:r>
                        <a:rPr lang="en-US" sz="1100" baseline="0" dirty="0" smtClean="0"/>
                        <a:t> </a:t>
                      </a:r>
                      <a:r>
                        <a:rPr lang="en-US" sz="1100" dirty="0" smtClean="0"/>
                        <a:t> </a:t>
                      </a:r>
                    </a:p>
                  </a:txBody>
                  <a:tcPr/>
                </a:tc>
                <a:tc>
                  <a:txBody>
                    <a:bodyPr/>
                    <a:lstStyle/>
                    <a:p>
                      <a:pPr algn="just"/>
                      <a:r>
                        <a:rPr lang="en-US" sz="1100" b="0" i="0" kern="1200" dirty="0" smtClean="0">
                          <a:solidFill>
                            <a:schemeClr val="dk1"/>
                          </a:solidFill>
                          <a:effectLst/>
                          <a:latin typeface="+mn-lt"/>
                          <a:ea typeface="+mn-ea"/>
                          <a:cs typeface="+mn-cs"/>
                        </a:rPr>
                        <a:t>Despite Infor’s apparent focus on customer satisfaction, some customer references rank it low in contract negotiation and its flexibility related to pricing.</a:t>
                      </a:r>
                      <a:endParaRPr lang="en-US" sz="1100" dirty="0"/>
                    </a:p>
                  </a:txBody>
                  <a:tcPr/>
                </a:tc>
                <a:extLst>
                  <a:ext uri="{0D108BD9-81ED-4DB2-BD59-A6C34878D82A}">
                    <a16:rowId xmlns:a16="http://schemas.microsoft.com/office/drawing/2014/main" xmlns="" val="3300099760"/>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100" dirty="0" smtClean="0"/>
                        <a:t>Infor EAM’s overall functionality is considered very capable by customer references.</a:t>
                      </a:r>
                    </a:p>
                  </a:txBody>
                  <a:tcPr/>
                </a:tc>
                <a:tc>
                  <a:txBody>
                    <a:bodyPr/>
                    <a:lstStyle/>
                    <a:p>
                      <a:r>
                        <a:rPr lang="en-US" sz="1100" b="0" i="0" kern="1200" dirty="0" smtClean="0">
                          <a:solidFill>
                            <a:schemeClr val="dk1"/>
                          </a:solidFill>
                          <a:effectLst/>
                          <a:latin typeface="+mn-lt"/>
                          <a:ea typeface="+mn-ea"/>
                          <a:cs typeface="+mn-cs"/>
                        </a:rPr>
                        <a:t>Infor provides three levels of support, Essential, Premium and Elite. Only Elite provides access to a customer success manager. </a:t>
                      </a:r>
                      <a:endParaRPr lang="en-US" sz="1100" dirty="0"/>
                    </a:p>
                  </a:txBody>
                  <a:tcPr/>
                </a:tc>
                <a:extLst>
                  <a:ext uri="{0D108BD9-81ED-4DB2-BD59-A6C34878D82A}">
                    <a16:rowId xmlns:a16="http://schemas.microsoft.com/office/drawing/2014/main" xmlns="" val="2438036941"/>
                  </a:ext>
                </a:extLst>
              </a:tr>
              <a:tr h="370840">
                <a:tc>
                  <a:txBody>
                    <a:bodyPr/>
                    <a:lstStyle/>
                    <a:p>
                      <a:pPr algn="just"/>
                      <a:r>
                        <a:rPr lang="en-US" sz="1100" b="0" i="0" kern="1200" dirty="0" smtClean="0">
                          <a:solidFill>
                            <a:schemeClr val="dk1"/>
                          </a:solidFill>
                          <a:effectLst/>
                          <a:latin typeface="+mn-lt"/>
                          <a:ea typeface="+mn-ea"/>
                          <a:cs typeface="+mn-cs"/>
                        </a:rPr>
                        <a:t>Infor is also favored by customer references in areas such as work management, preventative maintenance (time-based), as well as unplanned reporting/requesting.</a:t>
                      </a:r>
                      <a:endParaRPr lang="en-US" sz="1100" dirty="0"/>
                    </a:p>
                  </a:txBody>
                  <a:tcPr/>
                </a:tc>
                <a:tc>
                  <a:txBody>
                    <a:bodyPr/>
                    <a:lstStyle/>
                    <a:p>
                      <a:pPr algn="just"/>
                      <a:r>
                        <a:rPr lang="en-US" sz="1100" b="0" i="0" kern="1200" dirty="0" smtClean="0">
                          <a:solidFill>
                            <a:schemeClr val="dk1"/>
                          </a:solidFill>
                          <a:effectLst/>
                          <a:latin typeface="+mn-lt"/>
                          <a:ea typeface="+mn-ea"/>
                          <a:cs typeface="+mn-cs"/>
                        </a:rPr>
                        <a:t>Functionally, analytics and reporting scored poorly, as did shutdown planning. Work scheduling, workforce/skills management and mobility also scored below average among the sample of reference customers.</a:t>
                      </a:r>
                      <a:endParaRPr lang="en-US" sz="1100" dirty="0"/>
                    </a:p>
                  </a:txBody>
                  <a:tcPr/>
                </a:tc>
                <a:extLst>
                  <a:ext uri="{0D108BD9-81ED-4DB2-BD59-A6C34878D82A}">
                    <a16:rowId xmlns:a16="http://schemas.microsoft.com/office/drawing/2014/main" xmlns="" val="472799316"/>
                  </a:ext>
                </a:extLst>
              </a:tr>
              <a:tr h="370840">
                <a:tc>
                  <a:txBody>
                    <a:bodyPr/>
                    <a:lstStyle/>
                    <a:p>
                      <a:r>
                        <a:rPr lang="en-US" sz="1100" b="0" i="0" kern="1200" dirty="0" smtClean="0">
                          <a:solidFill>
                            <a:schemeClr val="dk1"/>
                          </a:solidFill>
                          <a:effectLst/>
                          <a:latin typeface="+mn-lt"/>
                          <a:ea typeface="+mn-ea"/>
                          <a:cs typeface="+mn-cs"/>
                        </a:rPr>
                        <a:t>Customer satisfaction ranked above average when customer references were asked about the overall relationship with the vendor.</a:t>
                      </a:r>
                      <a:endParaRPr lang="en-US" sz="1100" dirty="0"/>
                    </a:p>
                  </a:txBody>
                  <a:tcPr/>
                </a:tc>
                <a:tc>
                  <a:txBody>
                    <a:bodyPr/>
                    <a:lstStyle/>
                    <a:p>
                      <a:pPr algn="just"/>
                      <a:r>
                        <a:rPr lang="en-US" sz="1100" dirty="0" smtClean="0"/>
                        <a:t>Infor has two products — Infor EAM and Infor Public Sector, with some overlap in terms of maintenance capabilities but based on different technologies and platforms.</a:t>
                      </a:r>
                      <a:endParaRPr lang="en-US" sz="1100" dirty="0"/>
                    </a:p>
                  </a:txBody>
                  <a:tcPr/>
                </a:tc>
                <a:extLst>
                  <a:ext uri="{0D108BD9-81ED-4DB2-BD59-A6C34878D82A}">
                    <a16:rowId xmlns:a16="http://schemas.microsoft.com/office/drawing/2014/main" xmlns="" val="3593081344"/>
                  </a:ext>
                </a:extLst>
              </a:tr>
            </a:tbl>
          </a:graphicData>
        </a:graphic>
      </p:graphicFrame>
    </p:spTree>
    <p:extLst>
      <p:ext uri="{BB962C8B-B14F-4D97-AF65-F5344CB8AC3E}">
        <p14:creationId xmlns:p14="http://schemas.microsoft.com/office/powerpoint/2010/main" val="10736151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p:cNvSpPr>
            <a:spLocks noGrp="1"/>
          </p:cNvSpPr>
          <p:nvPr>
            <p:ph type="title"/>
          </p:nvPr>
        </p:nvSpPr>
        <p:spPr>
          <a:xfrm>
            <a:off x="2051720" y="4371950"/>
            <a:ext cx="5040560" cy="576064"/>
          </a:xfrm>
        </p:spPr>
        <p:txBody>
          <a:bodyPr/>
          <a:lstStyle/>
          <a:p>
            <a:r>
              <a:rPr lang="es-CO" dirty="0" smtClean="0"/>
              <a:t>Reviews</a:t>
            </a:r>
            <a:endParaRPr lang="en-US" dirty="0"/>
          </a:p>
        </p:txBody>
      </p:sp>
      <p:pic>
        <p:nvPicPr>
          <p:cNvPr id="7" name="Picture 6"/>
          <p:cNvPicPr>
            <a:picLocks noChangeAspect="1"/>
          </p:cNvPicPr>
          <p:nvPr/>
        </p:nvPicPr>
        <p:blipFill rotWithShape="1">
          <a:blip r:embed="rId3"/>
          <a:srcRect l="35437" t="21807" r="21645" b="25742"/>
          <a:stretch/>
        </p:blipFill>
        <p:spPr>
          <a:xfrm>
            <a:off x="1907704" y="411510"/>
            <a:ext cx="5472608" cy="3622712"/>
          </a:xfrm>
          <a:prstGeom prst="rect">
            <a:avLst/>
          </a:prstGeom>
        </p:spPr>
      </p:pic>
    </p:spTree>
    <p:extLst>
      <p:ext uri="{BB962C8B-B14F-4D97-AF65-F5344CB8AC3E}">
        <p14:creationId xmlns:p14="http://schemas.microsoft.com/office/powerpoint/2010/main" val="3109971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36618" t="21081" r="22039" b="32397"/>
          <a:stretch/>
        </p:blipFill>
        <p:spPr>
          <a:xfrm>
            <a:off x="2051720" y="483518"/>
            <a:ext cx="5268961" cy="3211556"/>
          </a:xfrm>
          <a:prstGeom prst="rect">
            <a:avLst/>
          </a:prstGeom>
        </p:spPr>
      </p:pic>
      <p:sp>
        <p:nvSpPr>
          <p:cNvPr id="7" name="Title 1"/>
          <p:cNvSpPr>
            <a:spLocks noGrp="1"/>
          </p:cNvSpPr>
          <p:nvPr>
            <p:ph type="title"/>
          </p:nvPr>
        </p:nvSpPr>
        <p:spPr>
          <a:xfrm>
            <a:off x="2051720" y="4371950"/>
            <a:ext cx="5040560" cy="576064"/>
          </a:xfrm>
        </p:spPr>
        <p:txBody>
          <a:bodyPr/>
          <a:lstStyle/>
          <a:p>
            <a:r>
              <a:rPr lang="es-CO" dirty="0" smtClean="0"/>
              <a:t>Reviews</a:t>
            </a:r>
            <a:endParaRPr lang="en-US" dirty="0"/>
          </a:p>
        </p:txBody>
      </p:sp>
    </p:spTree>
    <p:extLst>
      <p:ext uri="{BB962C8B-B14F-4D97-AF65-F5344CB8AC3E}">
        <p14:creationId xmlns:p14="http://schemas.microsoft.com/office/powerpoint/2010/main" val="481201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Landscape</a:t>
            </a:r>
            <a:endParaRPr lang="en-US" dirty="0"/>
          </a:p>
        </p:txBody>
      </p:sp>
      <p:graphicFrame>
        <p:nvGraphicFramePr>
          <p:cNvPr id="5" name="4 Diagrama"/>
          <p:cNvGraphicFramePr/>
          <p:nvPr>
            <p:extLst>
              <p:ext uri="{D42A27DB-BD31-4B8C-83A1-F6EECF244321}">
                <p14:modId xmlns:p14="http://schemas.microsoft.com/office/powerpoint/2010/main" val="1595585771"/>
              </p:ext>
            </p:extLst>
          </p:nvPr>
        </p:nvGraphicFramePr>
        <p:xfrm>
          <a:off x="1979712" y="339502"/>
          <a:ext cx="5136232" cy="36881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964410" y="155848"/>
            <a:ext cx="399678" cy="399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81164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763688" y="4371950"/>
            <a:ext cx="6192688" cy="576064"/>
          </a:xfrm>
        </p:spPr>
        <p:txBody>
          <a:bodyPr/>
          <a:lstStyle/>
          <a:p>
            <a:r>
              <a:rPr lang="es-CO" dirty="0" smtClean="0"/>
              <a:t>CloudSuite Public Sector Product </a:t>
            </a:r>
            <a:endParaRPr lang="en-US" dirty="0"/>
          </a:p>
        </p:txBody>
      </p:sp>
      <p:grpSp>
        <p:nvGrpSpPr>
          <p:cNvPr id="10" name="Group 9"/>
          <p:cNvGrpSpPr/>
          <p:nvPr/>
        </p:nvGrpSpPr>
        <p:grpSpPr>
          <a:xfrm>
            <a:off x="285459" y="672342"/>
            <a:ext cx="314396" cy="271840"/>
            <a:chOff x="4977684" y="1219790"/>
            <a:chExt cx="314396" cy="271840"/>
          </a:xfrm>
        </p:grpSpPr>
        <p:sp>
          <p:nvSpPr>
            <p:cNvPr id="22" name="Oval 21">
              <a:extLst>
                <a:ext uri="{FF2B5EF4-FFF2-40B4-BE49-F238E27FC236}">
                  <a16:creationId xmlns:a16="http://schemas.microsoft.com/office/drawing/2014/main" xmlns="" id="{D32467DC-68B2-4A06-97DB-38EF79A869C1}"/>
                </a:ext>
              </a:extLst>
            </p:cNvPr>
            <p:cNvSpPr/>
            <p:nvPr/>
          </p:nvSpPr>
          <p:spPr>
            <a:xfrm>
              <a:off x="4977684" y="1219790"/>
              <a:ext cx="314396" cy="271840"/>
            </a:xfrm>
            <a:prstGeom prst="ellipse">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1034" name="Picture 10" descr="Resultado de imagen para money icon"/>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l="1967" t="9138" r="2057"/>
            <a:stretch/>
          </p:blipFill>
          <p:spPr bwMode="auto">
            <a:xfrm>
              <a:off x="5026413" y="1253020"/>
              <a:ext cx="216938" cy="205380"/>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p:cNvSpPr txBox="1"/>
          <p:nvPr/>
        </p:nvSpPr>
        <p:spPr>
          <a:xfrm>
            <a:off x="588798" y="483518"/>
            <a:ext cx="3335130" cy="553998"/>
          </a:xfrm>
          <a:prstGeom prst="rect">
            <a:avLst/>
          </a:prstGeom>
          <a:noFill/>
        </p:spPr>
        <p:txBody>
          <a:bodyPr wrap="square" rtlCol="0">
            <a:spAutoFit/>
          </a:bodyPr>
          <a:lstStyle/>
          <a:p>
            <a:r>
              <a:rPr lang="es-CO" sz="1000" dirty="0" smtClean="0">
                <a:solidFill>
                  <a:srgbClr val="00B0F0"/>
                </a:solidFill>
              </a:rPr>
              <a:t>Financial management</a:t>
            </a:r>
          </a:p>
          <a:p>
            <a:pPr algn="just"/>
            <a:r>
              <a:rPr lang="en-US" sz="1000" dirty="0"/>
              <a:t>Streamlines the management of all your financial </a:t>
            </a:r>
            <a:r>
              <a:rPr lang="en-US" sz="1000" dirty="0" smtClean="0"/>
              <a:t>systems.</a:t>
            </a:r>
            <a:endParaRPr lang="en-US" sz="1000" dirty="0"/>
          </a:p>
        </p:txBody>
      </p:sp>
      <p:grpSp>
        <p:nvGrpSpPr>
          <p:cNvPr id="18" name="Group 17"/>
          <p:cNvGrpSpPr/>
          <p:nvPr/>
        </p:nvGrpSpPr>
        <p:grpSpPr>
          <a:xfrm>
            <a:off x="298419" y="1104853"/>
            <a:ext cx="288032" cy="259336"/>
            <a:chOff x="5436096" y="1664342"/>
            <a:chExt cx="288032" cy="259336"/>
          </a:xfrm>
        </p:grpSpPr>
        <p:sp>
          <p:nvSpPr>
            <p:cNvPr id="25" name="Oval 24">
              <a:extLst>
                <a:ext uri="{FF2B5EF4-FFF2-40B4-BE49-F238E27FC236}">
                  <a16:creationId xmlns:a16="http://schemas.microsoft.com/office/drawing/2014/main" xmlns="" id="{D32467DC-68B2-4A06-97DB-38EF79A869C1}"/>
                </a:ext>
              </a:extLst>
            </p:cNvPr>
            <p:cNvSpPr/>
            <p:nvPr/>
          </p:nvSpPr>
          <p:spPr>
            <a:xfrm>
              <a:off x="5436096" y="1664342"/>
              <a:ext cx="288032" cy="259336"/>
            </a:xfrm>
            <a:prstGeom prst="ellips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1036" name="Picture 12" descr="Resultado de imagen para actualizacion ico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5044" b="15559"/>
            <a:stretch/>
          </p:blipFill>
          <p:spPr bwMode="auto">
            <a:xfrm>
              <a:off x="5469816" y="1717467"/>
              <a:ext cx="220592" cy="153085"/>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TextBox 27"/>
          <p:cNvSpPr txBox="1"/>
          <p:nvPr/>
        </p:nvSpPr>
        <p:spPr>
          <a:xfrm>
            <a:off x="591456" y="976638"/>
            <a:ext cx="3341151" cy="553998"/>
          </a:xfrm>
          <a:prstGeom prst="rect">
            <a:avLst/>
          </a:prstGeom>
          <a:noFill/>
        </p:spPr>
        <p:txBody>
          <a:bodyPr wrap="square" rtlCol="0">
            <a:spAutoFit/>
          </a:bodyPr>
          <a:lstStyle/>
          <a:p>
            <a:pPr algn="just"/>
            <a:r>
              <a:rPr lang="es-CO" sz="1000" dirty="0" smtClean="0">
                <a:solidFill>
                  <a:srgbClr val="00B0F0"/>
                </a:solidFill>
              </a:rPr>
              <a:t>Procurement</a:t>
            </a:r>
          </a:p>
          <a:p>
            <a:pPr algn="just"/>
            <a:r>
              <a:rPr lang="en-US" sz="1000" dirty="0" smtClean="0"/>
              <a:t>Visibility </a:t>
            </a:r>
            <a:r>
              <a:rPr lang="en-US" sz="1000" dirty="0"/>
              <a:t>into your agency’s entire service chain, from source to citizen delivery. </a:t>
            </a:r>
          </a:p>
        </p:txBody>
      </p:sp>
      <p:sp>
        <p:nvSpPr>
          <p:cNvPr id="32" name="TextBox 31"/>
          <p:cNvSpPr txBox="1"/>
          <p:nvPr/>
        </p:nvSpPr>
        <p:spPr>
          <a:xfrm>
            <a:off x="577168" y="1451394"/>
            <a:ext cx="3358390" cy="553998"/>
          </a:xfrm>
          <a:prstGeom prst="rect">
            <a:avLst/>
          </a:prstGeom>
          <a:noFill/>
        </p:spPr>
        <p:txBody>
          <a:bodyPr wrap="square" rtlCol="0">
            <a:spAutoFit/>
          </a:bodyPr>
          <a:lstStyle/>
          <a:p>
            <a:r>
              <a:rPr lang="es-CO" sz="1000" dirty="0" smtClean="0">
                <a:solidFill>
                  <a:srgbClr val="00B0F0"/>
                </a:solidFill>
              </a:rPr>
              <a:t>Human Capital Management</a:t>
            </a:r>
          </a:p>
          <a:p>
            <a:pPr algn="just"/>
            <a:r>
              <a:rPr lang="en-US" sz="1000" dirty="0" smtClean="0"/>
              <a:t>Enhances your workforce to recruiting</a:t>
            </a:r>
            <a:r>
              <a:rPr lang="en-US" sz="1000" dirty="0"/>
              <a:t>, retention, </a:t>
            </a:r>
            <a:r>
              <a:rPr lang="en-US" sz="1000" dirty="0" smtClean="0"/>
              <a:t>payroll and training. </a:t>
            </a:r>
            <a:endParaRPr lang="en-US" sz="1000" dirty="0"/>
          </a:p>
        </p:txBody>
      </p:sp>
      <p:grpSp>
        <p:nvGrpSpPr>
          <p:cNvPr id="21" name="Group 20"/>
          <p:cNvGrpSpPr/>
          <p:nvPr/>
        </p:nvGrpSpPr>
        <p:grpSpPr>
          <a:xfrm>
            <a:off x="297088" y="1532485"/>
            <a:ext cx="288032" cy="259336"/>
            <a:chOff x="4676214" y="1630818"/>
            <a:chExt cx="288032" cy="259336"/>
          </a:xfrm>
        </p:grpSpPr>
        <p:sp>
          <p:nvSpPr>
            <p:cNvPr id="33" name="Oval 32">
              <a:extLst>
                <a:ext uri="{FF2B5EF4-FFF2-40B4-BE49-F238E27FC236}">
                  <a16:creationId xmlns:a16="http://schemas.microsoft.com/office/drawing/2014/main" xmlns="" id="{D32467DC-68B2-4A06-97DB-38EF79A869C1}"/>
                </a:ext>
              </a:extLst>
            </p:cNvPr>
            <p:cNvSpPr/>
            <p:nvPr/>
          </p:nvSpPr>
          <p:spPr>
            <a:xfrm>
              <a:off x="4676214" y="1630818"/>
              <a:ext cx="288032" cy="259336"/>
            </a:xfrm>
            <a:prstGeom prst="ellipse">
              <a:avLst/>
            </a:prstGeom>
            <a:solidFill>
              <a:srgbClr val="03A1A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1038" name="Picture 14" descr="Resultado de imagen para human resources icon"/>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l="1256" t="24242" r="4244" b="26618"/>
            <a:stretch/>
          </p:blipFill>
          <p:spPr bwMode="auto">
            <a:xfrm flipH="1">
              <a:off x="4731687" y="1721211"/>
              <a:ext cx="177086" cy="92085"/>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TextBox 37"/>
          <p:cNvSpPr txBox="1"/>
          <p:nvPr/>
        </p:nvSpPr>
        <p:spPr>
          <a:xfrm>
            <a:off x="551126" y="1946938"/>
            <a:ext cx="3435576" cy="707886"/>
          </a:xfrm>
          <a:prstGeom prst="rect">
            <a:avLst/>
          </a:prstGeom>
          <a:noFill/>
        </p:spPr>
        <p:txBody>
          <a:bodyPr wrap="square" rtlCol="0">
            <a:spAutoFit/>
          </a:bodyPr>
          <a:lstStyle/>
          <a:p>
            <a:r>
              <a:rPr lang="es-CO" sz="1000" dirty="0" smtClean="0">
                <a:solidFill>
                  <a:srgbClr val="00B0F0"/>
                </a:solidFill>
              </a:rPr>
              <a:t>Permiting, licensy and enforcement</a:t>
            </a:r>
          </a:p>
          <a:p>
            <a:pPr algn="just"/>
            <a:r>
              <a:rPr lang="en-US" sz="1000" dirty="0"/>
              <a:t>Functions cover your full range of municipal services for better licensing, enforcement, planning, and </a:t>
            </a:r>
            <a:r>
              <a:rPr lang="en-US" sz="1000" dirty="0" smtClean="0"/>
              <a:t>permitting.</a:t>
            </a:r>
            <a:endParaRPr lang="en-US" sz="1000" dirty="0"/>
          </a:p>
        </p:txBody>
      </p:sp>
      <p:grpSp>
        <p:nvGrpSpPr>
          <p:cNvPr id="24" name="Group 23"/>
          <p:cNvGrpSpPr/>
          <p:nvPr/>
        </p:nvGrpSpPr>
        <p:grpSpPr>
          <a:xfrm>
            <a:off x="283906" y="2635580"/>
            <a:ext cx="314396" cy="271840"/>
            <a:chOff x="1489134" y="3288578"/>
            <a:chExt cx="314396" cy="271840"/>
          </a:xfrm>
        </p:grpSpPr>
        <p:sp>
          <p:nvSpPr>
            <p:cNvPr id="40" name="Oval 39">
              <a:extLst>
                <a:ext uri="{FF2B5EF4-FFF2-40B4-BE49-F238E27FC236}">
                  <a16:creationId xmlns:a16="http://schemas.microsoft.com/office/drawing/2014/main" xmlns="" id="{D32467DC-68B2-4A06-97DB-38EF79A869C1}"/>
                </a:ext>
              </a:extLst>
            </p:cNvPr>
            <p:cNvSpPr/>
            <p:nvPr/>
          </p:nvSpPr>
          <p:spPr>
            <a:xfrm>
              <a:off x="1489134" y="3288578"/>
              <a:ext cx="314396" cy="271840"/>
            </a:xfrm>
            <a:prstGeom prst="ellipse">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1040" name="Picture 16" descr="Resultado de imagen para asset technical icon"/>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532565" y="3331398"/>
              <a:ext cx="201170" cy="186200"/>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p:cNvSpPr txBox="1"/>
          <p:nvPr/>
        </p:nvSpPr>
        <p:spPr>
          <a:xfrm>
            <a:off x="543433" y="2579853"/>
            <a:ext cx="3363568" cy="553998"/>
          </a:xfrm>
          <a:prstGeom prst="rect">
            <a:avLst/>
          </a:prstGeom>
          <a:noFill/>
        </p:spPr>
        <p:txBody>
          <a:bodyPr wrap="square" rtlCol="0">
            <a:spAutoFit/>
          </a:bodyPr>
          <a:lstStyle/>
          <a:p>
            <a:r>
              <a:rPr lang="es-CO" sz="1000" dirty="0" smtClean="0">
                <a:solidFill>
                  <a:srgbClr val="00B0F0"/>
                </a:solidFill>
              </a:rPr>
              <a:t>Enterprise </a:t>
            </a:r>
            <a:r>
              <a:rPr lang="en-US" sz="1000" dirty="0" smtClean="0">
                <a:solidFill>
                  <a:srgbClr val="00B0F0"/>
                </a:solidFill>
              </a:rPr>
              <a:t>asset</a:t>
            </a:r>
            <a:r>
              <a:rPr lang="es-CO" sz="1000" dirty="0" smtClean="0">
                <a:solidFill>
                  <a:srgbClr val="00B0F0"/>
                </a:solidFill>
              </a:rPr>
              <a:t> management</a:t>
            </a:r>
          </a:p>
          <a:p>
            <a:pPr algn="just"/>
            <a:r>
              <a:rPr lang="en-US" sz="1000" dirty="0"/>
              <a:t>Helps you maximize the life cycle and efficiency of your agency’s </a:t>
            </a:r>
            <a:r>
              <a:rPr lang="en-US" sz="1000" dirty="0" smtClean="0"/>
              <a:t>equipment. </a:t>
            </a:r>
            <a:endParaRPr lang="en-US" sz="1000" dirty="0"/>
          </a:p>
        </p:txBody>
      </p:sp>
      <p:grpSp>
        <p:nvGrpSpPr>
          <p:cNvPr id="23" name="Group 22"/>
          <p:cNvGrpSpPr/>
          <p:nvPr/>
        </p:nvGrpSpPr>
        <p:grpSpPr>
          <a:xfrm>
            <a:off x="289136" y="2065340"/>
            <a:ext cx="288032" cy="259336"/>
            <a:chOff x="1502316" y="2888468"/>
            <a:chExt cx="288032" cy="259336"/>
          </a:xfrm>
        </p:grpSpPr>
        <p:sp>
          <p:nvSpPr>
            <p:cNvPr id="37" name="Oval 36">
              <a:extLst>
                <a:ext uri="{FF2B5EF4-FFF2-40B4-BE49-F238E27FC236}">
                  <a16:creationId xmlns:a16="http://schemas.microsoft.com/office/drawing/2014/main" xmlns="" id="{D32467DC-68B2-4A06-97DB-38EF79A869C1}"/>
                </a:ext>
              </a:extLst>
            </p:cNvPr>
            <p:cNvSpPr/>
            <p:nvPr/>
          </p:nvSpPr>
          <p:spPr>
            <a:xfrm>
              <a:off x="1502316" y="2888468"/>
              <a:ext cx="288032" cy="259336"/>
            </a:xfrm>
            <a:prstGeom prst="ellipse">
              <a:avLst/>
            </a:prstGeom>
            <a:solidFill>
              <a:srgbClr val="FF596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1042" name="Picture 18" descr="Resultado de imagen para licensing icon"/>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552908" y="2926742"/>
              <a:ext cx="186849" cy="186849"/>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TextBox 43"/>
          <p:cNvSpPr txBox="1"/>
          <p:nvPr/>
        </p:nvSpPr>
        <p:spPr>
          <a:xfrm>
            <a:off x="543433" y="3078976"/>
            <a:ext cx="3365552" cy="553998"/>
          </a:xfrm>
          <a:prstGeom prst="rect">
            <a:avLst/>
          </a:prstGeom>
          <a:noFill/>
        </p:spPr>
        <p:txBody>
          <a:bodyPr wrap="square" rtlCol="0">
            <a:spAutoFit/>
          </a:bodyPr>
          <a:lstStyle/>
          <a:p>
            <a:r>
              <a:rPr lang="es-CO" sz="1000" dirty="0" smtClean="0">
                <a:solidFill>
                  <a:srgbClr val="00B0F0"/>
                </a:solidFill>
              </a:rPr>
              <a:t>Customer information system</a:t>
            </a:r>
          </a:p>
          <a:p>
            <a:pPr algn="just"/>
            <a:r>
              <a:rPr lang="en-US" sz="1000" dirty="0" smtClean="0"/>
              <a:t>Provides </a:t>
            </a:r>
            <a:r>
              <a:rPr lang="en-US" sz="1000" dirty="0"/>
              <a:t>advanced municipal billing capabilities to help increase your </a:t>
            </a:r>
            <a:r>
              <a:rPr lang="en-US" sz="1000" dirty="0" smtClean="0"/>
              <a:t>revenue.</a:t>
            </a:r>
            <a:endParaRPr lang="en-US" sz="1000" dirty="0" smtClean="0">
              <a:solidFill>
                <a:srgbClr val="00B0F0"/>
              </a:solidFill>
            </a:endParaRPr>
          </a:p>
        </p:txBody>
      </p:sp>
      <p:grpSp>
        <p:nvGrpSpPr>
          <p:cNvPr id="30" name="Group 29"/>
          <p:cNvGrpSpPr/>
          <p:nvPr/>
        </p:nvGrpSpPr>
        <p:grpSpPr>
          <a:xfrm>
            <a:off x="283906" y="3201904"/>
            <a:ext cx="288032" cy="259336"/>
            <a:chOff x="297088" y="3306877"/>
            <a:chExt cx="288032" cy="259336"/>
          </a:xfrm>
        </p:grpSpPr>
        <p:sp>
          <p:nvSpPr>
            <p:cNvPr id="43" name="Oval 42">
              <a:extLst>
                <a:ext uri="{FF2B5EF4-FFF2-40B4-BE49-F238E27FC236}">
                  <a16:creationId xmlns:a16="http://schemas.microsoft.com/office/drawing/2014/main" xmlns="" id="{D32467DC-68B2-4A06-97DB-38EF79A869C1}"/>
                </a:ext>
              </a:extLst>
            </p:cNvPr>
            <p:cNvSpPr/>
            <p:nvPr/>
          </p:nvSpPr>
          <p:spPr>
            <a:xfrm>
              <a:off x="297088" y="3306877"/>
              <a:ext cx="288032" cy="259336"/>
            </a:xfrm>
            <a:prstGeom prst="ellips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1046" name="Picture 22" descr="Resultado de imagen para BILL icon"/>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rcRect l="8817" t="5342" r="8024" b="3938"/>
            <a:stretch/>
          </p:blipFill>
          <p:spPr bwMode="auto">
            <a:xfrm>
              <a:off x="352561" y="3345185"/>
              <a:ext cx="167493" cy="182719"/>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TextBox 50"/>
          <p:cNvSpPr txBox="1"/>
          <p:nvPr/>
        </p:nvSpPr>
        <p:spPr>
          <a:xfrm>
            <a:off x="4437753" y="498654"/>
            <a:ext cx="4554451" cy="553998"/>
          </a:xfrm>
          <a:prstGeom prst="rect">
            <a:avLst/>
          </a:prstGeom>
          <a:noFill/>
        </p:spPr>
        <p:txBody>
          <a:bodyPr wrap="square" rtlCol="0">
            <a:spAutoFit/>
          </a:bodyPr>
          <a:lstStyle/>
          <a:p>
            <a:r>
              <a:rPr lang="en-US" sz="1000" dirty="0" smtClean="0">
                <a:solidFill>
                  <a:srgbClr val="00B0F0"/>
                </a:solidFill>
              </a:rPr>
              <a:t>Citizens</a:t>
            </a:r>
            <a:r>
              <a:rPr lang="es-CO" sz="1000" dirty="0" smtClean="0">
                <a:solidFill>
                  <a:srgbClr val="00B0F0"/>
                </a:solidFill>
              </a:rPr>
              <a:t> </a:t>
            </a:r>
            <a:r>
              <a:rPr lang="en-US" sz="1000" dirty="0">
                <a:solidFill>
                  <a:srgbClr val="00B0F0"/>
                </a:solidFill>
              </a:rPr>
              <a:t>r</a:t>
            </a:r>
            <a:r>
              <a:rPr lang="en-US" sz="1000" dirty="0" smtClean="0">
                <a:solidFill>
                  <a:srgbClr val="00B0F0"/>
                </a:solidFill>
              </a:rPr>
              <a:t>elationship</a:t>
            </a:r>
            <a:r>
              <a:rPr lang="es-CO" sz="1000" dirty="0" smtClean="0">
                <a:solidFill>
                  <a:srgbClr val="00B0F0"/>
                </a:solidFill>
              </a:rPr>
              <a:t> management</a:t>
            </a:r>
          </a:p>
          <a:p>
            <a:pPr algn="just"/>
            <a:r>
              <a:rPr lang="en-US" sz="1000" dirty="0" smtClean="0"/>
              <a:t>Uses communication </a:t>
            </a:r>
            <a:r>
              <a:rPr lang="en-US" sz="1000" dirty="0"/>
              <a:t>channels </a:t>
            </a:r>
            <a:r>
              <a:rPr lang="en-US" sz="1000" dirty="0" smtClean="0"/>
              <a:t>such as </a:t>
            </a:r>
            <a:r>
              <a:rPr lang="en-US" sz="1000" dirty="0"/>
              <a:t>email, self-service kiosks, and interactive voice response. </a:t>
            </a:r>
            <a:endParaRPr lang="en-US" sz="1000" dirty="0" smtClean="0">
              <a:solidFill>
                <a:srgbClr val="00B0F0"/>
              </a:solidFill>
            </a:endParaRPr>
          </a:p>
        </p:txBody>
      </p:sp>
      <p:grpSp>
        <p:nvGrpSpPr>
          <p:cNvPr id="31" name="Group 30"/>
          <p:cNvGrpSpPr/>
          <p:nvPr/>
        </p:nvGrpSpPr>
        <p:grpSpPr>
          <a:xfrm>
            <a:off x="4163105" y="648037"/>
            <a:ext cx="288032" cy="259336"/>
            <a:chOff x="297088" y="3752574"/>
            <a:chExt cx="288032" cy="259336"/>
          </a:xfrm>
        </p:grpSpPr>
        <p:sp>
          <p:nvSpPr>
            <p:cNvPr id="50" name="Oval 49">
              <a:extLst>
                <a:ext uri="{FF2B5EF4-FFF2-40B4-BE49-F238E27FC236}">
                  <a16:creationId xmlns:a16="http://schemas.microsoft.com/office/drawing/2014/main" xmlns="" id="{D32467DC-68B2-4A06-97DB-38EF79A869C1}"/>
                </a:ext>
              </a:extLst>
            </p:cNvPr>
            <p:cNvSpPr/>
            <p:nvPr/>
          </p:nvSpPr>
          <p:spPr>
            <a:xfrm>
              <a:off x="297088" y="3752574"/>
              <a:ext cx="288032" cy="259336"/>
            </a:xfrm>
            <a:prstGeom prst="ellipse">
              <a:avLst/>
            </a:prstGeom>
            <a:solidFill>
              <a:srgbClr val="03A1A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1048" name="Picture 24" descr="Resultado de imagen para CRM icon"/>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rcRect t="13568" b="14082"/>
            <a:stretch/>
          </p:blipFill>
          <p:spPr bwMode="auto">
            <a:xfrm>
              <a:off x="359243" y="3809448"/>
              <a:ext cx="180309" cy="130454"/>
            </a:xfrm>
            <a:prstGeom prst="rect">
              <a:avLst/>
            </a:prstGeom>
            <a:noFill/>
            <a:extLst>
              <a:ext uri="{909E8E84-426E-40DD-AFC4-6F175D3DCCD1}">
                <a14:hiddenFill xmlns:a14="http://schemas.microsoft.com/office/drawing/2010/main">
                  <a:solidFill>
                    <a:srgbClr val="FFFFFF"/>
                  </a:solidFill>
                </a14:hiddenFill>
              </a:ext>
            </a:extLst>
          </p:spPr>
        </p:pic>
      </p:grpSp>
      <p:sp>
        <p:nvSpPr>
          <p:cNvPr id="55" name="Oval 54">
            <a:extLst>
              <a:ext uri="{FF2B5EF4-FFF2-40B4-BE49-F238E27FC236}">
                <a16:creationId xmlns:a16="http://schemas.microsoft.com/office/drawing/2014/main" xmlns="" id="{D32467DC-68B2-4A06-97DB-38EF79A869C1}"/>
              </a:ext>
            </a:extLst>
          </p:cNvPr>
          <p:cNvSpPr/>
          <p:nvPr/>
        </p:nvSpPr>
        <p:spPr>
          <a:xfrm>
            <a:off x="4167668" y="1165588"/>
            <a:ext cx="288032" cy="259336"/>
          </a:xfrm>
          <a:prstGeom prst="ellipse">
            <a:avLst/>
          </a:prstGeom>
          <a:solidFill>
            <a:srgbClr val="FF596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56" name="TextBox 55"/>
          <p:cNvSpPr txBox="1"/>
          <p:nvPr/>
        </p:nvSpPr>
        <p:spPr>
          <a:xfrm>
            <a:off x="4422299" y="1068880"/>
            <a:ext cx="4497897" cy="553998"/>
          </a:xfrm>
          <a:prstGeom prst="rect">
            <a:avLst/>
          </a:prstGeom>
          <a:noFill/>
        </p:spPr>
        <p:txBody>
          <a:bodyPr wrap="square" rtlCol="0">
            <a:spAutoFit/>
          </a:bodyPr>
          <a:lstStyle/>
          <a:p>
            <a:r>
              <a:rPr lang="es-CO" sz="1000" dirty="0" smtClean="0">
                <a:solidFill>
                  <a:srgbClr val="00B0F0"/>
                </a:solidFill>
              </a:rPr>
              <a:t>Emergency management system</a:t>
            </a:r>
          </a:p>
          <a:p>
            <a:pPr algn="just"/>
            <a:r>
              <a:rPr lang="en-US" sz="1000" dirty="0" smtClean="0"/>
              <a:t>Facilitates </a:t>
            </a:r>
            <a:r>
              <a:rPr lang="en-US" sz="1000" dirty="0"/>
              <a:t>fast, accurate sharing of information to help your law enforcement, fire, and emergency </a:t>
            </a:r>
            <a:r>
              <a:rPr lang="en-US" sz="1000" dirty="0" smtClean="0"/>
              <a:t>personnel.</a:t>
            </a:r>
            <a:endParaRPr lang="en-US" sz="1000" dirty="0" smtClean="0">
              <a:solidFill>
                <a:srgbClr val="00B0F0"/>
              </a:solidFill>
            </a:endParaRPr>
          </a:p>
        </p:txBody>
      </p:sp>
      <p:pic>
        <p:nvPicPr>
          <p:cNvPr id="1050" name="Picture 26" descr="Resultado de imagen para information icon"/>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232824" y="1208365"/>
            <a:ext cx="173782" cy="173782"/>
          </a:xfrm>
          <a:prstGeom prst="rect">
            <a:avLst/>
          </a:prstGeom>
          <a:noFill/>
          <a:extLst>
            <a:ext uri="{909E8E84-426E-40DD-AFC4-6F175D3DCCD1}">
              <a14:hiddenFill xmlns:a14="http://schemas.microsoft.com/office/drawing/2010/main">
                <a:solidFill>
                  <a:srgbClr val="FFFFFF"/>
                </a:solidFill>
              </a14:hiddenFill>
            </a:ext>
          </a:extLst>
        </p:spPr>
      </p:pic>
      <p:sp>
        <p:nvSpPr>
          <p:cNvPr id="60" name="Oval 59">
            <a:extLst>
              <a:ext uri="{FF2B5EF4-FFF2-40B4-BE49-F238E27FC236}">
                <a16:creationId xmlns:a16="http://schemas.microsoft.com/office/drawing/2014/main" xmlns="" id="{D32467DC-68B2-4A06-97DB-38EF79A869C1}"/>
              </a:ext>
            </a:extLst>
          </p:cNvPr>
          <p:cNvSpPr/>
          <p:nvPr/>
        </p:nvSpPr>
        <p:spPr>
          <a:xfrm>
            <a:off x="4162517" y="1700285"/>
            <a:ext cx="314396" cy="271840"/>
          </a:xfrm>
          <a:prstGeom prst="ellipse">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62" name="TextBox 61"/>
          <p:cNvSpPr txBox="1"/>
          <p:nvPr/>
        </p:nvSpPr>
        <p:spPr>
          <a:xfrm>
            <a:off x="4437753" y="1590422"/>
            <a:ext cx="4554451" cy="707886"/>
          </a:xfrm>
          <a:prstGeom prst="rect">
            <a:avLst/>
          </a:prstGeom>
          <a:noFill/>
        </p:spPr>
        <p:txBody>
          <a:bodyPr wrap="square" rtlCol="0">
            <a:spAutoFit/>
          </a:bodyPr>
          <a:lstStyle/>
          <a:p>
            <a:r>
              <a:rPr lang="es-CO" sz="1000" dirty="0" smtClean="0">
                <a:solidFill>
                  <a:srgbClr val="00B0F0"/>
                </a:solidFill>
              </a:rPr>
              <a:t>Libraries and information</a:t>
            </a:r>
          </a:p>
          <a:p>
            <a:pPr algn="just"/>
            <a:r>
              <a:rPr lang="en-US" sz="1000" dirty="0"/>
              <a:t>Center capabilities help you easily manage your circulation, cataloging, acquisitions, serials, and reporting functions, all of which benefit from metrics reporting. </a:t>
            </a:r>
            <a:endParaRPr lang="en-US" sz="1000" b="1" dirty="0"/>
          </a:p>
        </p:txBody>
      </p:sp>
      <p:pic>
        <p:nvPicPr>
          <p:cNvPr id="1052" name="Picture 28" descr="Resultado de imagen para libraries icon"/>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rightnessContrast bright="100000"/>
                    </a14:imgEffect>
                  </a14:imgLayer>
                </a14:imgProps>
              </a:ext>
              <a:ext uri="{28A0092B-C50C-407E-A947-70E740481C1C}">
                <a14:useLocalDpi xmlns:a14="http://schemas.microsoft.com/office/drawing/2010/main" val="0"/>
              </a:ext>
            </a:extLst>
          </a:blip>
          <a:srcRect l="5037" t="24242" r="4244" b="15278"/>
          <a:stretch/>
        </p:blipFill>
        <p:spPr bwMode="auto">
          <a:xfrm>
            <a:off x="4239676" y="1782055"/>
            <a:ext cx="176733" cy="117822"/>
          </a:xfrm>
          <a:prstGeom prst="rect">
            <a:avLst/>
          </a:prstGeom>
          <a:noFill/>
          <a:extLst>
            <a:ext uri="{909E8E84-426E-40DD-AFC4-6F175D3DCCD1}">
              <a14:hiddenFill xmlns:a14="http://schemas.microsoft.com/office/drawing/2010/main">
                <a:solidFill>
                  <a:srgbClr val="FFFFFF"/>
                </a:solidFill>
              </a14:hiddenFill>
            </a:ext>
          </a:extLst>
        </p:spPr>
      </p:pic>
      <p:sp>
        <p:nvSpPr>
          <p:cNvPr id="64" name="Oval 63">
            <a:extLst>
              <a:ext uri="{FF2B5EF4-FFF2-40B4-BE49-F238E27FC236}">
                <a16:creationId xmlns:a16="http://schemas.microsoft.com/office/drawing/2014/main" xmlns="" id="{D32467DC-68B2-4A06-97DB-38EF79A869C1}"/>
              </a:ext>
            </a:extLst>
          </p:cNvPr>
          <p:cNvSpPr/>
          <p:nvPr/>
        </p:nvSpPr>
        <p:spPr>
          <a:xfrm>
            <a:off x="4175699" y="2348945"/>
            <a:ext cx="288032" cy="259336"/>
          </a:xfrm>
          <a:prstGeom prst="ellips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65" name="TextBox 64"/>
          <p:cNvSpPr txBox="1"/>
          <p:nvPr/>
        </p:nvSpPr>
        <p:spPr>
          <a:xfrm>
            <a:off x="4437753" y="2248165"/>
            <a:ext cx="4554451" cy="861774"/>
          </a:xfrm>
          <a:prstGeom prst="rect">
            <a:avLst/>
          </a:prstGeom>
          <a:noFill/>
        </p:spPr>
        <p:txBody>
          <a:bodyPr wrap="square" rtlCol="0">
            <a:spAutoFit/>
          </a:bodyPr>
          <a:lstStyle/>
          <a:p>
            <a:r>
              <a:rPr lang="es-CO" sz="1000" dirty="0" smtClean="0">
                <a:solidFill>
                  <a:srgbClr val="00B0F0"/>
                </a:solidFill>
              </a:rPr>
              <a:t>Governance, risk and compliance</a:t>
            </a:r>
          </a:p>
          <a:p>
            <a:pPr algn="just"/>
            <a:r>
              <a:rPr lang="en-US" sz="1000" dirty="0"/>
              <a:t>Solutions provide accurate, actionable, and auditable intelligence in real time across all systems, processes, and transactions. Your agency will be able to more effectively manage compliance to avoid penalties and public relations disasters</a:t>
            </a:r>
            <a:r>
              <a:rPr lang="en-US" sz="1000" dirty="0" smtClean="0"/>
              <a:t>.</a:t>
            </a:r>
            <a:endParaRPr lang="en-US" sz="1000" b="1" dirty="0"/>
          </a:p>
        </p:txBody>
      </p:sp>
      <p:pic>
        <p:nvPicPr>
          <p:cNvPr id="1054" name="Picture 30" descr="Resultado de imagen para governance icon"/>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rightnessContrast bright="100000"/>
                    </a14:imgEffect>
                  </a14:imgLayer>
                </a14:imgProps>
              </a:ext>
              <a:ext uri="{28A0092B-C50C-407E-A947-70E740481C1C}">
                <a14:useLocalDpi xmlns:a14="http://schemas.microsoft.com/office/drawing/2010/main" val="0"/>
              </a:ext>
            </a:extLst>
          </a:blip>
          <a:srcRect l="7519" t="2409" r="5958" b="4631"/>
          <a:stretch/>
        </p:blipFill>
        <p:spPr bwMode="auto">
          <a:xfrm>
            <a:off x="4226952" y="2374633"/>
            <a:ext cx="179654" cy="194125"/>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p:cNvSpPr txBox="1"/>
          <p:nvPr/>
        </p:nvSpPr>
        <p:spPr>
          <a:xfrm>
            <a:off x="4437753" y="3097344"/>
            <a:ext cx="4554451" cy="553998"/>
          </a:xfrm>
          <a:prstGeom prst="rect">
            <a:avLst/>
          </a:prstGeom>
          <a:noFill/>
        </p:spPr>
        <p:txBody>
          <a:bodyPr wrap="square" rtlCol="0">
            <a:spAutoFit/>
          </a:bodyPr>
          <a:lstStyle/>
          <a:p>
            <a:r>
              <a:rPr lang="es-CO" sz="1000" dirty="0" smtClean="0">
                <a:solidFill>
                  <a:srgbClr val="00B0F0"/>
                </a:solidFill>
              </a:rPr>
              <a:t>Government lodging</a:t>
            </a:r>
          </a:p>
          <a:p>
            <a:pPr algn="just"/>
            <a:r>
              <a:rPr lang="en-US" sz="1000" dirty="0"/>
              <a:t>The solution helps your agency manage the lodging taxes including the exemptions.</a:t>
            </a:r>
            <a:endParaRPr lang="en-US" sz="1000" b="1" dirty="0"/>
          </a:p>
        </p:txBody>
      </p:sp>
      <p:grpSp>
        <p:nvGrpSpPr>
          <p:cNvPr id="42" name="Group 41"/>
          <p:cNvGrpSpPr/>
          <p:nvPr/>
        </p:nvGrpSpPr>
        <p:grpSpPr>
          <a:xfrm>
            <a:off x="4175699" y="3201904"/>
            <a:ext cx="288032" cy="259336"/>
            <a:chOff x="4175699" y="3222068"/>
            <a:chExt cx="288032" cy="259336"/>
          </a:xfrm>
        </p:grpSpPr>
        <p:sp>
          <p:nvSpPr>
            <p:cNvPr id="68" name="Oval 67">
              <a:extLst>
                <a:ext uri="{FF2B5EF4-FFF2-40B4-BE49-F238E27FC236}">
                  <a16:creationId xmlns:a16="http://schemas.microsoft.com/office/drawing/2014/main" xmlns="" id="{D32467DC-68B2-4A06-97DB-38EF79A869C1}"/>
                </a:ext>
              </a:extLst>
            </p:cNvPr>
            <p:cNvSpPr/>
            <p:nvPr/>
          </p:nvSpPr>
          <p:spPr>
            <a:xfrm>
              <a:off x="4175699" y="3222068"/>
              <a:ext cx="288032" cy="259336"/>
            </a:xfrm>
            <a:prstGeom prst="ellipse">
              <a:avLst/>
            </a:prstGeom>
            <a:solidFill>
              <a:srgbClr val="03A1A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1056" name="Picture 32" descr="Imagen relacionada"/>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10827" r="10916"/>
            <a:stretch/>
          </p:blipFill>
          <p:spPr bwMode="auto">
            <a:xfrm>
              <a:off x="4239676" y="3238688"/>
              <a:ext cx="148574" cy="18985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023064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67744" y="1923678"/>
            <a:ext cx="4608512" cy="864096"/>
          </a:xfrm>
        </p:spPr>
        <p:txBody>
          <a:bodyPr/>
          <a:lstStyle/>
          <a:p>
            <a:r>
              <a:rPr lang="es-ES" dirty="0" smtClean="0"/>
              <a:t>Benchmarking</a:t>
            </a:r>
            <a:br>
              <a:rPr lang="es-ES" dirty="0" smtClean="0"/>
            </a:br>
            <a:r>
              <a:rPr lang="es-ES" dirty="0" err="1" smtClean="0"/>
              <a:t>Infor</a:t>
            </a:r>
            <a:endParaRPr lang="es-ES" dirty="0"/>
          </a:p>
        </p:txBody>
      </p:sp>
    </p:spTree>
    <p:extLst>
      <p:ext uri="{BB962C8B-B14F-4D97-AF65-F5344CB8AC3E}">
        <p14:creationId xmlns:p14="http://schemas.microsoft.com/office/powerpoint/2010/main" val="11416112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051720" y="4371950"/>
            <a:ext cx="5040560" cy="576064"/>
          </a:xfrm>
        </p:spPr>
        <p:txBody>
          <a:bodyPr/>
          <a:lstStyle/>
          <a:p>
            <a:r>
              <a:rPr lang="es-CO" dirty="0" smtClean="0"/>
              <a:t>Reviews</a:t>
            </a:r>
            <a:endParaRPr lang="en-US" dirty="0"/>
          </a:p>
        </p:txBody>
      </p:sp>
      <p:sp>
        <p:nvSpPr>
          <p:cNvPr id="8" name="Rectangle 7"/>
          <p:cNvSpPr/>
          <p:nvPr/>
        </p:nvSpPr>
        <p:spPr>
          <a:xfrm>
            <a:off x="323526" y="1004405"/>
            <a:ext cx="3185487" cy="369332"/>
          </a:xfrm>
          <a:prstGeom prst="rect">
            <a:avLst/>
          </a:prstGeom>
        </p:spPr>
        <p:txBody>
          <a:bodyPr wrap="none">
            <a:spAutoFit/>
          </a:bodyPr>
          <a:lstStyle/>
          <a:p>
            <a:r>
              <a:rPr lang="en-US" dirty="0">
                <a:latin typeface="YouTube Noto"/>
                <a:hlinkClick r:id="rId3" tooltip="Compartir vínculo"/>
              </a:rPr>
              <a:t>https://youtu.be/tVkxkSkb6Vk</a:t>
            </a:r>
            <a:endParaRPr lang="en-US" dirty="0"/>
          </a:p>
        </p:txBody>
      </p:sp>
      <p:sp>
        <p:nvSpPr>
          <p:cNvPr id="9" name="TextBox 8"/>
          <p:cNvSpPr txBox="1"/>
          <p:nvPr/>
        </p:nvSpPr>
        <p:spPr>
          <a:xfrm>
            <a:off x="152073" y="1390568"/>
            <a:ext cx="3528392" cy="1169551"/>
          </a:xfrm>
          <a:prstGeom prst="rect">
            <a:avLst/>
          </a:prstGeom>
          <a:noFill/>
        </p:spPr>
        <p:txBody>
          <a:bodyPr wrap="square" rtlCol="0">
            <a:spAutoFit/>
          </a:bodyPr>
          <a:lstStyle/>
          <a:p>
            <a:pPr marL="285750" indent="-285750" algn="just">
              <a:buFont typeface="Arial" panose="020B0604020202020204" pitchFamily="34" charset="0"/>
              <a:buChar char="•"/>
            </a:pPr>
            <a:r>
              <a:rPr lang="en-US" sz="1400" dirty="0" smtClean="0"/>
              <a:t>Inaccurate bills</a:t>
            </a:r>
            <a:r>
              <a:rPr lang="es-CO" sz="1400" dirty="0" smtClean="0"/>
              <a:t>.</a:t>
            </a:r>
          </a:p>
          <a:p>
            <a:pPr marL="285750" indent="-285750" algn="just">
              <a:buFont typeface="Arial" panose="020B0604020202020204" pitchFamily="34" charset="0"/>
              <a:buChar char="•"/>
            </a:pPr>
            <a:r>
              <a:rPr lang="en-US" sz="1400" dirty="0" smtClean="0"/>
              <a:t>Utility spent long time to meet a complaint related to customers bills</a:t>
            </a:r>
            <a:r>
              <a:rPr lang="es-CO" sz="1400" dirty="0" smtClean="0"/>
              <a:t>. </a:t>
            </a:r>
          </a:p>
          <a:p>
            <a:pPr algn="just"/>
            <a:endParaRPr lang="es-CO" sz="1400" dirty="0"/>
          </a:p>
          <a:p>
            <a:pPr algn="just"/>
            <a:r>
              <a:rPr lang="en-US" sz="1400" dirty="0" smtClean="0"/>
              <a:t>September</a:t>
            </a:r>
            <a:r>
              <a:rPr lang="es-CO" sz="1400" dirty="0" smtClean="0"/>
              <a:t> 19,2018</a:t>
            </a:r>
          </a:p>
        </p:txBody>
      </p:sp>
      <p:pic>
        <p:nvPicPr>
          <p:cNvPr id="10" name="Picture 9"/>
          <p:cNvPicPr>
            <a:picLocks noChangeAspect="1"/>
          </p:cNvPicPr>
          <p:nvPr/>
        </p:nvPicPr>
        <p:blipFill rotWithShape="1">
          <a:blip r:embed="rId4"/>
          <a:srcRect l="24018" t="13476" r="44089" b="15287"/>
          <a:stretch/>
        </p:blipFill>
        <p:spPr>
          <a:xfrm>
            <a:off x="4211960" y="195486"/>
            <a:ext cx="3168352" cy="3833315"/>
          </a:xfrm>
          <a:prstGeom prst="rect">
            <a:avLst/>
          </a:prstGeom>
        </p:spPr>
      </p:pic>
      <p:pic>
        <p:nvPicPr>
          <p:cNvPr id="12" name="Picture 11"/>
          <p:cNvPicPr>
            <a:picLocks noChangeAspect="1"/>
          </p:cNvPicPr>
          <p:nvPr/>
        </p:nvPicPr>
        <p:blipFill>
          <a:blip r:embed="rId5"/>
          <a:stretch>
            <a:fillRect/>
          </a:stretch>
        </p:blipFill>
        <p:spPr>
          <a:xfrm>
            <a:off x="1520226" y="195486"/>
            <a:ext cx="792088" cy="792088"/>
          </a:xfrm>
          <a:prstGeom prst="rect">
            <a:avLst/>
          </a:prstGeom>
        </p:spPr>
      </p:pic>
      <p:cxnSp>
        <p:nvCxnSpPr>
          <p:cNvPr id="4" name="Straight Connector 3"/>
          <p:cNvCxnSpPr/>
          <p:nvPr/>
        </p:nvCxnSpPr>
        <p:spPr>
          <a:xfrm>
            <a:off x="4860032" y="3219822"/>
            <a:ext cx="237626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211960" y="3507854"/>
            <a:ext cx="302433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211960" y="3363838"/>
            <a:ext cx="302433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61314" y="2635046"/>
            <a:ext cx="3528392" cy="523220"/>
          </a:xfrm>
          <a:prstGeom prst="rect">
            <a:avLst/>
          </a:prstGeom>
          <a:noFill/>
        </p:spPr>
        <p:txBody>
          <a:bodyPr wrap="square" rtlCol="0">
            <a:spAutoFit/>
          </a:bodyPr>
          <a:lstStyle/>
          <a:p>
            <a:pPr algn="just"/>
            <a:r>
              <a:rPr lang="en-US" sz="1400" dirty="0" smtClean="0"/>
              <a:t>The</a:t>
            </a:r>
            <a:r>
              <a:rPr lang="es-CO" sz="1400" dirty="0" smtClean="0"/>
              <a:t> </a:t>
            </a:r>
            <a:r>
              <a:rPr lang="es-CO" sz="1400" dirty="0"/>
              <a:t>C</a:t>
            </a:r>
            <a:r>
              <a:rPr lang="es-CO" sz="1400" dirty="0" smtClean="0"/>
              <a:t>ity of Corpus Christi </a:t>
            </a:r>
            <a:r>
              <a:rPr lang="en-US" sz="1400" dirty="0" smtClean="0"/>
              <a:t>serves</a:t>
            </a:r>
            <a:r>
              <a:rPr lang="es-CO" sz="1400" dirty="0" smtClean="0"/>
              <a:t> </a:t>
            </a:r>
            <a:r>
              <a:rPr lang="en-US" sz="1400" dirty="0" smtClean="0"/>
              <a:t>nearly</a:t>
            </a:r>
            <a:r>
              <a:rPr lang="es-CO" sz="1400" dirty="0" smtClean="0"/>
              <a:t> 500.000 </a:t>
            </a:r>
            <a:r>
              <a:rPr lang="en-US" sz="1400" dirty="0" smtClean="0"/>
              <a:t>water</a:t>
            </a:r>
            <a:r>
              <a:rPr lang="es-CO" sz="1400" dirty="0" smtClean="0"/>
              <a:t> customers. </a:t>
            </a:r>
          </a:p>
        </p:txBody>
      </p:sp>
    </p:spTree>
    <p:extLst>
      <p:ext uri="{BB962C8B-B14F-4D97-AF65-F5344CB8AC3E}">
        <p14:creationId xmlns:p14="http://schemas.microsoft.com/office/powerpoint/2010/main" val="7443857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O" dirty="0" smtClean="0"/>
              <a:t>Reviews</a:t>
            </a:r>
            <a:endParaRPr lang="en-US" dirty="0"/>
          </a:p>
        </p:txBody>
      </p:sp>
      <p:pic>
        <p:nvPicPr>
          <p:cNvPr id="6" name="Picture 5"/>
          <p:cNvPicPr>
            <a:picLocks noChangeAspect="1"/>
          </p:cNvPicPr>
          <p:nvPr/>
        </p:nvPicPr>
        <p:blipFill rotWithShape="1">
          <a:blip r:embed="rId3"/>
          <a:srcRect l="35437" t="35619" r="22038" b="18173"/>
          <a:stretch/>
        </p:blipFill>
        <p:spPr>
          <a:xfrm>
            <a:off x="1619672" y="339502"/>
            <a:ext cx="5904656" cy="3475439"/>
          </a:xfrm>
          <a:prstGeom prst="rect">
            <a:avLst/>
          </a:prstGeom>
        </p:spPr>
      </p:pic>
      <p:cxnSp>
        <p:nvCxnSpPr>
          <p:cNvPr id="18" name="Straight Connector 17"/>
          <p:cNvCxnSpPr/>
          <p:nvPr/>
        </p:nvCxnSpPr>
        <p:spPr>
          <a:xfrm>
            <a:off x="5508104" y="1995686"/>
            <a:ext cx="18002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835696" y="2139702"/>
            <a:ext cx="273630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81298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Landscape</a:t>
            </a:r>
            <a:endParaRPr lang="en-US" dirty="0"/>
          </a:p>
        </p:txBody>
      </p:sp>
      <p:graphicFrame>
        <p:nvGraphicFramePr>
          <p:cNvPr id="5" name="4 Diagrama"/>
          <p:cNvGraphicFramePr/>
          <p:nvPr>
            <p:extLst>
              <p:ext uri="{D42A27DB-BD31-4B8C-83A1-F6EECF244321}">
                <p14:modId xmlns:p14="http://schemas.microsoft.com/office/powerpoint/2010/main" val="1101304657"/>
              </p:ext>
            </p:extLst>
          </p:nvPr>
        </p:nvGraphicFramePr>
        <p:xfrm>
          <a:off x="1979712" y="339502"/>
          <a:ext cx="5136232" cy="36881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964410" y="155848"/>
            <a:ext cx="399678" cy="399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30547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051720" y="4371950"/>
            <a:ext cx="5040560" cy="576064"/>
          </a:xfrm>
        </p:spPr>
        <p:txBody>
          <a:bodyPr/>
          <a:lstStyle/>
          <a:p>
            <a:r>
              <a:rPr lang="es-CO" dirty="0" smtClean="0"/>
              <a:t>CloudSuite CRM Product</a:t>
            </a:r>
            <a:endParaRPr lang="en-US" dirty="0"/>
          </a:p>
        </p:txBody>
      </p:sp>
      <p:cxnSp>
        <p:nvCxnSpPr>
          <p:cNvPr id="9" name="Straight Connector 8"/>
          <p:cNvCxnSpPr/>
          <p:nvPr/>
        </p:nvCxnSpPr>
        <p:spPr>
          <a:xfrm>
            <a:off x="539552" y="2235145"/>
            <a:ext cx="8208912" cy="218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8712460" y="2179368"/>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31540" y="2146299"/>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166046" y="1695170"/>
            <a:ext cx="144016" cy="614350"/>
            <a:chOff x="1187624" y="1597360"/>
            <a:chExt cx="144016" cy="614350"/>
          </a:xfrm>
        </p:grpSpPr>
        <p:sp>
          <p:nvSpPr>
            <p:cNvPr id="12" name="Oval 11"/>
            <p:cNvSpPr/>
            <p:nvPr/>
          </p:nvSpPr>
          <p:spPr>
            <a:xfrm>
              <a:off x="1187624" y="2067694"/>
              <a:ext cx="144016" cy="144016"/>
            </a:xfrm>
            <a:prstGeom prst="ellipse">
              <a:avLst/>
            </a:prstGeom>
            <a:solidFill>
              <a:srgbClr val="4EBF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kern="0">
                <a:solidFill>
                  <a:schemeClr val="bg1"/>
                </a:solidFill>
              </a:endParaRPr>
            </a:p>
          </p:txBody>
        </p:sp>
        <p:cxnSp>
          <p:nvCxnSpPr>
            <p:cNvPr id="14" name="Straight Connector 13"/>
            <p:cNvCxnSpPr>
              <a:stCxn id="12" idx="0"/>
            </p:cNvCxnSpPr>
            <p:nvPr/>
          </p:nvCxnSpPr>
          <p:spPr>
            <a:xfrm flipV="1">
              <a:off x="1259632" y="1707654"/>
              <a:ext cx="0" cy="360040"/>
            </a:xfrm>
            <a:prstGeom prst="line">
              <a:avLst/>
            </a:prstGeom>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1187624" y="1597360"/>
              <a:ext cx="144016" cy="144016"/>
            </a:xfrm>
            <a:prstGeom prst="ellipse">
              <a:avLst/>
            </a:prstGeom>
            <a:solidFill>
              <a:srgbClr val="4EBF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kern="0">
                <a:solidFill>
                  <a:schemeClr val="bg1"/>
                </a:solidFill>
              </a:endParaRPr>
            </a:p>
          </p:txBody>
        </p:sp>
      </p:grpSp>
      <p:sp>
        <p:nvSpPr>
          <p:cNvPr id="16" name="TextBox 15"/>
          <p:cNvSpPr txBox="1"/>
          <p:nvPr/>
        </p:nvSpPr>
        <p:spPr>
          <a:xfrm>
            <a:off x="806006" y="2332764"/>
            <a:ext cx="864096" cy="276999"/>
          </a:xfrm>
          <a:prstGeom prst="rect">
            <a:avLst/>
          </a:prstGeom>
          <a:noFill/>
        </p:spPr>
        <p:txBody>
          <a:bodyPr wrap="square" rtlCol="0">
            <a:spAutoFit/>
          </a:bodyPr>
          <a:lstStyle/>
          <a:p>
            <a:pPr algn="ctr"/>
            <a:r>
              <a:rPr lang="es-CO" sz="1200" dirty="0" smtClean="0"/>
              <a:t>2014</a:t>
            </a:r>
            <a:endParaRPr lang="en-US" sz="1200" dirty="0"/>
          </a:p>
        </p:txBody>
      </p:sp>
      <p:sp>
        <p:nvSpPr>
          <p:cNvPr id="2" name="TextBox 1"/>
          <p:cNvSpPr txBox="1"/>
          <p:nvPr/>
        </p:nvSpPr>
        <p:spPr>
          <a:xfrm>
            <a:off x="498489" y="971460"/>
            <a:ext cx="1769255" cy="784830"/>
          </a:xfrm>
          <a:prstGeom prst="rect">
            <a:avLst/>
          </a:prstGeom>
          <a:noFill/>
        </p:spPr>
        <p:txBody>
          <a:bodyPr wrap="square" rtlCol="0">
            <a:spAutoFit/>
          </a:bodyPr>
          <a:lstStyle/>
          <a:p>
            <a:pPr algn="just"/>
            <a:r>
              <a:rPr lang="en-US" sz="900" dirty="0" smtClean="0"/>
              <a:t>Infor purchased Saleslogix in order to improve its CRM solution. With this, Infor included sales and service functionalities. </a:t>
            </a:r>
            <a:endParaRPr lang="en-US" sz="900" dirty="0"/>
          </a:p>
        </p:txBody>
      </p:sp>
      <p:grpSp>
        <p:nvGrpSpPr>
          <p:cNvPr id="6" name="Group 5"/>
          <p:cNvGrpSpPr/>
          <p:nvPr/>
        </p:nvGrpSpPr>
        <p:grpSpPr>
          <a:xfrm>
            <a:off x="2629615" y="1695170"/>
            <a:ext cx="144016" cy="614350"/>
            <a:chOff x="3716889" y="1695170"/>
            <a:chExt cx="144016" cy="614350"/>
          </a:xfrm>
        </p:grpSpPr>
        <p:sp>
          <p:nvSpPr>
            <p:cNvPr id="17" name="Oval 16"/>
            <p:cNvSpPr/>
            <p:nvPr/>
          </p:nvSpPr>
          <p:spPr>
            <a:xfrm>
              <a:off x="3716889" y="2165504"/>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kern="0">
                <a:solidFill>
                  <a:schemeClr val="bg1"/>
                </a:solidFill>
              </a:endParaRPr>
            </a:p>
          </p:txBody>
        </p:sp>
        <p:cxnSp>
          <p:nvCxnSpPr>
            <p:cNvPr id="18" name="Straight Connector 17"/>
            <p:cNvCxnSpPr>
              <a:stCxn id="17" idx="0"/>
            </p:cNvCxnSpPr>
            <p:nvPr/>
          </p:nvCxnSpPr>
          <p:spPr>
            <a:xfrm flipV="1">
              <a:off x="3788897" y="1805464"/>
              <a:ext cx="0" cy="36004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3716889" y="1695170"/>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kern="0">
                <a:solidFill>
                  <a:schemeClr val="bg1"/>
                </a:solidFill>
              </a:endParaRPr>
            </a:p>
          </p:txBody>
        </p:sp>
      </p:grpSp>
      <p:sp>
        <p:nvSpPr>
          <p:cNvPr id="20" name="TextBox 19"/>
          <p:cNvSpPr txBox="1"/>
          <p:nvPr/>
        </p:nvSpPr>
        <p:spPr>
          <a:xfrm>
            <a:off x="2269575" y="1446996"/>
            <a:ext cx="864096" cy="276999"/>
          </a:xfrm>
          <a:prstGeom prst="rect">
            <a:avLst/>
          </a:prstGeom>
          <a:noFill/>
        </p:spPr>
        <p:txBody>
          <a:bodyPr wrap="square" rtlCol="0">
            <a:spAutoFit/>
          </a:bodyPr>
          <a:lstStyle/>
          <a:p>
            <a:pPr algn="ctr"/>
            <a:r>
              <a:rPr lang="es-CO" sz="1200" dirty="0" smtClean="0"/>
              <a:t>2015</a:t>
            </a:r>
            <a:endParaRPr lang="en-US" sz="1200" dirty="0"/>
          </a:p>
        </p:txBody>
      </p:sp>
      <p:sp>
        <p:nvSpPr>
          <p:cNvPr id="21" name="TextBox 20"/>
          <p:cNvSpPr txBox="1"/>
          <p:nvPr/>
        </p:nvSpPr>
        <p:spPr>
          <a:xfrm>
            <a:off x="1979712" y="2274581"/>
            <a:ext cx="1440160" cy="1061829"/>
          </a:xfrm>
          <a:prstGeom prst="rect">
            <a:avLst/>
          </a:prstGeom>
          <a:noFill/>
        </p:spPr>
        <p:txBody>
          <a:bodyPr wrap="square" rtlCol="0">
            <a:spAutoFit/>
          </a:bodyPr>
          <a:lstStyle/>
          <a:p>
            <a:pPr algn="just"/>
            <a:r>
              <a:rPr lang="en-US" sz="900" dirty="0" smtClean="0"/>
              <a:t>Infor released version 8.1.0.05. Users have access to tools for reporting, automating processes and creating e-mails, faxes and letters. </a:t>
            </a:r>
            <a:endParaRPr lang="en-US" sz="1000" dirty="0"/>
          </a:p>
        </p:txBody>
      </p:sp>
      <p:sp>
        <p:nvSpPr>
          <p:cNvPr id="25" name="TextBox 24"/>
          <p:cNvSpPr txBox="1"/>
          <p:nvPr/>
        </p:nvSpPr>
        <p:spPr>
          <a:xfrm>
            <a:off x="3714285" y="2330738"/>
            <a:ext cx="864096" cy="276999"/>
          </a:xfrm>
          <a:prstGeom prst="rect">
            <a:avLst/>
          </a:prstGeom>
          <a:noFill/>
        </p:spPr>
        <p:txBody>
          <a:bodyPr wrap="square" rtlCol="0">
            <a:spAutoFit/>
          </a:bodyPr>
          <a:lstStyle/>
          <a:p>
            <a:pPr algn="ctr"/>
            <a:r>
              <a:rPr lang="es-CO" sz="1200" dirty="0" smtClean="0"/>
              <a:t>2016</a:t>
            </a:r>
            <a:endParaRPr lang="en-US" sz="1200" dirty="0"/>
          </a:p>
        </p:txBody>
      </p:sp>
      <p:grpSp>
        <p:nvGrpSpPr>
          <p:cNvPr id="8" name="Group 7"/>
          <p:cNvGrpSpPr/>
          <p:nvPr/>
        </p:nvGrpSpPr>
        <p:grpSpPr>
          <a:xfrm>
            <a:off x="4067944" y="1662793"/>
            <a:ext cx="144016" cy="614350"/>
            <a:chOff x="5119987" y="1662793"/>
            <a:chExt cx="144016" cy="614350"/>
          </a:xfrm>
        </p:grpSpPr>
        <p:sp>
          <p:nvSpPr>
            <p:cNvPr id="26" name="Oval 25"/>
            <p:cNvSpPr/>
            <p:nvPr/>
          </p:nvSpPr>
          <p:spPr>
            <a:xfrm>
              <a:off x="5119987" y="2133127"/>
              <a:ext cx="144016" cy="144016"/>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kern="0">
                <a:solidFill>
                  <a:schemeClr val="bg1"/>
                </a:solidFill>
              </a:endParaRPr>
            </a:p>
          </p:txBody>
        </p:sp>
        <p:cxnSp>
          <p:nvCxnSpPr>
            <p:cNvPr id="27" name="Straight Connector 26"/>
            <p:cNvCxnSpPr>
              <a:stCxn id="26" idx="0"/>
            </p:cNvCxnSpPr>
            <p:nvPr/>
          </p:nvCxnSpPr>
          <p:spPr>
            <a:xfrm flipV="1">
              <a:off x="5191995" y="1773087"/>
              <a:ext cx="0" cy="360040"/>
            </a:xfrm>
            <a:prstGeom prst="line">
              <a:avLst/>
            </a:prstGeom>
            <a:ln>
              <a:solidFill>
                <a:srgbClr val="03A1A4"/>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5119987" y="1662793"/>
              <a:ext cx="144016" cy="144016"/>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kern="0">
                <a:solidFill>
                  <a:schemeClr val="bg1"/>
                </a:solidFill>
              </a:endParaRPr>
            </a:p>
          </p:txBody>
        </p:sp>
      </p:grpSp>
      <p:sp>
        <p:nvSpPr>
          <p:cNvPr id="29" name="TextBox 28"/>
          <p:cNvSpPr txBox="1"/>
          <p:nvPr/>
        </p:nvSpPr>
        <p:spPr>
          <a:xfrm>
            <a:off x="3491880" y="1042000"/>
            <a:ext cx="1440160" cy="646331"/>
          </a:xfrm>
          <a:prstGeom prst="rect">
            <a:avLst/>
          </a:prstGeom>
          <a:noFill/>
        </p:spPr>
        <p:txBody>
          <a:bodyPr wrap="square" rtlCol="0">
            <a:spAutoFit/>
          </a:bodyPr>
          <a:lstStyle/>
          <a:p>
            <a:pPr algn="just"/>
            <a:r>
              <a:rPr lang="en-US" sz="900" dirty="0" smtClean="0"/>
              <a:t>Infor released version 8.3. New integrations, improvements in quotes and sales order. </a:t>
            </a:r>
            <a:endParaRPr lang="en-US" sz="1000" dirty="0"/>
          </a:p>
        </p:txBody>
      </p:sp>
      <p:grpSp>
        <p:nvGrpSpPr>
          <p:cNvPr id="35" name="Group 34"/>
          <p:cNvGrpSpPr/>
          <p:nvPr/>
        </p:nvGrpSpPr>
        <p:grpSpPr>
          <a:xfrm>
            <a:off x="5490102" y="1662793"/>
            <a:ext cx="144016" cy="614350"/>
            <a:chOff x="6550247" y="1662793"/>
            <a:chExt cx="144016" cy="614350"/>
          </a:xfrm>
        </p:grpSpPr>
        <p:sp>
          <p:nvSpPr>
            <p:cNvPr id="30" name="Oval 29"/>
            <p:cNvSpPr/>
            <p:nvPr/>
          </p:nvSpPr>
          <p:spPr>
            <a:xfrm>
              <a:off x="6550247" y="2133127"/>
              <a:ext cx="144016" cy="144016"/>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kern="0">
                <a:solidFill>
                  <a:schemeClr val="bg1"/>
                </a:solidFill>
              </a:endParaRPr>
            </a:p>
          </p:txBody>
        </p:sp>
        <p:cxnSp>
          <p:nvCxnSpPr>
            <p:cNvPr id="31" name="Straight Connector 30"/>
            <p:cNvCxnSpPr>
              <a:stCxn id="30" idx="0"/>
            </p:cNvCxnSpPr>
            <p:nvPr/>
          </p:nvCxnSpPr>
          <p:spPr>
            <a:xfrm flipV="1">
              <a:off x="6622255" y="1773087"/>
              <a:ext cx="0" cy="360040"/>
            </a:xfrm>
            <a:prstGeom prst="line">
              <a:avLst/>
            </a:prstGeom>
            <a:ln>
              <a:solidFill>
                <a:srgbClr val="FF5969"/>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6550247" y="1662793"/>
              <a:ext cx="144016" cy="144016"/>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kern="0">
                <a:solidFill>
                  <a:schemeClr val="bg1"/>
                </a:solidFill>
              </a:endParaRPr>
            </a:p>
          </p:txBody>
        </p:sp>
      </p:grpSp>
      <p:sp>
        <p:nvSpPr>
          <p:cNvPr id="33" name="TextBox 32"/>
          <p:cNvSpPr txBox="1"/>
          <p:nvPr/>
        </p:nvSpPr>
        <p:spPr>
          <a:xfrm>
            <a:off x="5130062" y="1373595"/>
            <a:ext cx="864096" cy="276999"/>
          </a:xfrm>
          <a:prstGeom prst="rect">
            <a:avLst/>
          </a:prstGeom>
          <a:noFill/>
        </p:spPr>
        <p:txBody>
          <a:bodyPr wrap="square" rtlCol="0">
            <a:spAutoFit/>
          </a:bodyPr>
          <a:lstStyle/>
          <a:p>
            <a:pPr algn="ctr"/>
            <a:r>
              <a:rPr lang="es-CO" sz="1200" dirty="0" smtClean="0"/>
              <a:t>2018</a:t>
            </a:r>
            <a:endParaRPr lang="en-US" sz="1200" dirty="0"/>
          </a:p>
        </p:txBody>
      </p:sp>
      <p:sp>
        <p:nvSpPr>
          <p:cNvPr id="34" name="TextBox 33"/>
          <p:cNvSpPr txBox="1"/>
          <p:nvPr/>
        </p:nvSpPr>
        <p:spPr>
          <a:xfrm>
            <a:off x="4788024" y="2283718"/>
            <a:ext cx="1548172" cy="784830"/>
          </a:xfrm>
          <a:prstGeom prst="rect">
            <a:avLst/>
          </a:prstGeom>
          <a:noFill/>
        </p:spPr>
        <p:txBody>
          <a:bodyPr wrap="square" rtlCol="0">
            <a:spAutoFit/>
          </a:bodyPr>
          <a:lstStyle/>
          <a:p>
            <a:pPr algn="just"/>
            <a:r>
              <a:rPr lang="en-US" sz="900" dirty="0" smtClean="0"/>
              <a:t>Infor released version 8.4. New integrations (Linkedin and Marketo) and back office extension  improvement.</a:t>
            </a:r>
            <a:endParaRPr lang="en-US" sz="1000" dirty="0"/>
          </a:p>
        </p:txBody>
      </p:sp>
      <p:grpSp>
        <p:nvGrpSpPr>
          <p:cNvPr id="22" name="Group 21"/>
          <p:cNvGrpSpPr/>
          <p:nvPr/>
        </p:nvGrpSpPr>
        <p:grpSpPr>
          <a:xfrm>
            <a:off x="6820492" y="1669368"/>
            <a:ext cx="144016" cy="614350"/>
            <a:chOff x="6820492" y="1630007"/>
            <a:chExt cx="144016" cy="614350"/>
          </a:xfrm>
        </p:grpSpPr>
        <p:sp>
          <p:nvSpPr>
            <p:cNvPr id="37" name="Oval 36"/>
            <p:cNvSpPr/>
            <p:nvPr/>
          </p:nvSpPr>
          <p:spPr>
            <a:xfrm>
              <a:off x="6820492" y="2100341"/>
              <a:ext cx="144016" cy="144016"/>
            </a:xfrm>
            <a:prstGeom prst="ellipse">
              <a:avLst/>
            </a:prstGeom>
            <a:solidFill>
              <a:srgbClr val="F0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kern="0">
                <a:solidFill>
                  <a:schemeClr val="bg1"/>
                </a:solidFill>
              </a:endParaRPr>
            </a:p>
          </p:txBody>
        </p:sp>
        <p:cxnSp>
          <p:nvCxnSpPr>
            <p:cNvPr id="38" name="Straight Connector 37"/>
            <p:cNvCxnSpPr>
              <a:stCxn id="37" idx="0"/>
            </p:cNvCxnSpPr>
            <p:nvPr/>
          </p:nvCxnSpPr>
          <p:spPr>
            <a:xfrm flipV="1">
              <a:off x="6892500" y="1740301"/>
              <a:ext cx="0" cy="360040"/>
            </a:xfrm>
            <a:prstGeom prst="line">
              <a:avLst/>
            </a:prstGeom>
            <a:ln/>
          </p:spPr>
          <p:style>
            <a:lnRef idx="1">
              <a:schemeClr val="accent6"/>
            </a:lnRef>
            <a:fillRef idx="0">
              <a:schemeClr val="accent6"/>
            </a:fillRef>
            <a:effectRef idx="0">
              <a:schemeClr val="accent6"/>
            </a:effectRef>
            <a:fontRef idx="minor">
              <a:schemeClr val="tx1"/>
            </a:fontRef>
          </p:style>
        </p:cxnSp>
        <p:sp>
          <p:nvSpPr>
            <p:cNvPr id="39" name="Oval 38"/>
            <p:cNvSpPr/>
            <p:nvPr/>
          </p:nvSpPr>
          <p:spPr>
            <a:xfrm>
              <a:off x="6820492" y="1630007"/>
              <a:ext cx="144016" cy="144016"/>
            </a:xfrm>
            <a:prstGeom prst="ellipse">
              <a:avLst/>
            </a:prstGeom>
            <a:solidFill>
              <a:srgbClr val="F0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kern="0">
                <a:solidFill>
                  <a:schemeClr val="bg1"/>
                </a:solidFill>
              </a:endParaRPr>
            </a:p>
          </p:txBody>
        </p:sp>
      </p:grpSp>
      <p:sp>
        <p:nvSpPr>
          <p:cNvPr id="40" name="TextBox 39"/>
          <p:cNvSpPr txBox="1"/>
          <p:nvPr/>
        </p:nvSpPr>
        <p:spPr>
          <a:xfrm>
            <a:off x="6460452" y="2257012"/>
            <a:ext cx="864096" cy="276999"/>
          </a:xfrm>
          <a:prstGeom prst="rect">
            <a:avLst/>
          </a:prstGeom>
          <a:noFill/>
        </p:spPr>
        <p:txBody>
          <a:bodyPr wrap="square" rtlCol="0">
            <a:spAutoFit/>
          </a:bodyPr>
          <a:lstStyle/>
          <a:p>
            <a:pPr algn="ctr"/>
            <a:r>
              <a:rPr lang="es-CO" sz="1200" dirty="0" smtClean="0"/>
              <a:t>2019</a:t>
            </a:r>
            <a:endParaRPr lang="en-US" sz="1200" dirty="0"/>
          </a:p>
        </p:txBody>
      </p:sp>
      <p:sp>
        <p:nvSpPr>
          <p:cNvPr id="41" name="TextBox 40"/>
          <p:cNvSpPr txBox="1"/>
          <p:nvPr/>
        </p:nvSpPr>
        <p:spPr>
          <a:xfrm>
            <a:off x="6282235" y="434535"/>
            <a:ext cx="1239765" cy="1338828"/>
          </a:xfrm>
          <a:prstGeom prst="rect">
            <a:avLst/>
          </a:prstGeom>
          <a:noFill/>
        </p:spPr>
        <p:txBody>
          <a:bodyPr wrap="square" rtlCol="0">
            <a:spAutoFit/>
          </a:bodyPr>
          <a:lstStyle/>
          <a:p>
            <a:pPr algn="just"/>
            <a:r>
              <a:rPr lang="es-CO" sz="900" dirty="0" smtClean="0"/>
              <a:t>Infor </a:t>
            </a:r>
            <a:r>
              <a:rPr lang="en-US" sz="900" dirty="0"/>
              <a:t>announced Infor CloudSuite CRM mobile</a:t>
            </a:r>
            <a:r>
              <a:rPr lang="es-CO" sz="900" dirty="0"/>
              <a:t>. </a:t>
            </a:r>
            <a:r>
              <a:rPr lang="en-US" sz="900" dirty="0"/>
              <a:t>Users can see key information such as: events, contacts, notes and reminders from their mobile device</a:t>
            </a:r>
            <a:r>
              <a:rPr lang="es-CO" sz="900" dirty="0"/>
              <a:t>.  </a:t>
            </a:r>
          </a:p>
        </p:txBody>
      </p:sp>
      <p:sp>
        <p:nvSpPr>
          <p:cNvPr id="42" name="Oval 41"/>
          <p:cNvSpPr/>
          <p:nvPr/>
        </p:nvSpPr>
        <p:spPr>
          <a:xfrm>
            <a:off x="8160501" y="2145726"/>
            <a:ext cx="144016" cy="144016"/>
          </a:xfrm>
          <a:prstGeom prst="ellipse">
            <a:avLst/>
          </a:prstGeom>
          <a:solidFill>
            <a:srgbClr val="303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kern="0" dirty="0">
              <a:solidFill>
                <a:schemeClr val="bg1"/>
              </a:solidFill>
            </a:endParaRPr>
          </a:p>
        </p:txBody>
      </p:sp>
      <p:cxnSp>
        <p:nvCxnSpPr>
          <p:cNvPr id="43" name="Straight Connector 42"/>
          <p:cNvCxnSpPr>
            <a:stCxn id="42" idx="0"/>
          </p:cNvCxnSpPr>
          <p:nvPr/>
        </p:nvCxnSpPr>
        <p:spPr>
          <a:xfrm flipV="1">
            <a:off x="8232509" y="1785686"/>
            <a:ext cx="0" cy="360040"/>
          </a:xfrm>
          <a:prstGeom prst="line">
            <a:avLst/>
          </a:prstGeom>
          <a:solidFill>
            <a:srgbClr val="303087"/>
          </a:solid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cxnSp>
      <p:sp>
        <p:nvSpPr>
          <p:cNvPr id="44" name="Oval 43"/>
          <p:cNvSpPr/>
          <p:nvPr/>
        </p:nvSpPr>
        <p:spPr>
          <a:xfrm>
            <a:off x="8160501" y="1675392"/>
            <a:ext cx="144016" cy="144016"/>
          </a:xfrm>
          <a:prstGeom prst="ellipse">
            <a:avLst/>
          </a:prstGeom>
          <a:solidFill>
            <a:srgbClr val="303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kern="0">
              <a:solidFill>
                <a:schemeClr val="bg1"/>
              </a:solidFill>
            </a:endParaRPr>
          </a:p>
        </p:txBody>
      </p:sp>
      <p:sp>
        <p:nvSpPr>
          <p:cNvPr id="45" name="TextBox 44"/>
          <p:cNvSpPr txBox="1"/>
          <p:nvPr/>
        </p:nvSpPr>
        <p:spPr>
          <a:xfrm>
            <a:off x="7803436" y="1407759"/>
            <a:ext cx="864096" cy="276999"/>
          </a:xfrm>
          <a:prstGeom prst="rect">
            <a:avLst/>
          </a:prstGeom>
          <a:noFill/>
        </p:spPr>
        <p:txBody>
          <a:bodyPr wrap="square" rtlCol="0">
            <a:spAutoFit/>
          </a:bodyPr>
          <a:lstStyle/>
          <a:p>
            <a:pPr algn="ctr"/>
            <a:r>
              <a:rPr lang="es-CO" sz="1200" dirty="0" smtClean="0"/>
              <a:t>2019</a:t>
            </a:r>
            <a:endParaRPr lang="en-US" sz="1200" dirty="0"/>
          </a:p>
        </p:txBody>
      </p:sp>
      <p:sp>
        <p:nvSpPr>
          <p:cNvPr id="46" name="TextBox 45"/>
          <p:cNvSpPr txBox="1"/>
          <p:nvPr/>
        </p:nvSpPr>
        <p:spPr>
          <a:xfrm>
            <a:off x="7516522" y="2276712"/>
            <a:ext cx="1266504" cy="1200329"/>
          </a:xfrm>
          <a:prstGeom prst="rect">
            <a:avLst/>
          </a:prstGeom>
          <a:noFill/>
        </p:spPr>
        <p:txBody>
          <a:bodyPr wrap="square" rtlCol="0">
            <a:spAutoFit/>
          </a:bodyPr>
          <a:lstStyle/>
          <a:p>
            <a:pPr algn="just"/>
            <a:r>
              <a:rPr lang="en-US" sz="900" dirty="0"/>
              <a:t>Infor </a:t>
            </a:r>
            <a:r>
              <a:rPr lang="es-CO" sz="900" dirty="0"/>
              <a:t>CloudSuite CRM </a:t>
            </a:r>
            <a:r>
              <a:rPr lang="es-CO" sz="900" dirty="0" err="1"/>
              <a:t>was</a:t>
            </a:r>
            <a:r>
              <a:rPr lang="es-CO" sz="900" dirty="0"/>
              <a:t> </a:t>
            </a:r>
            <a:r>
              <a:rPr lang="es-CO" sz="900" dirty="0" err="1"/>
              <a:t>launched</a:t>
            </a:r>
            <a:r>
              <a:rPr lang="es-CO" sz="900" dirty="0"/>
              <a:t> </a:t>
            </a:r>
            <a:r>
              <a:rPr lang="en-US" sz="900" dirty="0"/>
              <a:t>on the cloud</a:t>
            </a:r>
            <a:r>
              <a:rPr lang="es-CO" sz="900" dirty="0"/>
              <a:t>. </a:t>
            </a:r>
            <a:r>
              <a:rPr lang="en-US" sz="900" dirty="0"/>
              <a:t>This product include sales management, customer service</a:t>
            </a:r>
            <a:r>
              <a:rPr lang="es-CO" sz="900" dirty="0"/>
              <a:t>, marketing </a:t>
            </a:r>
            <a:r>
              <a:rPr lang="en-US" sz="900" dirty="0"/>
              <a:t>analytic</a:t>
            </a:r>
            <a:r>
              <a:rPr lang="es-CO" sz="900" dirty="0"/>
              <a:t> and </a:t>
            </a:r>
            <a:r>
              <a:rPr lang="en-US" sz="900" dirty="0"/>
              <a:t>reports</a:t>
            </a:r>
            <a:r>
              <a:rPr lang="es-CO" sz="900" dirty="0"/>
              <a:t>.</a:t>
            </a:r>
          </a:p>
        </p:txBody>
      </p:sp>
    </p:spTree>
    <p:extLst>
      <p:ext uri="{BB962C8B-B14F-4D97-AF65-F5344CB8AC3E}">
        <p14:creationId xmlns:p14="http://schemas.microsoft.com/office/powerpoint/2010/main" val="28999881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O" dirty="0" err="1"/>
              <a:t>CloudSuite</a:t>
            </a:r>
            <a:r>
              <a:rPr lang="es-CO" dirty="0"/>
              <a:t> CRM </a:t>
            </a:r>
            <a:r>
              <a:rPr lang="es-CO" dirty="0" err="1"/>
              <a:t>Product</a:t>
            </a:r>
            <a:endParaRPr lang="en-US" dirty="0"/>
          </a:p>
        </p:txBody>
      </p:sp>
      <p:graphicFrame>
        <p:nvGraphicFramePr>
          <p:cNvPr id="3" name="Diagram 2"/>
          <p:cNvGraphicFramePr/>
          <p:nvPr>
            <p:extLst>
              <p:ext uri="{D42A27DB-BD31-4B8C-83A1-F6EECF244321}">
                <p14:modId xmlns:p14="http://schemas.microsoft.com/office/powerpoint/2010/main" val="4173039997"/>
              </p:ext>
            </p:extLst>
          </p:nvPr>
        </p:nvGraphicFramePr>
        <p:xfrm>
          <a:off x="1691680" y="555526"/>
          <a:ext cx="6120680" cy="35283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3347864" y="82828"/>
            <a:ext cx="2304256" cy="369332"/>
          </a:xfrm>
          <a:prstGeom prst="rect">
            <a:avLst/>
          </a:prstGeom>
          <a:noFill/>
        </p:spPr>
        <p:txBody>
          <a:bodyPr wrap="square" rtlCol="0">
            <a:spAutoFit/>
          </a:bodyPr>
          <a:lstStyle/>
          <a:p>
            <a:pPr algn="ctr"/>
            <a:r>
              <a:rPr lang="en-US" b="1" dirty="0" smtClean="0"/>
              <a:t>Key Features</a:t>
            </a:r>
            <a:endParaRPr lang="en-US" b="1" dirty="0"/>
          </a:p>
        </p:txBody>
      </p:sp>
    </p:spTree>
    <p:extLst>
      <p:ext uri="{BB962C8B-B14F-4D97-AF65-F5344CB8AC3E}">
        <p14:creationId xmlns:p14="http://schemas.microsoft.com/office/powerpoint/2010/main" val="23438093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O" dirty="0" smtClean="0"/>
              <a:t>CloudSuite CRM Product</a:t>
            </a:r>
            <a:endParaRPr lang="en-US" dirty="0"/>
          </a:p>
        </p:txBody>
      </p:sp>
      <p:grpSp>
        <p:nvGrpSpPr>
          <p:cNvPr id="4" name="Group 3"/>
          <p:cNvGrpSpPr/>
          <p:nvPr/>
        </p:nvGrpSpPr>
        <p:grpSpPr>
          <a:xfrm>
            <a:off x="839121" y="500654"/>
            <a:ext cx="314396" cy="271840"/>
            <a:chOff x="827584" y="627534"/>
            <a:chExt cx="314396" cy="271840"/>
          </a:xfrm>
        </p:grpSpPr>
        <p:sp>
          <p:nvSpPr>
            <p:cNvPr id="7" name="Oval 6">
              <a:extLst>
                <a:ext uri="{FF2B5EF4-FFF2-40B4-BE49-F238E27FC236}">
                  <a16:creationId xmlns:a16="http://schemas.microsoft.com/office/drawing/2014/main" xmlns="" id="{D32467DC-68B2-4A06-97DB-38EF79A869C1}"/>
                </a:ext>
              </a:extLst>
            </p:cNvPr>
            <p:cNvSpPr/>
            <p:nvPr/>
          </p:nvSpPr>
          <p:spPr>
            <a:xfrm>
              <a:off x="827584" y="627534"/>
              <a:ext cx="314396" cy="271840"/>
            </a:xfrm>
            <a:prstGeom prst="ellipse">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3074" name="Picture 2" descr="Resultado de imagen para customer icon"/>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t="6185" b="5223"/>
            <a:stretch/>
          </p:blipFill>
          <p:spPr bwMode="auto">
            <a:xfrm>
              <a:off x="903501" y="691445"/>
              <a:ext cx="162561" cy="144017"/>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p:cNvSpPr txBox="1"/>
          <p:nvPr/>
        </p:nvSpPr>
        <p:spPr>
          <a:xfrm>
            <a:off x="1154938" y="486454"/>
            <a:ext cx="3335130" cy="2400657"/>
          </a:xfrm>
          <a:prstGeom prst="rect">
            <a:avLst/>
          </a:prstGeom>
          <a:noFill/>
        </p:spPr>
        <p:txBody>
          <a:bodyPr wrap="square" rtlCol="0">
            <a:spAutoFit/>
          </a:bodyPr>
          <a:lstStyle/>
          <a:p>
            <a:r>
              <a:rPr lang="en-US" sz="1000" dirty="0">
                <a:solidFill>
                  <a:srgbClr val="00B0F0"/>
                </a:solidFill>
              </a:rPr>
              <a:t>C</a:t>
            </a:r>
            <a:r>
              <a:rPr lang="es-CO" sz="1000" dirty="0" smtClean="0">
                <a:solidFill>
                  <a:srgbClr val="00B0F0"/>
                </a:solidFill>
              </a:rPr>
              <a:t>ustomer </a:t>
            </a:r>
            <a:r>
              <a:rPr lang="en-US" sz="1000" dirty="0" smtClean="0">
                <a:solidFill>
                  <a:srgbClr val="00B0F0"/>
                </a:solidFill>
              </a:rPr>
              <a:t>profiles</a:t>
            </a:r>
            <a:r>
              <a:rPr lang="en-US" sz="1000" dirty="0" smtClean="0"/>
              <a:t> </a:t>
            </a:r>
          </a:p>
          <a:p>
            <a:pPr marL="171450" indent="-171450" algn="just">
              <a:buFont typeface="Arial" panose="020B0604020202020204" pitchFamily="34" charset="0"/>
              <a:buChar char="•"/>
            </a:pPr>
            <a:r>
              <a:rPr lang="en-US" sz="1000" dirty="0" smtClean="0"/>
              <a:t>Helps create customers profiles based on organizational and external sources</a:t>
            </a:r>
            <a:r>
              <a:rPr lang="es-CO" sz="1000" dirty="0" smtClean="0"/>
              <a:t>. </a:t>
            </a:r>
            <a:endParaRPr lang="en-US" sz="1000" dirty="0" smtClean="0"/>
          </a:p>
          <a:p>
            <a:pPr marL="171450" indent="-171450" algn="just">
              <a:buFont typeface="Arial" panose="020B0604020202020204" pitchFamily="34" charset="0"/>
              <a:buChar char="•"/>
            </a:pPr>
            <a:r>
              <a:rPr lang="en-US" sz="1000" dirty="0" smtClean="0"/>
              <a:t>Helps </a:t>
            </a:r>
            <a:r>
              <a:rPr lang="en-US" sz="1000" dirty="0"/>
              <a:t>customer service teams build cost-effective, purpose-built desktop and mobile </a:t>
            </a:r>
            <a:r>
              <a:rPr lang="en-US" sz="1000" dirty="0" smtClean="0"/>
              <a:t>applications.</a:t>
            </a:r>
          </a:p>
          <a:p>
            <a:pPr marL="171450" indent="-171450" algn="just">
              <a:buFont typeface="Arial" panose="020B0604020202020204" pitchFamily="34" charset="0"/>
              <a:buChar char="•"/>
            </a:pPr>
            <a:r>
              <a:rPr lang="en-US" sz="1000" dirty="0" smtClean="0"/>
              <a:t>Uses social </a:t>
            </a:r>
            <a:r>
              <a:rPr lang="en-US" sz="1000" dirty="0"/>
              <a:t>collaboration capabilities, notifications, and alerts available with Infor </a:t>
            </a:r>
            <a:r>
              <a:rPr lang="en-US" sz="1000" dirty="0" smtClean="0"/>
              <a:t>Ming.le for internal use.  </a:t>
            </a:r>
          </a:p>
          <a:p>
            <a:pPr marL="171450" indent="-171450" algn="just">
              <a:buFont typeface="Arial" panose="020B0604020202020204" pitchFamily="34" charset="0"/>
              <a:buChar char="•"/>
            </a:pPr>
            <a:r>
              <a:rPr lang="en-US" sz="1000" dirty="0"/>
              <a:t>Integration with business management applications, desktop productivity tools, e-marketing, and social media </a:t>
            </a:r>
            <a:r>
              <a:rPr lang="en-US" sz="1000" dirty="0" smtClean="0"/>
              <a:t>empower.</a:t>
            </a:r>
          </a:p>
          <a:p>
            <a:pPr marL="171450" indent="-171450" algn="just">
              <a:buFont typeface="Arial" panose="020B0604020202020204" pitchFamily="34" charset="0"/>
              <a:buChar char="•"/>
            </a:pPr>
            <a:r>
              <a:rPr lang="en-US" sz="1000" dirty="0" smtClean="0"/>
              <a:t>Advanced </a:t>
            </a:r>
            <a:r>
              <a:rPr lang="en-US" sz="1000" dirty="0"/>
              <a:t>process automation and flexible deployment </a:t>
            </a:r>
            <a:r>
              <a:rPr lang="en-US" sz="1000" dirty="0" smtClean="0"/>
              <a:t>options.</a:t>
            </a:r>
          </a:p>
          <a:p>
            <a:pPr marL="171450" indent="-171450" algn="just">
              <a:buFont typeface="Arial" panose="020B0604020202020204" pitchFamily="34" charset="0"/>
              <a:buChar char="•"/>
            </a:pPr>
            <a:r>
              <a:rPr lang="en-US" sz="1000" dirty="0"/>
              <a:t>Access to automated data insights, sales enablement, and campaign </a:t>
            </a:r>
            <a:r>
              <a:rPr lang="en-US" sz="1000" dirty="0" smtClean="0"/>
              <a:t>creation.</a:t>
            </a:r>
          </a:p>
        </p:txBody>
      </p:sp>
      <p:sp>
        <p:nvSpPr>
          <p:cNvPr id="14" name="TextBox 13"/>
          <p:cNvSpPr txBox="1"/>
          <p:nvPr/>
        </p:nvSpPr>
        <p:spPr>
          <a:xfrm>
            <a:off x="1205267" y="2849199"/>
            <a:ext cx="3335130" cy="1169551"/>
          </a:xfrm>
          <a:prstGeom prst="rect">
            <a:avLst/>
          </a:prstGeom>
          <a:noFill/>
        </p:spPr>
        <p:txBody>
          <a:bodyPr wrap="square" rtlCol="0">
            <a:spAutoFit/>
          </a:bodyPr>
          <a:lstStyle/>
          <a:p>
            <a:r>
              <a:rPr lang="es-CO" sz="1000" dirty="0">
                <a:solidFill>
                  <a:srgbClr val="00B0F0"/>
                </a:solidFill>
              </a:rPr>
              <a:t>M</a:t>
            </a:r>
            <a:r>
              <a:rPr lang="en-US" sz="1000" dirty="0" err="1" smtClean="0">
                <a:solidFill>
                  <a:srgbClr val="00B0F0"/>
                </a:solidFill>
              </a:rPr>
              <a:t>obile</a:t>
            </a:r>
            <a:r>
              <a:rPr lang="es-CO" sz="1000" dirty="0" smtClean="0">
                <a:solidFill>
                  <a:srgbClr val="00B0F0"/>
                </a:solidFill>
              </a:rPr>
              <a:t> </a:t>
            </a:r>
            <a:r>
              <a:rPr lang="en-US" sz="1000" dirty="0" smtClean="0">
                <a:solidFill>
                  <a:srgbClr val="00B0F0"/>
                </a:solidFill>
              </a:rPr>
              <a:t>workforce</a:t>
            </a:r>
            <a:endParaRPr lang="en-US" sz="1000" dirty="0" smtClean="0"/>
          </a:p>
          <a:p>
            <a:pPr marL="171450" indent="-171450" algn="just">
              <a:buFont typeface="Arial" panose="020B0604020202020204" pitchFamily="34" charset="0"/>
              <a:buChar char="•"/>
            </a:pPr>
            <a:r>
              <a:rPr lang="en-US" sz="1000" dirty="0" smtClean="0"/>
              <a:t>Sales </a:t>
            </a:r>
            <a:r>
              <a:rPr lang="en-US" sz="1000" dirty="0"/>
              <a:t>executives can prep for the day with Infor’s on-demand briefcase model of Infor CloudSuite CRM that provides offline mobile access</a:t>
            </a:r>
            <a:r>
              <a:rPr lang="en-US" sz="1000" dirty="0" smtClean="0"/>
              <a:t>.</a:t>
            </a:r>
          </a:p>
          <a:p>
            <a:pPr marL="171450" indent="-171450" algn="just">
              <a:buFont typeface="Arial" panose="020B0604020202020204" pitchFamily="34" charset="0"/>
              <a:buChar char="•"/>
            </a:pPr>
            <a:r>
              <a:rPr lang="en-US" sz="1000" dirty="0"/>
              <a:t>T</a:t>
            </a:r>
            <a:r>
              <a:rPr lang="en-US" sz="1000" dirty="0" smtClean="0"/>
              <a:t>ask-oriented </a:t>
            </a:r>
            <a:r>
              <a:rPr lang="en-US" sz="1000" dirty="0"/>
              <a:t>user interface designed to put the most relevant customer information front and center for quick action.</a:t>
            </a:r>
            <a:endParaRPr lang="en-US" sz="1000" dirty="0" smtClean="0"/>
          </a:p>
        </p:txBody>
      </p:sp>
      <p:grpSp>
        <p:nvGrpSpPr>
          <p:cNvPr id="6" name="Group 5"/>
          <p:cNvGrpSpPr/>
          <p:nvPr/>
        </p:nvGrpSpPr>
        <p:grpSpPr>
          <a:xfrm>
            <a:off x="910261" y="2849199"/>
            <a:ext cx="288032" cy="259336"/>
            <a:chOff x="827584" y="1419622"/>
            <a:chExt cx="288032" cy="259336"/>
          </a:xfrm>
        </p:grpSpPr>
        <p:sp>
          <p:nvSpPr>
            <p:cNvPr id="12" name="Oval 11">
              <a:extLst>
                <a:ext uri="{FF2B5EF4-FFF2-40B4-BE49-F238E27FC236}">
                  <a16:creationId xmlns:a16="http://schemas.microsoft.com/office/drawing/2014/main" xmlns="" id="{D32467DC-68B2-4A06-97DB-38EF79A869C1}"/>
                </a:ext>
              </a:extLst>
            </p:cNvPr>
            <p:cNvSpPr/>
            <p:nvPr/>
          </p:nvSpPr>
          <p:spPr>
            <a:xfrm>
              <a:off x="827584" y="1419622"/>
              <a:ext cx="288032" cy="259336"/>
            </a:xfrm>
            <a:prstGeom prst="ellips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1026" name="Picture 2" descr="Resultado de imagen para workforcen sales icon"/>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84940" y="1458231"/>
              <a:ext cx="182303" cy="182118"/>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p:cNvSpPr txBox="1"/>
          <p:nvPr/>
        </p:nvSpPr>
        <p:spPr>
          <a:xfrm>
            <a:off x="5418348" y="3038519"/>
            <a:ext cx="3335130" cy="1015663"/>
          </a:xfrm>
          <a:prstGeom prst="rect">
            <a:avLst/>
          </a:prstGeom>
          <a:noFill/>
        </p:spPr>
        <p:txBody>
          <a:bodyPr wrap="square" rtlCol="0">
            <a:spAutoFit/>
          </a:bodyPr>
          <a:lstStyle/>
          <a:p>
            <a:r>
              <a:rPr lang="es-CO" sz="1000" dirty="0" smtClean="0">
                <a:solidFill>
                  <a:srgbClr val="00B0F0"/>
                </a:solidFill>
              </a:rPr>
              <a:t>C</a:t>
            </a:r>
            <a:r>
              <a:rPr lang="en-US" sz="1000" dirty="0" smtClean="0">
                <a:solidFill>
                  <a:srgbClr val="00B0F0"/>
                </a:solidFill>
              </a:rPr>
              <a:t>onnectivity</a:t>
            </a:r>
            <a:endParaRPr lang="en-US" sz="1000" dirty="0" smtClean="0"/>
          </a:p>
          <a:p>
            <a:pPr marL="171450" indent="-171450" algn="just">
              <a:buFont typeface="Arial" panose="020B0604020202020204" pitchFamily="34" charset="0"/>
              <a:buChar char="•"/>
            </a:pPr>
            <a:r>
              <a:rPr lang="en-US" sz="1000" dirty="0" smtClean="0"/>
              <a:t>Infor </a:t>
            </a:r>
            <a:r>
              <a:rPr lang="en-US" sz="1000" dirty="0"/>
              <a:t>CloudSuite CRM delivers back-office integration with multiple ERP systems via Infor </a:t>
            </a:r>
            <a:r>
              <a:rPr lang="en-US" sz="1000" dirty="0" smtClean="0"/>
              <a:t>ION and </a:t>
            </a:r>
            <a:r>
              <a:rPr lang="en-US" sz="1000" dirty="0"/>
              <a:t>Infor’s Intelligent Open </a:t>
            </a:r>
            <a:r>
              <a:rPr lang="en-US" sz="1000" dirty="0" smtClean="0"/>
              <a:t>Network.</a:t>
            </a:r>
          </a:p>
          <a:p>
            <a:pPr marL="171450" indent="-171450" algn="just">
              <a:buFont typeface="Arial" panose="020B0604020202020204" pitchFamily="34" charset="0"/>
              <a:buChar char="•"/>
            </a:pPr>
            <a:r>
              <a:rPr lang="en-US" sz="1000" dirty="0"/>
              <a:t>Infor ION enables Infor CloudSuite CRM to connect to ERP systems on a “plug and play</a:t>
            </a:r>
            <a:r>
              <a:rPr lang="en-US" sz="1000" dirty="0" smtClean="0"/>
              <a:t>”. </a:t>
            </a:r>
          </a:p>
        </p:txBody>
      </p:sp>
      <p:grpSp>
        <p:nvGrpSpPr>
          <p:cNvPr id="8" name="Group 7"/>
          <p:cNvGrpSpPr/>
          <p:nvPr/>
        </p:nvGrpSpPr>
        <p:grpSpPr>
          <a:xfrm>
            <a:off x="5116368" y="2988602"/>
            <a:ext cx="288032" cy="259336"/>
            <a:chOff x="840765" y="2643758"/>
            <a:chExt cx="288032" cy="259336"/>
          </a:xfrm>
        </p:grpSpPr>
        <p:sp>
          <p:nvSpPr>
            <p:cNvPr id="15" name="Oval 14">
              <a:extLst>
                <a:ext uri="{FF2B5EF4-FFF2-40B4-BE49-F238E27FC236}">
                  <a16:creationId xmlns:a16="http://schemas.microsoft.com/office/drawing/2014/main" xmlns="" id="{D32467DC-68B2-4A06-97DB-38EF79A869C1}"/>
                </a:ext>
              </a:extLst>
            </p:cNvPr>
            <p:cNvSpPr/>
            <p:nvPr/>
          </p:nvSpPr>
          <p:spPr>
            <a:xfrm>
              <a:off x="840765" y="2643758"/>
              <a:ext cx="288032" cy="259336"/>
            </a:xfrm>
            <a:prstGeom prst="ellipse">
              <a:avLst/>
            </a:prstGeom>
            <a:solidFill>
              <a:srgbClr val="03A1A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1028" name="Picture 4" descr="Resultado de imagen para connectivity icon"/>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flipV="1">
              <a:off x="895084" y="2687937"/>
              <a:ext cx="170978" cy="170978"/>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p:cNvSpPr txBox="1"/>
          <p:nvPr/>
        </p:nvSpPr>
        <p:spPr>
          <a:xfrm>
            <a:off x="5359073" y="561623"/>
            <a:ext cx="3335130" cy="707886"/>
          </a:xfrm>
          <a:prstGeom prst="rect">
            <a:avLst/>
          </a:prstGeom>
          <a:noFill/>
        </p:spPr>
        <p:txBody>
          <a:bodyPr wrap="square" rtlCol="0">
            <a:spAutoFit/>
          </a:bodyPr>
          <a:lstStyle/>
          <a:p>
            <a:r>
              <a:rPr lang="es-CO" sz="1000" dirty="0" smtClean="0">
                <a:solidFill>
                  <a:srgbClr val="00B0F0"/>
                </a:solidFill>
              </a:rPr>
              <a:t>Data</a:t>
            </a:r>
            <a:endParaRPr lang="en-US" sz="1000" dirty="0" smtClean="0"/>
          </a:p>
          <a:p>
            <a:pPr marL="171450" indent="-171450" algn="just">
              <a:buFont typeface="Arial" panose="020B0604020202020204" pitchFamily="34" charset="0"/>
              <a:buChar char="•"/>
            </a:pPr>
            <a:r>
              <a:rPr lang="en-US" sz="1000" dirty="0" smtClean="0"/>
              <a:t>Allows </a:t>
            </a:r>
            <a:r>
              <a:rPr lang="en-US" sz="1000" dirty="0"/>
              <a:t>customer service teams to analyze data and assess key performance indicators from across the organization</a:t>
            </a:r>
            <a:endParaRPr lang="en-US" sz="1000" dirty="0" smtClean="0"/>
          </a:p>
        </p:txBody>
      </p:sp>
      <p:grpSp>
        <p:nvGrpSpPr>
          <p:cNvPr id="9" name="Group 8"/>
          <p:cNvGrpSpPr/>
          <p:nvPr/>
        </p:nvGrpSpPr>
        <p:grpSpPr>
          <a:xfrm>
            <a:off x="5076056" y="576126"/>
            <a:ext cx="288032" cy="259336"/>
            <a:chOff x="5076056" y="576126"/>
            <a:chExt cx="288032" cy="259336"/>
          </a:xfrm>
        </p:grpSpPr>
        <p:sp>
          <p:nvSpPr>
            <p:cNvPr id="17" name="Oval 16">
              <a:extLst>
                <a:ext uri="{FF2B5EF4-FFF2-40B4-BE49-F238E27FC236}">
                  <a16:creationId xmlns:a16="http://schemas.microsoft.com/office/drawing/2014/main" xmlns="" id="{D32467DC-68B2-4A06-97DB-38EF79A869C1}"/>
                </a:ext>
              </a:extLst>
            </p:cNvPr>
            <p:cNvSpPr/>
            <p:nvPr/>
          </p:nvSpPr>
          <p:spPr>
            <a:xfrm>
              <a:off x="5076056" y="576126"/>
              <a:ext cx="288032" cy="259336"/>
            </a:xfrm>
            <a:prstGeom prst="ellipse">
              <a:avLst/>
            </a:prstGeom>
            <a:solidFill>
              <a:srgbClr val="FF596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1030" name="Picture 6" descr="Resultado de imagen para KPIs icon"/>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116368" y="602089"/>
              <a:ext cx="207409" cy="207409"/>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extBox 18"/>
          <p:cNvSpPr txBox="1"/>
          <p:nvPr/>
        </p:nvSpPr>
        <p:spPr>
          <a:xfrm>
            <a:off x="5374972" y="1346453"/>
            <a:ext cx="3335130" cy="861774"/>
          </a:xfrm>
          <a:prstGeom prst="rect">
            <a:avLst/>
          </a:prstGeom>
          <a:noFill/>
        </p:spPr>
        <p:txBody>
          <a:bodyPr wrap="square" rtlCol="0">
            <a:spAutoFit/>
          </a:bodyPr>
          <a:lstStyle/>
          <a:p>
            <a:r>
              <a:rPr lang="es-CO" sz="1000" dirty="0" smtClean="0">
                <a:solidFill>
                  <a:srgbClr val="00B0F0"/>
                </a:solidFill>
              </a:rPr>
              <a:t>Maintain full control of data</a:t>
            </a:r>
            <a:endParaRPr lang="en-US" sz="1000" dirty="0" smtClean="0"/>
          </a:p>
          <a:p>
            <a:pPr marL="171450" indent="-171450" algn="just">
              <a:buFont typeface="Arial" panose="020B0604020202020204" pitchFamily="34" charset="0"/>
              <a:buChar char="•"/>
            </a:pPr>
            <a:r>
              <a:rPr lang="en-US" sz="1000" dirty="0"/>
              <a:t>Organizations can select from and mix multiple license types to lower Total Cost of Ownership and align customer requirements with differing user profiles.</a:t>
            </a:r>
            <a:endParaRPr lang="en-US" sz="1000" dirty="0" smtClean="0"/>
          </a:p>
        </p:txBody>
      </p:sp>
      <p:grpSp>
        <p:nvGrpSpPr>
          <p:cNvPr id="5" name="Group 4"/>
          <p:cNvGrpSpPr/>
          <p:nvPr/>
        </p:nvGrpSpPr>
        <p:grpSpPr>
          <a:xfrm>
            <a:off x="5076056" y="1413820"/>
            <a:ext cx="314396" cy="271840"/>
            <a:chOff x="5076056" y="1176303"/>
            <a:chExt cx="314396" cy="271840"/>
          </a:xfrm>
        </p:grpSpPr>
        <p:sp>
          <p:nvSpPr>
            <p:cNvPr id="20" name="Oval 19">
              <a:extLst>
                <a:ext uri="{FF2B5EF4-FFF2-40B4-BE49-F238E27FC236}">
                  <a16:creationId xmlns:a16="http://schemas.microsoft.com/office/drawing/2014/main" xmlns="" id="{D32467DC-68B2-4A06-97DB-38EF79A869C1}"/>
                </a:ext>
              </a:extLst>
            </p:cNvPr>
            <p:cNvSpPr/>
            <p:nvPr/>
          </p:nvSpPr>
          <p:spPr>
            <a:xfrm>
              <a:off x="5076056" y="1176303"/>
              <a:ext cx="314396" cy="271840"/>
            </a:xfrm>
            <a:prstGeom prst="ellipse">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1032" name="Picture 8" descr="Resultado de imagen para data icon"/>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143745" y="1218943"/>
              <a:ext cx="182687" cy="1826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5102420" y="2242035"/>
            <a:ext cx="288032" cy="259336"/>
            <a:chOff x="5058994" y="2312414"/>
            <a:chExt cx="288032" cy="259336"/>
          </a:xfrm>
        </p:grpSpPr>
        <p:sp>
          <p:nvSpPr>
            <p:cNvPr id="27" name="Oval 26">
              <a:extLst>
                <a:ext uri="{FF2B5EF4-FFF2-40B4-BE49-F238E27FC236}">
                  <a16:creationId xmlns:a16="http://schemas.microsoft.com/office/drawing/2014/main" xmlns="" id="{D32467DC-68B2-4A06-97DB-38EF79A869C1}"/>
                </a:ext>
              </a:extLst>
            </p:cNvPr>
            <p:cNvSpPr/>
            <p:nvPr/>
          </p:nvSpPr>
          <p:spPr>
            <a:xfrm>
              <a:off x="5058994" y="2312414"/>
              <a:ext cx="288032" cy="259336"/>
            </a:xfrm>
            <a:prstGeom prst="ellips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1034" name="Picture 10" descr="Resultado de imagen para intelligence icon"/>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5037" r="8024"/>
            <a:stretch/>
          </p:blipFill>
          <p:spPr bwMode="auto">
            <a:xfrm>
              <a:off x="5116368" y="2351531"/>
              <a:ext cx="157448" cy="181102"/>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29"/>
          <p:cNvSpPr txBox="1"/>
          <p:nvPr/>
        </p:nvSpPr>
        <p:spPr>
          <a:xfrm>
            <a:off x="5404400" y="2179189"/>
            <a:ext cx="3335130" cy="861774"/>
          </a:xfrm>
          <a:prstGeom prst="rect">
            <a:avLst/>
          </a:prstGeom>
          <a:noFill/>
        </p:spPr>
        <p:txBody>
          <a:bodyPr wrap="square" rtlCol="0">
            <a:spAutoFit/>
          </a:bodyPr>
          <a:lstStyle/>
          <a:p>
            <a:r>
              <a:rPr lang="en-US" sz="1000" dirty="0" smtClean="0">
                <a:solidFill>
                  <a:srgbClr val="00B0F0"/>
                </a:solidFill>
              </a:rPr>
              <a:t>Infor</a:t>
            </a:r>
            <a:r>
              <a:rPr lang="es-CO" sz="1000" dirty="0" smtClean="0">
                <a:solidFill>
                  <a:srgbClr val="00B0F0"/>
                </a:solidFill>
              </a:rPr>
              <a:t> sales </a:t>
            </a:r>
            <a:r>
              <a:rPr lang="en-US" sz="1000" dirty="0" smtClean="0">
                <a:solidFill>
                  <a:srgbClr val="00B0F0"/>
                </a:solidFill>
              </a:rPr>
              <a:t>intelligence</a:t>
            </a:r>
            <a:endParaRPr lang="en-US" sz="1000" dirty="0" smtClean="0"/>
          </a:p>
          <a:p>
            <a:pPr marL="171450" indent="-171450" algn="just">
              <a:buFont typeface="Arial" panose="020B0604020202020204" pitchFamily="34" charset="0"/>
              <a:buChar char="•"/>
            </a:pPr>
            <a:r>
              <a:rPr lang="en-US" sz="1000" dirty="0" smtClean="0"/>
              <a:t>Uses </a:t>
            </a:r>
            <a:r>
              <a:rPr lang="en-US" sz="1000" dirty="0"/>
              <a:t>advanced data science algorithms such as collaborative filtering, association rule mining, and sequential pattern mining to provide you with the best </a:t>
            </a:r>
            <a:r>
              <a:rPr lang="en-US" sz="1000" dirty="0" smtClean="0"/>
              <a:t>results.</a:t>
            </a:r>
          </a:p>
        </p:txBody>
      </p:sp>
    </p:spTree>
    <p:extLst>
      <p:ext uri="{BB962C8B-B14F-4D97-AF65-F5344CB8AC3E}">
        <p14:creationId xmlns:p14="http://schemas.microsoft.com/office/powerpoint/2010/main" val="3502760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55576" y="646112"/>
            <a:ext cx="3384376" cy="2816156"/>
          </a:xfrm>
          <a:prstGeom prst="rect">
            <a:avLst/>
          </a:prstGeom>
          <a:noFill/>
        </p:spPr>
        <p:txBody>
          <a:bodyPr wrap="square" rtlCol="0">
            <a:spAutoFit/>
          </a:bodyPr>
          <a:lstStyle/>
          <a:p>
            <a:pPr algn="just"/>
            <a:endParaRPr lang="es-CO" dirty="0" smtClean="0"/>
          </a:p>
          <a:p>
            <a:pPr marL="171450" indent="-171450" algn="just">
              <a:buFont typeface="Arial" panose="020B0604020202020204" pitchFamily="34" charset="0"/>
              <a:buChar char="•"/>
            </a:pPr>
            <a:r>
              <a:rPr lang="en-US" sz="1100" dirty="0"/>
              <a:t>The </a:t>
            </a:r>
            <a:r>
              <a:rPr lang="en-US" sz="1100" dirty="0" smtClean="0"/>
              <a:t>Dated </a:t>
            </a:r>
            <a:r>
              <a:rPr lang="en-US" sz="1100" dirty="0"/>
              <a:t>Exchange Rates functionality allows you to use the past exchange rates</a:t>
            </a:r>
            <a:r>
              <a:rPr lang="en-US" sz="1100" dirty="0" smtClean="0"/>
              <a:t>.</a:t>
            </a:r>
          </a:p>
          <a:p>
            <a:pPr marL="171450" indent="-171450" algn="just">
              <a:buFont typeface="Arial" panose="020B0604020202020204" pitchFamily="34" charset="0"/>
              <a:buChar char="•"/>
            </a:pPr>
            <a:r>
              <a:rPr lang="en-US" sz="1100" dirty="0"/>
              <a:t>The Opportunity Pricing Web services functionality allows you to automatically retrieve the prices of the product from the integrated ERP. This allows you to easily view</a:t>
            </a:r>
            <a:r>
              <a:rPr lang="en-US" sz="1100" dirty="0" smtClean="0"/>
              <a:t>:</a:t>
            </a:r>
          </a:p>
          <a:p>
            <a:pPr marL="628650" lvl="1" indent="-171450" algn="just">
              <a:buFont typeface="Wingdings" panose="05000000000000000000" pitchFamily="2" charset="2"/>
              <a:buChar char="§"/>
            </a:pPr>
            <a:r>
              <a:rPr lang="en-US" sz="1000" dirty="0" smtClean="0"/>
              <a:t>The price of the product</a:t>
            </a:r>
          </a:p>
          <a:p>
            <a:pPr marL="628650" lvl="1" indent="-171450" algn="just">
              <a:buFont typeface="Wingdings" panose="05000000000000000000" pitchFamily="2" charset="2"/>
              <a:buChar char="§"/>
            </a:pPr>
            <a:r>
              <a:rPr lang="en-US" sz="1000" dirty="0" smtClean="0"/>
              <a:t>The </a:t>
            </a:r>
            <a:r>
              <a:rPr lang="en-US" sz="1000" dirty="0"/>
              <a:t>quantity (units) of the products available in the w</a:t>
            </a:r>
            <a:r>
              <a:rPr lang="en-US" sz="1000" dirty="0" smtClean="0"/>
              <a:t>arehouse.</a:t>
            </a:r>
          </a:p>
          <a:p>
            <a:pPr marL="628650" lvl="1" indent="-171450" algn="just">
              <a:buFont typeface="Wingdings" panose="05000000000000000000" pitchFamily="2" charset="2"/>
              <a:buChar char="§"/>
            </a:pPr>
            <a:r>
              <a:rPr lang="en-US" sz="1000" dirty="0"/>
              <a:t>The updated product price, if product price is modified in the ERP</a:t>
            </a:r>
            <a:r>
              <a:rPr lang="en-US" sz="1000" dirty="0" smtClean="0"/>
              <a:t>.</a:t>
            </a:r>
          </a:p>
          <a:p>
            <a:pPr marL="628650" lvl="1" indent="-171450" algn="just">
              <a:buFont typeface="Wingdings" panose="05000000000000000000" pitchFamily="2" charset="2"/>
              <a:buChar char="§"/>
            </a:pPr>
            <a:r>
              <a:rPr lang="en-US" sz="1000" dirty="0"/>
              <a:t>Improved performance during price request</a:t>
            </a:r>
            <a:r>
              <a:rPr lang="en-US" sz="1000" dirty="0" smtClean="0"/>
              <a:t>.</a:t>
            </a:r>
          </a:p>
          <a:p>
            <a:pPr marL="171450" indent="-171450" algn="just">
              <a:buFont typeface="Arial" panose="020B0604020202020204" pitchFamily="34" charset="0"/>
              <a:buChar char="•"/>
            </a:pPr>
            <a:r>
              <a:rPr lang="en-US" sz="1100" dirty="0"/>
              <a:t>The Multiregional Address Formatting functionality allows you to view the addresses in the country specific address format</a:t>
            </a:r>
            <a:r>
              <a:rPr lang="en-US" sz="1100" dirty="0" smtClean="0"/>
              <a:t>.</a:t>
            </a:r>
            <a:endParaRPr lang="en-US" sz="1100" dirty="0"/>
          </a:p>
        </p:txBody>
      </p:sp>
      <p:sp>
        <p:nvSpPr>
          <p:cNvPr id="7" name="Title 1"/>
          <p:cNvSpPr>
            <a:spLocks noGrp="1"/>
          </p:cNvSpPr>
          <p:nvPr>
            <p:ph type="title"/>
          </p:nvPr>
        </p:nvSpPr>
        <p:spPr>
          <a:xfrm>
            <a:off x="2051720" y="4371950"/>
            <a:ext cx="5040560" cy="576064"/>
          </a:xfrm>
        </p:spPr>
        <p:txBody>
          <a:bodyPr/>
          <a:lstStyle/>
          <a:p>
            <a:r>
              <a:rPr lang="es-CO" dirty="0" smtClean="0"/>
              <a:t>CloudSuite CRM Product</a:t>
            </a:r>
            <a:endParaRPr lang="en-US" dirty="0"/>
          </a:p>
        </p:txBody>
      </p:sp>
      <p:sp>
        <p:nvSpPr>
          <p:cNvPr id="8" name="TextBox 7"/>
          <p:cNvSpPr txBox="1"/>
          <p:nvPr/>
        </p:nvSpPr>
        <p:spPr>
          <a:xfrm>
            <a:off x="4499992" y="646112"/>
            <a:ext cx="3816424" cy="2400657"/>
          </a:xfrm>
          <a:prstGeom prst="rect">
            <a:avLst/>
          </a:prstGeom>
          <a:noFill/>
        </p:spPr>
        <p:txBody>
          <a:bodyPr wrap="square" rtlCol="0">
            <a:spAutoFit/>
          </a:bodyPr>
          <a:lstStyle/>
          <a:p>
            <a:pPr algn="just"/>
            <a:endParaRPr lang="es-CO" dirty="0" smtClean="0"/>
          </a:p>
          <a:p>
            <a:pPr marL="171450" indent="-171450" algn="just">
              <a:buFont typeface="Arial" panose="020B0604020202020204" pitchFamily="34" charset="0"/>
              <a:buChar char="•"/>
            </a:pPr>
            <a:r>
              <a:rPr lang="en-US" sz="1100" dirty="0"/>
              <a:t>The </a:t>
            </a:r>
            <a:r>
              <a:rPr lang="en-US" sz="1100" b="1" dirty="0"/>
              <a:t>LinkedIn Sales Navigator</a:t>
            </a:r>
            <a:r>
              <a:rPr lang="en-US" sz="1100" dirty="0"/>
              <a:t> provides an integration between Infor CRM and LinkedIn</a:t>
            </a:r>
            <a:r>
              <a:rPr lang="en-US" sz="1100" dirty="0" smtClean="0"/>
              <a:t>.</a:t>
            </a:r>
          </a:p>
          <a:p>
            <a:pPr marL="171450" indent="-171450" algn="just">
              <a:buFont typeface="Arial" panose="020B0604020202020204" pitchFamily="34" charset="0"/>
              <a:buChar char="•"/>
            </a:pPr>
            <a:r>
              <a:rPr lang="en-US" sz="1100" dirty="0"/>
              <a:t>The integration of Infor CRM with </a:t>
            </a:r>
            <a:r>
              <a:rPr lang="en-US" sz="1100" dirty="0" smtClean="0"/>
              <a:t>Marketo, </a:t>
            </a:r>
            <a:r>
              <a:rPr lang="en-US" sz="1100" dirty="0"/>
              <a:t>allows users to leverage valuable marketing and </a:t>
            </a:r>
            <a:r>
              <a:rPr lang="en-US" sz="1100" dirty="0" smtClean="0"/>
              <a:t>activity-related data for leads and contacts. </a:t>
            </a:r>
          </a:p>
          <a:p>
            <a:pPr algn="just"/>
            <a:endParaRPr lang="en-US" sz="1100" dirty="0" smtClean="0"/>
          </a:p>
          <a:p>
            <a:pPr algn="just"/>
            <a:r>
              <a:rPr lang="es-CO" sz="1100" dirty="0" smtClean="0"/>
              <a:t>Back office improvements</a:t>
            </a:r>
          </a:p>
          <a:p>
            <a:pPr marL="171450" indent="-171450" algn="just">
              <a:buFont typeface="Arial" panose="020B0604020202020204" pitchFamily="34" charset="0"/>
              <a:buChar char="•"/>
            </a:pPr>
            <a:r>
              <a:rPr lang="en-US" sz="1100" dirty="0" smtClean="0"/>
              <a:t>When </a:t>
            </a:r>
            <a:r>
              <a:rPr lang="en-US" sz="1100" dirty="0"/>
              <a:t>Master Data Consolidation is enabled, the consolidation of ERP Persons, used by the Infor CRM optional ownership logic, in addition to the consolidation of Accounts, Ship Tos, Bill Tos, Pay Froms, Contacts and Products is supported.</a:t>
            </a:r>
            <a:endParaRPr lang="en-US" sz="1100" dirty="0" smtClean="0"/>
          </a:p>
        </p:txBody>
      </p:sp>
      <p:sp>
        <p:nvSpPr>
          <p:cNvPr id="3" name="2 CuadroTexto"/>
          <p:cNvSpPr txBox="1"/>
          <p:nvPr/>
        </p:nvSpPr>
        <p:spPr>
          <a:xfrm>
            <a:off x="755576" y="402218"/>
            <a:ext cx="7560840" cy="369332"/>
          </a:xfrm>
          <a:prstGeom prst="rect">
            <a:avLst/>
          </a:prstGeom>
          <a:noFill/>
        </p:spPr>
        <p:txBody>
          <a:bodyPr wrap="square" rtlCol="0">
            <a:spAutoFit/>
          </a:bodyPr>
          <a:lstStyle/>
          <a:p>
            <a:pPr algn="ctr"/>
            <a:r>
              <a:rPr lang="en-US" b="1" dirty="0"/>
              <a:t>Infor CRM version </a:t>
            </a:r>
            <a:r>
              <a:rPr lang="en-US" b="1" dirty="0" smtClean="0"/>
              <a:t>8.4</a:t>
            </a:r>
            <a:endParaRPr lang="en-US" b="1" dirty="0"/>
          </a:p>
        </p:txBody>
      </p:sp>
    </p:spTree>
    <p:extLst>
      <p:ext uri="{BB962C8B-B14F-4D97-AF65-F5344CB8AC3E}">
        <p14:creationId xmlns:p14="http://schemas.microsoft.com/office/powerpoint/2010/main" val="37711442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Landscape</a:t>
            </a:r>
            <a:endParaRPr lang="en-US" dirty="0"/>
          </a:p>
        </p:txBody>
      </p:sp>
      <p:graphicFrame>
        <p:nvGraphicFramePr>
          <p:cNvPr id="5" name="4 Diagrama"/>
          <p:cNvGraphicFramePr/>
          <p:nvPr>
            <p:extLst>
              <p:ext uri="{D42A27DB-BD31-4B8C-83A1-F6EECF244321}">
                <p14:modId xmlns:p14="http://schemas.microsoft.com/office/powerpoint/2010/main" val="2943374560"/>
              </p:ext>
            </p:extLst>
          </p:nvPr>
        </p:nvGraphicFramePr>
        <p:xfrm>
          <a:off x="1979712" y="339502"/>
          <a:ext cx="5136232" cy="36881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964410" y="155848"/>
            <a:ext cx="399678" cy="399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74860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55576" y="4299942"/>
            <a:ext cx="7776864" cy="576064"/>
          </a:xfrm>
          <a:prstGeom prst="rect">
            <a:avLst/>
          </a:prstGeom>
        </p:spPr>
        <p:txBody>
          <a:bodyPr/>
          <a:lstStyle>
            <a:lvl1pPr algn="ctr" defTabSz="914400" rtl="0" eaLnBrk="1" latinLnBrk="0" hangingPunct="1">
              <a:spcBef>
                <a:spcPct val="0"/>
              </a:spcBef>
              <a:buNone/>
              <a:defRPr sz="2800" b="1" kern="1200">
                <a:solidFill>
                  <a:srgbClr val="173456"/>
                </a:solidFill>
                <a:latin typeface="+mj-lt"/>
                <a:ea typeface="+mj-ea"/>
                <a:cs typeface="+mj-cs"/>
              </a:defRPr>
            </a:lvl1pPr>
          </a:lstStyle>
          <a:p>
            <a:r>
              <a:rPr lang="es-CO" dirty="0" smtClean="0"/>
              <a:t>CloudSuite Workforce Management Product</a:t>
            </a:r>
            <a:endParaRPr lang="en-US" dirty="0"/>
          </a:p>
        </p:txBody>
      </p:sp>
      <p:grpSp>
        <p:nvGrpSpPr>
          <p:cNvPr id="10" name="Group 9"/>
          <p:cNvGrpSpPr/>
          <p:nvPr/>
        </p:nvGrpSpPr>
        <p:grpSpPr>
          <a:xfrm>
            <a:off x="282007" y="489394"/>
            <a:ext cx="314396" cy="271840"/>
            <a:chOff x="827584" y="627534"/>
            <a:chExt cx="314396" cy="271840"/>
          </a:xfrm>
        </p:grpSpPr>
        <p:sp>
          <p:nvSpPr>
            <p:cNvPr id="8" name="Oval 7">
              <a:extLst>
                <a:ext uri="{FF2B5EF4-FFF2-40B4-BE49-F238E27FC236}">
                  <a16:creationId xmlns:a16="http://schemas.microsoft.com/office/drawing/2014/main" xmlns="" id="{D32467DC-68B2-4A06-97DB-38EF79A869C1}"/>
                </a:ext>
              </a:extLst>
            </p:cNvPr>
            <p:cNvSpPr/>
            <p:nvPr/>
          </p:nvSpPr>
          <p:spPr>
            <a:xfrm>
              <a:off x="827584" y="627534"/>
              <a:ext cx="314396" cy="271840"/>
            </a:xfrm>
            <a:prstGeom prst="ellipse">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050" name="Picture 2" descr="Resultado de imagen para planning icon"/>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93438" y="672110"/>
              <a:ext cx="182687" cy="18268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p:cNvSpPr txBox="1"/>
          <p:nvPr/>
        </p:nvSpPr>
        <p:spPr>
          <a:xfrm>
            <a:off x="573358" y="453155"/>
            <a:ext cx="3742730" cy="1323439"/>
          </a:xfrm>
          <a:prstGeom prst="rect">
            <a:avLst/>
          </a:prstGeom>
          <a:noFill/>
        </p:spPr>
        <p:txBody>
          <a:bodyPr wrap="square" rtlCol="0">
            <a:spAutoFit/>
          </a:bodyPr>
          <a:lstStyle/>
          <a:p>
            <a:r>
              <a:rPr lang="es-CO" sz="1000" dirty="0" smtClean="0">
                <a:solidFill>
                  <a:srgbClr val="00B0F0"/>
                </a:solidFill>
              </a:rPr>
              <a:t>Workforce </a:t>
            </a:r>
            <a:r>
              <a:rPr lang="en-US" sz="1000" dirty="0" smtClean="0">
                <a:solidFill>
                  <a:srgbClr val="00B0F0"/>
                </a:solidFill>
              </a:rPr>
              <a:t>planning</a:t>
            </a:r>
          </a:p>
          <a:p>
            <a:pPr marL="171450" indent="-171450" algn="just">
              <a:buFont typeface="Arial" panose="020B0604020202020204" pitchFamily="34" charset="0"/>
              <a:buChar char="•"/>
            </a:pPr>
            <a:r>
              <a:rPr lang="es-CO" sz="1000" b="1" dirty="0" smtClean="0"/>
              <a:t>Budget </a:t>
            </a:r>
            <a:r>
              <a:rPr lang="en-US" sz="1000" b="1" dirty="0" smtClean="0"/>
              <a:t>creation</a:t>
            </a:r>
            <a:r>
              <a:rPr lang="es-CO" sz="1000" dirty="0" smtClean="0"/>
              <a:t>: </a:t>
            </a:r>
            <a:r>
              <a:rPr lang="en-US" sz="1000" dirty="0" smtClean="0"/>
              <a:t>create </a:t>
            </a:r>
            <a:r>
              <a:rPr lang="en-US" sz="1000" dirty="0" smtClean="0"/>
              <a:t>a budget that covers forecast business demand and align this budget with the budget planned of the financial department.</a:t>
            </a:r>
          </a:p>
          <a:p>
            <a:pPr marL="171450" indent="-171450" algn="just">
              <a:buFont typeface="Arial" panose="020B0604020202020204" pitchFamily="34" charset="0"/>
              <a:buChar char="•"/>
            </a:pPr>
            <a:r>
              <a:rPr lang="es-CO" sz="1000" b="1" dirty="0" smtClean="0"/>
              <a:t>Budget </a:t>
            </a:r>
            <a:r>
              <a:rPr lang="en-US" sz="1000" b="1" dirty="0" smtClean="0"/>
              <a:t>management</a:t>
            </a:r>
            <a:r>
              <a:rPr lang="es-CO" sz="1000" dirty="0" smtClean="0"/>
              <a:t>: </a:t>
            </a:r>
            <a:r>
              <a:rPr lang="en-US" sz="1000" dirty="0" smtClean="0"/>
              <a:t>streamlines the solicitation and approval processes</a:t>
            </a:r>
            <a:r>
              <a:rPr lang="es-CO" sz="1000" dirty="0" smtClean="0"/>
              <a:t>, uses workflows, </a:t>
            </a:r>
            <a:r>
              <a:rPr lang="en-US" sz="1000" dirty="0" smtClean="0"/>
              <a:t>dashboard</a:t>
            </a:r>
            <a:r>
              <a:rPr lang="es-CO" sz="1000" dirty="0" smtClean="0"/>
              <a:t> and </a:t>
            </a:r>
            <a:r>
              <a:rPr lang="en-US" sz="1000" dirty="0" smtClean="0"/>
              <a:t>alerts</a:t>
            </a:r>
            <a:r>
              <a:rPr lang="es-CO" sz="1000" dirty="0" smtClean="0"/>
              <a:t>. </a:t>
            </a:r>
          </a:p>
          <a:p>
            <a:pPr marL="171450" indent="-171450" algn="just">
              <a:buFont typeface="Arial" panose="020B0604020202020204" pitchFamily="34" charset="0"/>
              <a:buChar char="•"/>
            </a:pPr>
            <a:r>
              <a:rPr lang="en-US" sz="1000" b="1" dirty="0" smtClean="0"/>
              <a:t>Forecasting</a:t>
            </a:r>
            <a:r>
              <a:rPr lang="es-CO" sz="1000" b="1" dirty="0" smtClean="0"/>
              <a:t>: </a:t>
            </a:r>
            <a:r>
              <a:rPr lang="en-US" sz="1000" dirty="0" smtClean="0"/>
              <a:t>re-forecasting process to keep your budget aligned with current performance business</a:t>
            </a:r>
            <a:r>
              <a:rPr lang="es-CO" sz="1000" dirty="0" smtClean="0"/>
              <a:t>.   </a:t>
            </a:r>
            <a:endParaRPr lang="en-US" sz="1000" b="1" dirty="0" smtClean="0"/>
          </a:p>
        </p:txBody>
      </p:sp>
      <p:sp>
        <p:nvSpPr>
          <p:cNvPr id="16" name="TextBox 15"/>
          <p:cNvSpPr txBox="1"/>
          <p:nvPr/>
        </p:nvSpPr>
        <p:spPr>
          <a:xfrm>
            <a:off x="583435" y="1879548"/>
            <a:ext cx="3673673" cy="2092881"/>
          </a:xfrm>
          <a:prstGeom prst="rect">
            <a:avLst/>
          </a:prstGeom>
          <a:noFill/>
        </p:spPr>
        <p:txBody>
          <a:bodyPr wrap="square" rtlCol="0">
            <a:spAutoFit/>
          </a:bodyPr>
          <a:lstStyle/>
          <a:p>
            <a:r>
              <a:rPr lang="es-CO" sz="1000" dirty="0" smtClean="0">
                <a:solidFill>
                  <a:srgbClr val="00B0F0"/>
                </a:solidFill>
              </a:rPr>
              <a:t>Workforce </a:t>
            </a:r>
            <a:r>
              <a:rPr lang="en-US" sz="1000" dirty="0" smtClean="0">
                <a:solidFill>
                  <a:srgbClr val="00B0F0"/>
                </a:solidFill>
              </a:rPr>
              <a:t>scheduling</a:t>
            </a:r>
          </a:p>
          <a:p>
            <a:pPr marL="171450" indent="-171450" algn="just">
              <a:buFont typeface="Arial" panose="020B0604020202020204" pitchFamily="34" charset="0"/>
              <a:buChar char="•"/>
            </a:pPr>
            <a:r>
              <a:rPr lang="en-US" sz="1000" b="1" dirty="0" smtClean="0"/>
              <a:t>Multi-view</a:t>
            </a:r>
            <a:r>
              <a:rPr lang="es-CO" sz="1000" b="1" dirty="0" smtClean="0"/>
              <a:t> </a:t>
            </a:r>
            <a:r>
              <a:rPr lang="en-US" sz="1000" b="1" dirty="0" smtClean="0"/>
              <a:t>scheduler</a:t>
            </a:r>
            <a:r>
              <a:rPr lang="es-CO" sz="1000" dirty="0" smtClean="0"/>
              <a:t>: </a:t>
            </a:r>
            <a:r>
              <a:rPr lang="en-US" sz="1000" dirty="0"/>
              <a:t>c</a:t>
            </a:r>
            <a:r>
              <a:rPr lang="en-US" sz="1000" dirty="0" smtClean="0"/>
              <a:t>reate </a:t>
            </a:r>
            <a:r>
              <a:rPr lang="en-US" sz="1000" dirty="0"/>
              <a:t>and edit </a:t>
            </a:r>
            <a:r>
              <a:rPr lang="en-US" sz="1000" dirty="0" smtClean="0"/>
              <a:t>schedules </a:t>
            </a:r>
            <a:r>
              <a:rPr lang="en-US" sz="1000" dirty="0"/>
              <a:t>by automatically assigning employees </a:t>
            </a:r>
            <a:r>
              <a:rPr lang="en-US" sz="1000" dirty="0" smtClean="0"/>
              <a:t>and mix </a:t>
            </a:r>
            <a:r>
              <a:rPr lang="en-US" sz="1000" dirty="0"/>
              <a:t>and match scheduling methods like self-scheduling, rotations, and </a:t>
            </a:r>
            <a:r>
              <a:rPr lang="en-US" sz="1000" dirty="0" smtClean="0"/>
              <a:t>auto-assignment.</a:t>
            </a:r>
          </a:p>
          <a:p>
            <a:pPr marL="171450" indent="-171450" algn="just">
              <a:buFont typeface="Arial" panose="020B0604020202020204" pitchFamily="34" charset="0"/>
              <a:buChar char="•"/>
            </a:pPr>
            <a:r>
              <a:rPr lang="es-CO" sz="1000" b="1" dirty="0" smtClean="0"/>
              <a:t>Labor </a:t>
            </a:r>
            <a:r>
              <a:rPr lang="en-US" sz="1000" b="1" dirty="0" smtClean="0"/>
              <a:t>forecast</a:t>
            </a:r>
            <a:r>
              <a:rPr lang="es-CO" sz="1000" b="1" dirty="0" smtClean="0"/>
              <a:t> and </a:t>
            </a:r>
            <a:r>
              <a:rPr lang="en-US" sz="1000" b="1" dirty="0" smtClean="0"/>
              <a:t>schedule</a:t>
            </a:r>
            <a:r>
              <a:rPr lang="es-CO" sz="1000" b="1" dirty="0" smtClean="0"/>
              <a:t> </a:t>
            </a:r>
            <a:r>
              <a:rPr lang="en-US" sz="1000" b="1" dirty="0" smtClean="0"/>
              <a:t>optimization</a:t>
            </a:r>
            <a:r>
              <a:rPr lang="es-CO" sz="1000" dirty="0" smtClean="0"/>
              <a:t>: </a:t>
            </a:r>
            <a:r>
              <a:rPr lang="en-US" sz="1000" dirty="0"/>
              <a:t>d</a:t>
            </a:r>
            <a:r>
              <a:rPr lang="en-US" sz="1000" dirty="0" smtClean="0"/>
              <a:t>evelop </a:t>
            </a:r>
            <a:r>
              <a:rPr lang="en-US" sz="1000" dirty="0"/>
              <a:t>schedules </a:t>
            </a:r>
            <a:r>
              <a:rPr lang="en-US" sz="1000" dirty="0" smtClean="0"/>
              <a:t>mathematically, employees </a:t>
            </a:r>
            <a:r>
              <a:rPr lang="en-US" sz="1000" dirty="0"/>
              <a:t>can document their </a:t>
            </a:r>
            <a:r>
              <a:rPr lang="en-US" sz="1000" dirty="0" smtClean="0"/>
              <a:t>availability </a:t>
            </a:r>
            <a:r>
              <a:rPr lang="en-US" sz="1000" dirty="0"/>
              <a:t>and </a:t>
            </a:r>
            <a:r>
              <a:rPr lang="en-US" sz="1000" dirty="0" smtClean="0"/>
              <a:t>managers </a:t>
            </a:r>
            <a:r>
              <a:rPr lang="en-US" sz="1000" dirty="0"/>
              <a:t>can modify schedules or fill unexpected </a:t>
            </a:r>
            <a:r>
              <a:rPr lang="en-US" sz="1000" dirty="0" smtClean="0"/>
              <a:t>gaps.</a:t>
            </a:r>
          </a:p>
          <a:p>
            <a:pPr marL="171450" indent="-171450" algn="just">
              <a:buFont typeface="Arial" panose="020B0604020202020204" pitchFamily="34" charset="0"/>
              <a:buChar char="•"/>
            </a:pPr>
            <a:r>
              <a:rPr lang="en-US" sz="1000" b="1" dirty="0" smtClean="0"/>
              <a:t>Fair scheduling</a:t>
            </a:r>
            <a:r>
              <a:rPr lang="es-CO" sz="1000" b="1" dirty="0" smtClean="0"/>
              <a:t>: </a:t>
            </a:r>
            <a:r>
              <a:rPr lang="en-US" sz="1000" dirty="0"/>
              <a:t>intercepts schedule changes that </a:t>
            </a:r>
            <a:r>
              <a:rPr lang="en-US" sz="1000" dirty="0" smtClean="0"/>
              <a:t>occur and configures thresholds. </a:t>
            </a:r>
          </a:p>
          <a:p>
            <a:pPr marL="171450" indent="-171450" algn="just">
              <a:buFont typeface="Arial" panose="020B0604020202020204" pitchFamily="34" charset="0"/>
              <a:buChar char="•"/>
            </a:pPr>
            <a:r>
              <a:rPr lang="en-US" sz="1000" b="1" dirty="0" smtClean="0"/>
              <a:t>Open shift billboard: </a:t>
            </a:r>
            <a:r>
              <a:rPr lang="en-US" sz="1000" dirty="0" smtClean="0"/>
              <a:t>allow managers to post open shifts to </a:t>
            </a:r>
            <a:r>
              <a:rPr lang="en-US" sz="1000" dirty="0"/>
              <a:t>select </a:t>
            </a:r>
            <a:r>
              <a:rPr lang="en-US" sz="1000" dirty="0" smtClean="0"/>
              <a:t>employees and shifts </a:t>
            </a:r>
            <a:r>
              <a:rPr lang="en-US" sz="1000" dirty="0"/>
              <a:t>posted to the </a:t>
            </a:r>
            <a:r>
              <a:rPr lang="en-US" sz="1000" dirty="0" smtClean="0"/>
              <a:t>billboard.</a:t>
            </a:r>
            <a:endParaRPr lang="en-US" sz="1000" b="1" dirty="0" smtClean="0"/>
          </a:p>
        </p:txBody>
      </p:sp>
      <p:grpSp>
        <p:nvGrpSpPr>
          <p:cNvPr id="17" name="Group 16"/>
          <p:cNvGrpSpPr/>
          <p:nvPr/>
        </p:nvGrpSpPr>
        <p:grpSpPr>
          <a:xfrm>
            <a:off x="315599" y="1923678"/>
            <a:ext cx="288032" cy="259336"/>
            <a:chOff x="598378" y="1882599"/>
            <a:chExt cx="288032" cy="259336"/>
          </a:xfrm>
        </p:grpSpPr>
        <p:sp>
          <p:nvSpPr>
            <p:cNvPr id="19" name="Oval 18">
              <a:extLst>
                <a:ext uri="{FF2B5EF4-FFF2-40B4-BE49-F238E27FC236}">
                  <a16:creationId xmlns:a16="http://schemas.microsoft.com/office/drawing/2014/main" xmlns="" id="{D32467DC-68B2-4A06-97DB-38EF79A869C1}"/>
                </a:ext>
              </a:extLst>
            </p:cNvPr>
            <p:cNvSpPr/>
            <p:nvPr/>
          </p:nvSpPr>
          <p:spPr>
            <a:xfrm>
              <a:off x="598378" y="1882599"/>
              <a:ext cx="288032" cy="259336"/>
            </a:xfrm>
            <a:prstGeom prst="ellips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052" name="Picture 4" descr="Resultado de imagen para scheduling icon"/>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012" y="1911117"/>
              <a:ext cx="201125" cy="2063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4450241" y="546077"/>
            <a:ext cx="288032" cy="259336"/>
            <a:chOff x="840765" y="2643758"/>
            <a:chExt cx="288032" cy="259336"/>
          </a:xfrm>
        </p:grpSpPr>
        <p:sp>
          <p:nvSpPr>
            <p:cNvPr id="24" name="Oval 23">
              <a:extLst>
                <a:ext uri="{FF2B5EF4-FFF2-40B4-BE49-F238E27FC236}">
                  <a16:creationId xmlns:a16="http://schemas.microsoft.com/office/drawing/2014/main" xmlns="" id="{D32467DC-68B2-4A06-97DB-38EF79A869C1}"/>
                </a:ext>
              </a:extLst>
            </p:cNvPr>
            <p:cNvSpPr/>
            <p:nvPr/>
          </p:nvSpPr>
          <p:spPr>
            <a:xfrm>
              <a:off x="840765" y="2643758"/>
              <a:ext cx="288032" cy="259336"/>
            </a:xfrm>
            <a:prstGeom prst="ellipse">
              <a:avLst/>
            </a:prstGeom>
            <a:solidFill>
              <a:srgbClr val="03A1A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5" name="Picture 4" descr="Resultado de imagen para connectivity icon"/>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flipV="1">
              <a:off x="895084" y="2687937"/>
              <a:ext cx="170978" cy="170978"/>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extBox 25"/>
          <p:cNvSpPr txBox="1"/>
          <p:nvPr/>
        </p:nvSpPr>
        <p:spPr>
          <a:xfrm>
            <a:off x="4738033" y="546077"/>
            <a:ext cx="3744417" cy="1785104"/>
          </a:xfrm>
          <a:prstGeom prst="rect">
            <a:avLst/>
          </a:prstGeom>
          <a:noFill/>
        </p:spPr>
        <p:txBody>
          <a:bodyPr wrap="square" rtlCol="0">
            <a:spAutoFit/>
          </a:bodyPr>
          <a:lstStyle/>
          <a:p>
            <a:r>
              <a:rPr lang="es-CO" sz="1000" dirty="0" smtClean="0">
                <a:solidFill>
                  <a:srgbClr val="00B0F0"/>
                </a:solidFill>
              </a:rPr>
              <a:t>Workforce </a:t>
            </a:r>
            <a:r>
              <a:rPr lang="en-US" sz="1000" dirty="0" smtClean="0">
                <a:solidFill>
                  <a:srgbClr val="00B0F0"/>
                </a:solidFill>
              </a:rPr>
              <a:t>time and attendance</a:t>
            </a:r>
          </a:p>
          <a:p>
            <a:pPr marL="171450" indent="-171450" algn="just">
              <a:buFont typeface="Arial" panose="020B0604020202020204" pitchFamily="34" charset="0"/>
              <a:buChar char="•"/>
            </a:pPr>
            <a:r>
              <a:rPr lang="en-US" sz="1000" b="1" dirty="0" smtClean="0"/>
              <a:t>Attendance</a:t>
            </a:r>
            <a:r>
              <a:rPr lang="es-CO" sz="1000" b="1" dirty="0" smtClean="0"/>
              <a:t> </a:t>
            </a:r>
            <a:r>
              <a:rPr lang="en-US" sz="1000" b="1" dirty="0" smtClean="0"/>
              <a:t>management</a:t>
            </a:r>
            <a:r>
              <a:rPr lang="es-CO" sz="1000" dirty="0" smtClean="0"/>
              <a:t>: </a:t>
            </a:r>
            <a:r>
              <a:rPr lang="en-US" sz="1000" dirty="0" smtClean="0"/>
              <a:t>maintain </a:t>
            </a:r>
            <a:r>
              <a:rPr lang="en-US" sz="1000" dirty="0"/>
              <a:t>an attendance history per </a:t>
            </a:r>
            <a:r>
              <a:rPr lang="en-US" sz="1000" dirty="0" smtClean="0"/>
              <a:t>employee and notify to the supervisor when employees violates the rules. </a:t>
            </a:r>
          </a:p>
          <a:p>
            <a:pPr marL="171450" indent="-171450" algn="just">
              <a:buFont typeface="Arial" panose="020B0604020202020204" pitchFamily="34" charset="0"/>
              <a:buChar char="•"/>
            </a:pPr>
            <a:r>
              <a:rPr lang="es-CO" sz="1000" b="1" dirty="0" smtClean="0"/>
              <a:t>Real-time pay </a:t>
            </a:r>
            <a:r>
              <a:rPr lang="en-US" sz="1000" b="1" dirty="0" smtClean="0"/>
              <a:t>categorization</a:t>
            </a:r>
            <a:r>
              <a:rPr lang="es-CO" sz="1000" dirty="0" smtClean="0"/>
              <a:t>: </a:t>
            </a:r>
            <a:r>
              <a:rPr lang="en-US" sz="1000" dirty="0"/>
              <a:t>c</a:t>
            </a:r>
            <a:r>
              <a:rPr lang="en-US" sz="1000" dirty="0" smtClean="0"/>
              <a:t>apture </a:t>
            </a:r>
            <a:r>
              <a:rPr lang="en-US" sz="1000" dirty="0"/>
              <a:t>employee clock-in and clock-out data through hardware, software, or mobile clocking solutions and </a:t>
            </a:r>
            <a:r>
              <a:rPr lang="en-US" sz="1000" dirty="0" smtClean="0"/>
              <a:t>calculate </a:t>
            </a:r>
            <a:r>
              <a:rPr lang="en-US" sz="1000" dirty="0"/>
              <a:t>pay based on state and federal </a:t>
            </a:r>
            <a:r>
              <a:rPr lang="en-US" sz="1000" dirty="0" smtClean="0"/>
              <a:t>laws.   </a:t>
            </a:r>
          </a:p>
          <a:p>
            <a:pPr marL="171450" indent="-171450" algn="just">
              <a:buFont typeface="Arial" panose="020B0604020202020204" pitchFamily="34" charset="0"/>
              <a:buChar char="•"/>
            </a:pPr>
            <a:r>
              <a:rPr lang="es-CO" sz="1000" b="1" dirty="0" smtClean="0"/>
              <a:t>Time off </a:t>
            </a:r>
            <a:r>
              <a:rPr lang="en-US" sz="1000" b="1" dirty="0" smtClean="0"/>
              <a:t>planner</a:t>
            </a:r>
            <a:r>
              <a:rPr lang="es-CO" sz="1000" b="1" dirty="0" smtClean="0"/>
              <a:t>: </a:t>
            </a:r>
            <a:r>
              <a:rPr lang="en-US" sz="1000" dirty="0"/>
              <a:t>provides a calendar-based time </a:t>
            </a:r>
            <a:r>
              <a:rPr lang="en-US" sz="1000" dirty="0" smtClean="0"/>
              <a:t>view </a:t>
            </a:r>
            <a:r>
              <a:rPr lang="en-US" sz="1000" dirty="0"/>
              <a:t>and the time off worksheet provides visibility into all the pending and approved requests made by </a:t>
            </a:r>
            <a:r>
              <a:rPr lang="en-US" sz="1000" dirty="0" smtClean="0"/>
              <a:t>employees.</a:t>
            </a:r>
            <a:endParaRPr lang="en-US" sz="1000" b="1" dirty="0" smtClean="0"/>
          </a:p>
        </p:txBody>
      </p:sp>
      <p:sp>
        <p:nvSpPr>
          <p:cNvPr id="30" name="TextBox 29"/>
          <p:cNvSpPr txBox="1"/>
          <p:nvPr/>
        </p:nvSpPr>
        <p:spPr>
          <a:xfrm>
            <a:off x="4795998" y="2339131"/>
            <a:ext cx="3681682" cy="1631216"/>
          </a:xfrm>
          <a:prstGeom prst="rect">
            <a:avLst/>
          </a:prstGeom>
          <a:noFill/>
        </p:spPr>
        <p:txBody>
          <a:bodyPr wrap="square" rtlCol="0">
            <a:spAutoFit/>
          </a:bodyPr>
          <a:lstStyle/>
          <a:p>
            <a:r>
              <a:rPr lang="es-CO" sz="1000" dirty="0" smtClean="0">
                <a:solidFill>
                  <a:srgbClr val="00B0F0"/>
                </a:solidFill>
              </a:rPr>
              <a:t>Employee and manager self-service</a:t>
            </a:r>
            <a:endParaRPr lang="en-US" sz="1000" dirty="0" smtClean="0">
              <a:solidFill>
                <a:srgbClr val="00B0F0"/>
              </a:solidFill>
            </a:endParaRPr>
          </a:p>
          <a:p>
            <a:pPr marL="171450" indent="-171450" algn="just">
              <a:buFont typeface="Arial" panose="020B0604020202020204" pitchFamily="34" charset="0"/>
              <a:buChar char="•"/>
            </a:pPr>
            <a:r>
              <a:rPr lang="en-US" sz="1000" b="1" dirty="0" smtClean="0"/>
              <a:t>Connect employees to their data</a:t>
            </a:r>
            <a:r>
              <a:rPr lang="es-CO" sz="1000" dirty="0" smtClean="0"/>
              <a:t>: </a:t>
            </a:r>
            <a:r>
              <a:rPr lang="en-US" sz="1000" dirty="0" smtClean="0"/>
              <a:t>employees </a:t>
            </a:r>
            <a:r>
              <a:rPr lang="en-US" sz="1000" dirty="0"/>
              <a:t>to access their own information to reduce HR calls and emails and </a:t>
            </a:r>
            <a:r>
              <a:rPr lang="en-US" sz="1000" dirty="0" smtClean="0"/>
              <a:t>enter </a:t>
            </a:r>
            <a:r>
              <a:rPr lang="en-US" sz="1000" dirty="0"/>
              <a:t>time worked</a:t>
            </a:r>
            <a:endParaRPr lang="en-US" sz="1000" dirty="0" smtClean="0"/>
          </a:p>
          <a:p>
            <a:pPr marL="171450" indent="-171450" algn="just">
              <a:buFont typeface="Arial" panose="020B0604020202020204" pitchFamily="34" charset="0"/>
              <a:buChar char="•"/>
            </a:pPr>
            <a:r>
              <a:rPr lang="es-CO" sz="1000" b="1" dirty="0" smtClean="0"/>
              <a:t>Access </a:t>
            </a:r>
            <a:r>
              <a:rPr lang="en-US" sz="1000" b="1" dirty="0" smtClean="0"/>
              <a:t>by</a:t>
            </a:r>
            <a:r>
              <a:rPr lang="es-CO" sz="1000" b="1" dirty="0" smtClean="0"/>
              <a:t> role</a:t>
            </a:r>
            <a:r>
              <a:rPr lang="es-CO" sz="1000" dirty="0" smtClean="0"/>
              <a:t>: </a:t>
            </a:r>
            <a:r>
              <a:rPr lang="en-US" sz="1000" dirty="0"/>
              <a:t>v</a:t>
            </a:r>
            <a:r>
              <a:rPr lang="en-US" sz="1000" dirty="0" smtClean="0"/>
              <a:t>iew </a:t>
            </a:r>
            <a:r>
              <a:rPr lang="en-US" sz="1000" dirty="0"/>
              <a:t>timesheets, post shifts for trading, and make entitlement queries, </a:t>
            </a:r>
            <a:r>
              <a:rPr lang="en-US" sz="1000" dirty="0" smtClean="0"/>
              <a:t>approve </a:t>
            </a:r>
            <a:r>
              <a:rPr lang="en-US" sz="1000" dirty="0"/>
              <a:t>and reject time requests and create online time record </a:t>
            </a:r>
            <a:r>
              <a:rPr lang="en-US" sz="1000" dirty="0" smtClean="0"/>
              <a:t>reports. </a:t>
            </a:r>
          </a:p>
          <a:p>
            <a:pPr marL="171450" indent="-171450" algn="just">
              <a:buFont typeface="Arial" panose="020B0604020202020204" pitchFamily="34" charset="0"/>
              <a:buChar char="•"/>
            </a:pPr>
            <a:r>
              <a:rPr lang="en-US" sz="1000" b="1" dirty="0" smtClean="0"/>
              <a:t>Convenient</a:t>
            </a:r>
            <a:r>
              <a:rPr lang="es-CO" sz="1000" b="1" dirty="0" smtClean="0"/>
              <a:t> Workforce data: </a:t>
            </a:r>
            <a:r>
              <a:rPr lang="en-US" sz="1000" dirty="0"/>
              <a:t>i</a:t>
            </a:r>
            <a:r>
              <a:rPr lang="en-US" sz="1000" dirty="0" smtClean="0"/>
              <a:t>nitiate personnel actions in accordance to your organization’s defined policies for consistency.</a:t>
            </a:r>
            <a:endParaRPr lang="en-US" sz="1000" b="1" dirty="0" smtClean="0"/>
          </a:p>
        </p:txBody>
      </p:sp>
      <p:grpSp>
        <p:nvGrpSpPr>
          <p:cNvPr id="2" name="Group 1"/>
          <p:cNvGrpSpPr/>
          <p:nvPr/>
        </p:nvGrpSpPr>
        <p:grpSpPr>
          <a:xfrm>
            <a:off x="4445793" y="2385778"/>
            <a:ext cx="288032" cy="259336"/>
            <a:chOff x="4450001" y="2104787"/>
            <a:chExt cx="288032" cy="259336"/>
          </a:xfrm>
        </p:grpSpPr>
        <p:sp>
          <p:nvSpPr>
            <p:cNvPr id="28" name="Oval 27">
              <a:extLst>
                <a:ext uri="{FF2B5EF4-FFF2-40B4-BE49-F238E27FC236}">
                  <a16:creationId xmlns:a16="http://schemas.microsoft.com/office/drawing/2014/main" xmlns="" id="{D32467DC-68B2-4A06-97DB-38EF79A869C1}"/>
                </a:ext>
              </a:extLst>
            </p:cNvPr>
            <p:cNvSpPr/>
            <p:nvPr/>
          </p:nvSpPr>
          <p:spPr>
            <a:xfrm>
              <a:off x="4450001" y="2104787"/>
              <a:ext cx="288032" cy="259336"/>
            </a:xfrm>
            <a:prstGeom prst="ellipse">
              <a:avLst/>
            </a:prstGeom>
            <a:solidFill>
              <a:srgbClr val="FF596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054" name="Picture 6" descr="Resultado de imagen para self-service icon"/>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507966" y="2164841"/>
              <a:ext cx="174290" cy="1742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632112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55576" y="4299942"/>
            <a:ext cx="7776864" cy="576064"/>
          </a:xfrm>
          <a:prstGeom prst="rect">
            <a:avLst/>
          </a:prstGeom>
        </p:spPr>
        <p:txBody>
          <a:bodyPr/>
          <a:lstStyle>
            <a:lvl1pPr algn="ctr" defTabSz="914400" rtl="0" eaLnBrk="1" latinLnBrk="0" hangingPunct="1">
              <a:spcBef>
                <a:spcPct val="0"/>
              </a:spcBef>
              <a:buNone/>
              <a:defRPr sz="2800" b="1" kern="1200">
                <a:solidFill>
                  <a:srgbClr val="173456"/>
                </a:solidFill>
                <a:latin typeface="+mj-lt"/>
                <a:ea typeface="+mj-ea"/>
                <a:cs typeface="+mj-cs"/>
              </a:defRPr>
            </a:lvl1pPr>
          </a:lstStyle>
          <a:p>
            <a:r>
              <a:rPr lang="es-CO" dirty="0" smtClean="0"/>
              <a:t>CloudSuite Workforce Management Product</a:t>
            </a:r>
            <a:endParaRPr lang="en-US" dirty="0"/>
          </a:p>
        </p:txBody>
      </p:sp>
      <p:sp>
        <p:nvSpPr>
          <p:cNvPr id="10" name="TextBox 9"/>
          <p:cNvSpPr txBox="1"/>
          <p:nvPr/>
        </p:nvSpPr>
        <p:spPr>
          <a:xfrm>
            <a:off x="899592" y="521348"/>
            <a:ext cx="3290351" cy="2554545"/>
          </a:xfrm>
          <a:prstGeom prst="rect">
            <a:avLst/>
          </a:prstGeom>
          <a:noFill/>
        </p:spPr>
        <p:txBody>
          <a:bodyPr wrap="square" rtlCol="0">
            <a:spAutoFit/>
          </a:bodyPr>
          <a:lstStyle/>
          <a:p>
            <a:r>
              <a:rPr lang="es-CO" sz="1000" dirty="0" smtClean="0">
                <a:solidFill>
                  <a:srgbClr val="00B0F0"/>
                </a:solidFill>
              </a:rPr>
              <a:t>Workforce </a:t>
            </a:r>
            <a:r>
              <a:rPr lang="en-US" sz="1000" dirty="0" smtClean="0">
                <a:solidFill>
                  <a:srgbClr val="00B0F0"/>
                </a:solidFill>
              </a:rPr>
              <a:t>mobility</a:t>
            </a:r>
          </a:p>
          <a:p>
            <a:pPr marL="171450" indent="-171450" algn="just">
              <a:buFont typeface="Arial" panose="020B0604020202020204" pitchFamily="34" charset="0"/>
              <a:buChar char="•"/>
            </a:pPr>
            <a:r>
              <a:rPr lang="en-US" sz="1000" b="1" dirty="0" smtClean="0"/>
              <a:t>Mobility</a:t>
            </a:r>
            <a:r>
              <a:rPr lang="es-CO" sz="1000" b="1" dirty="0" smtClean="0"/>
              <a:t> </a:t>
            </a:r>
            <a:r>
              <a:rPr lang="en-US" sz="1000" b="1" dirty="0" smtClean="0"/>
              <a:t>for</a:t>
            </a:r>
            <a:r>
              <a:rPr lang="es-CO" sz="1000" b="1" dirty="0" smtClean="0"/>
              <a:t> </a:t>
            </a:r>
            <a:r>
              <a:rPr lang="en-US" sz="1000" b="1" dirty="0" smtClean="0"/>
              <a:t>employees</a:t>
            </a:r>
            <a:r>
              <a:rPr lang="es-CO" sz="1000" dirty="0" smtClean="0"/>
              <a:t>: </a:t>
            </a:r>
            <a:r>
              <a:rPr lang="en-US" sz="1000" dirty="0"/>
              <a:t>e</a:t>
            </a:r>
            <a:r>
              <a:rPr lang="en-US" sz="1000" dirty="0" smtClean="0"/>
              <a:t>mployees </a:t>
            </a:r>
            <a:r>
              <a:rPr lang="en-US" sz="1000" dirty="0"/>
              <a:t>and managers can use their smartphone to check their work schedule, update availability, request time off, swap shifts with coworkers, attest to the accuracy of their time worked, and view vacation balances</a:t>
            </a:r>
            <a:r>
              <a:rPr lang="en-US" sz="1000" dirty="0" smtClean="0"/>
              <a:t>.</a:t>
            </a:r>
          </a:p>
          <a:p>
            <a:pPr marL="171450" indent="-171450" algn="just">
              <a:buFont typeface="Arial" panose="020B0604020202020204" pitchFamily="34" charset="0"/>
              <a:buChar char="•"/>
            </a:pPr>
            <a:r>
              <a:rPr lang="es-CO" sz="1000" b="1" dirty="0" smtClean="0"/>
              <a:t>Mobility for managers</a:t>
            </a:r>
            <a:r>
              <a:rPr lang="es-CO" sz="1000" dirty="0" smtClean="0"/>
              <a:t>: </a:t>
            </a:r>
            <a:r>
              <a:rPr lang="en-US" sz="1000" dirty="0"/>
              <a:t>e</a:t>
            </a:r>
            <a:r>
              <a:rPr lang="en-US" sz="1000" dirty="0" smtClean="0"/>
              <a:t>dit </a:t>
            </a:r>
            <a:r>
              <a:rPr lang="en-US" sz="1000" dirty="0"/>
              <a:t>time sheets, approve, or decline employee time off requests and respond to workforce </a:t>
            </a:r>
            <a:r>
              <a:rPr lang="en-US" sz="1000" dirty="0" smtClean="0"/>
              <a:t>issues, </a:t>
            </a:r>
            <a:r>
              <a:rPr lang="en-US" sz="1000" dirty="0"/>
              <a:t>provides dashboards and </a:t>
            </a:r>
            <a:r>
              <a:rPr lang="en-US" sz="1000" dirty="0" smtClean="0"/>
              <a:t> access </a:t>
            </a:r>
            <a:r>
              <a:rPr lang="en-US" sz="1000" dirty="0"/>
              <a:t>to real-time alerts on staffing gaps, store sales details, and pending time-off requests information.</a:t>
            </a:r>
            <a:endParaRPr lang="en-US" sz="1000" dirty="0" smtClean="0"/>
          </a:p>
          <a:p>
            <a:pPr marL="171450" indent="-171450" algn="just">
              <a:buFont typeface="Arial" panose="020B0604020202020204" pitchFamily="34" charset="0"/>
              <a:buChar char="•"/>
            </a:pPr>
            <a:r>
              <a:rPr lang="es-CO" sz="1000" b="1" dirty="0" smtClean="0"/>
              <a:t>Kiosk and self-service portal: </a:t>
            </a:r>
            <a:r>
              <a:rPr lang="en-US" sz="1000" dirty="0"/>
              <a:t>d</a:t>
            </a:r>
            <a:r>
              <a:rPr lang="en-US" sz="1000" dirty="0" smtClean="0"/>
              <a:t>eliver </a:t>
            </a:r>
            <a:r>
              <a:rPr lang="en-US" sz="1000" dirty="0"/>
              <a:t>a value-based workforce mobile experience with access to actionable, single </a:t>
            </a:r>
            <a:r>
              <a:rPr lang="en-US" sz="1000" dirty="0" smtClean="0"/>
              <a:t>source and intelligent information. </a:t>
            </a:r>
            <a:endParaRPr lang="en-US" sz="1000" b="1" dirty="0" smtClean="0"/>
          </a:p>
        </p:txBody>
      </p:sp>
      <p:grpSp>
        <p:nvGrpSpPr>
          <p:cNvPr id="2" name="Group 1"/>
          <p:cNvGrpSpPr/>
          <p:nvPr/>
        </p:nvGrpSpPr>
        <p:grpSpPr>
          <a:xfrm>
            <a:off x="585196" y="526928"/>
            <a:ext cx="314396" cy="271840"/>
            <a:chOff x="598378" y="339502"/>
            <a:chExt cx="314396" cy="271840"/>
          </a:xfrm>
        </p:grpSpPr>
        <p:sp>
          <p:nvSpPr>
            <p:cNvPr id="8" name="Oval 7">
              <a:extLst>
                <a:ext uri="{FF2B5EF4-FFF2-40B4-BE49-F238E27FC236}">
                  <a16:creationId xmlns:a16="http://schemas.microsoft.com/office/drawing/2014/main" xmlns="" id="{D32467DC-68B2-4A06-97DB-38EF79A869C1}"/>
                </a:ext>
              </a:extLst>
            </p:cNvPr>
            <p:cNvSpPr/>
            <p:nvPr/>
          </p:nvSpPr>
          <p:spPr>
            <a:xfrm>
              <a:off x="598378" y="339502"/>
              <a:ext cx="314396" cy="271840"/>
            </a:xfrm>
            <a:prstGeom prst="ellipse">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3074" name="Picture 2" descr="Resultado de imagen para mobility ic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37" r="11804"/>
            <a:stretch/>
          </p:blipFill>
          <p:spPr bwMode="auto">
            <a:xfrm>
              <a:off x="683568" y="388831"/>
              <a:ext cx="144016" cy="1731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4866591" y="539432"/>
            <a:ext cx="288032" cy="259336"/>
            <a:chOff x="598378" y="1882599"/>
            <a:chExt cx="288032" cy="259336"/>
          </a:xfrm>
        </p:grpSpPr>
        <p:sp>
          <p:nvSpPr>
            <p:cNvPr id="13" name="Oval 12">
              <a:extLst>
                <a:ext uri="{FF2B5EF4-FFF2-40B4-BE49-F238E27FC236}">
                  <a16:creationId xmlns:a16="http://schemas.microsoft.com/office/drawing/2014/main" xmlns="" id="{D32467DC-68B2-4A06-97DB-38EF79A869C1}"/>
                </a:ext>
              </a:extLst>
            </p:cNvPr>
            <p:cNvSpPr/>
            <p:nvPr/>
          </p:nvSpPr>
          <p:spPr>
            <a:xfrm>
              <a:off x="598378" y="1882599"/>
              <a:ext cx="288032" cy="259336"/>
            </a:xfrm>
            <a:prstGeom prst="ellips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14" name="Picture 4" descr="Resultado de imagen para scheduling icon"/>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012" y="1911117"/>
              <a:ext cx="201125" cy="206385"/>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5154623" y="579926"/>
            <a:ext cx="3290351" cy="2246769"/>
          </a:xfrm>
          <a:prstGeom prst="rect">
            <a:avLst/>
          </a:prstGeom>
          <a:noFill/>
        </p:spPr>
        <p:txBody>
          <a:bodyPr wrap="square" rtlCol="0">
            <a:spAutoFit/>
          </a:bodyPr>
          <a:lstStyle/>
          <a:p>
            <a:r>
              <a:rPr lang="es-CO" sz="1000" dirty="0" smtClean="0">
                <a:solidFill>
                  <a:srgbClr val="00B0F0"/>
                </a:solidFill>
              </a:rPr>
              <a:t>Workforce </a:t>
            </a:r>
            <a:r>
              <a:rPr lang="en-US" sz="1000" dirty="0" smtClean="0">
                <a:solidFill>
                  <a:srgbClr val="00B0F0"/>
                </a:solidFill>
              </a:rPr>
              <a:t>performance</a:t>
            </a:r>
          </a:p>
          <a:p>
            <a:pPr marL="171450" indent="-171450" algn="just">
              <a:buFont typeface="Arial" panose="020B0604020202020204" pitchFamily="34" charset="0"/>
              <a:buChar char="•"/>
            </a:pPr>
            <a:r>
              <a:rPr lang="es-CO" sz="1000" b="1" dirty="0" smtClean="0"/>
              <a:t>Management dashboard</a:t>
            </a:r>
            <a:r>
              <a:rPr lang="es-CO" sz="1000" dirty="0" smtClean="0"/>
              <a:t>: </a:t>
            </a:r>
            <a:r>
              <a:rPr lang="en-US" sz="1000" dirty="0"/>
              <a:t>views of workforce performance provide executives with summary </a:t>
            </a:r>
            <a:r>
              <a:rPr lang="en-US" sz="1000" dirty="0" smtClean="0"/>
              <a:t>operational and business </a:t>
            </a:r>
            <a:r>
              <a:rPr lang="en-US" sz="1000" dirty="0"/>
              <a:t>metrics are available for individual users based on their </a:t>
            </a:r>
            <a:r>
              <a:rPr lang="en-US" sz="1000" dirty="0" smtClean="0"/>
              <a:t>role. </a:t>
            </a:r>
          </a:p>
          <a:p>
            <a:pPr marL="171450" indent="-171450" algn="just">
              <a:buFont typeface="Arial" panose="020B0604020202020204" pitchFamily="34" charset="0"/>
              <a:buChar char="•"/>
            </a:pPr>
            <a:r>
              <a:rPr lang="es-CO" sz="1000" b="1" dirty="0" smtClean="0"/>
              <a:t>Reporting</a:t>
            </a:r>
            <a:r>
              <a:rPr lang="es-CO" sz="1000" dirty="0" smtClean="0"/>
              <a:t>: </a:t>
            </a:r>
            <a:r>
              <a:rPr lang="en-US" sz="1000" dirty="0"/>
              <a:t>m</a:t>
            </a:r>
            <a:r>
              <a:rPr lang="en-US" sz="1000" dirty="0" smtClean="0"/>
              <a:t>anagers </a:t>
            </a:r>
            <a:r>
              <a:rPr lang="en-US" sz="1000" dirty="0"/>
              <a:t>at all levels of the organization can use existing reports to make decisions, perform ad hoc queries, or create customized reports to meet specific needs</a:t>
            </a:r>
            <a:r>
              <a:rPr lang="en-US" sz="1000" dirty="0" smtClean="0"/>
              <a:t>.</a:t>
            </a:r>
          </a:p>
          <a:p>
            <a:pPr marL="171450" indent="-171450" algn="just">
              <a:buFont typeface="Arial" panose="020B0604020202020204" pitchFamily="34" charset="0"/>
              <a:buChar char="•"/>
            </a:pPr>
            <a:r>
              <a:rPr lang="es-CO" sz="1000" b="1" dirty="0" smtClean="0"/>
              <a:t>Configurable alerts: </a:t>
            </a:r>
            <a:r>
              <a:rPr lang="en-US" sz="1000" dirty="0"/>
              <a:t>c</a:t>
            </a:r>
            <a:r>
              <a:rPr lang="en-US" sz="1000" dirty="0" smtClean="0"/>
              <a:t>reate </a:t>
            </a:r>
            <a:r>
              <a:rPr lang="en-US" sz="1000" dirty="0"/>
              <a:t>the thresholds, parameters, and specifications for each dashboard per their unique performance objectives and </a:t>
            </a:r>
            <a:r>
              <a:rPr lang="en-US" sz="1000" dirty="0" smtClean="0"/>
              <a:t>real-time </a:t>
            </a:r>
            <a:r>
              <a:rPr lang="en-US" sz="1000" dirty="0"/>
              <a:t>alerts notify managers when performance thresholds are </a:t>
            </a:r>
            <a:r>
              <a:rPr lang="en-US" sz="1000" dirty="0" smtClean="0"/>
              <a:t>breached.</a:t>
            </a:r>
            <a:endParaRPr lang="en-US" sz="1000" b="1" dirty="0" smtClean="0"/>
          </a:p>
        </p:txBody>
      </p:sp>
    </p:spTree>
    <p:extLst>
      <p:ext uri="{BB962C8B-B14F-4D97-AF65-F5344CB8AC3E}">
        <p14:creationId xmlns:p14="http://schemas.microsoft.com/office/powerpoint/2010/main" val="23552764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75656" y="4371950"/>
            <a:ext cx="6192688" cy="576064"/>
          </a:xfrm>
        </p:spPr>
        <p:txBody>
          <a:bodyPr/>
          <a:lstStyle/>
          <a:p>
            <a:r>
              <a:rPr lang="es-ES" dirty="0" smtClean="0"/>
              <a:t>About Infor</a:t>
            </a:r>
            <a:endParaRPr lang="es-ES" dirty="0"/>
          </a:p>
        </p:txBody>
      </p:sp>
      <p:cxnSp>
        <p:nvCxnSpPr>
          <p:cNvPr id="40" name="Elbow Connector 39"/>
          <p:cNvCxnSpPr>
            <a:stCxn id="55" idx="4"/>
            <a:endCxn id="36" idx="0"/>
          </p:cNvCxnSpPr>
          <p:nvPr/>
        </p:nvCxnSpPr>
        <p:spPr>
          <a:xfrm rot="5400000">
            <a:off x="2029810" y="-362020"/>
            <a:ext cx="584120" cy="2559811"/>
          </a:xfrm>
          <a:prstGeom prst="bentConnector3">
            <a:avLst>
              <a:gd name="adj1" fmla="val 50000"/>
            </a:avLst>
          </a:prstGeom>
          <a:ln w="571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Elbow Connector 41"/>
          <p:cNvCxnSpPr>
            <a:stCxn id="58" idx="4"/>
            <a:endCxn id="37" idx="0"/>
          </p:cNvCxnSpPr>
          <p:nvPr/>
        </p:nvCxnSpPr>
        <p:spPr>
          <a:xfrm rot="16200000" flipH="1">
            <a:off x="6482130" y="-314081"/>
            <a:ext cx="584120" cy="2463931"/>
          </a:xfrm>
          <a:prstGeom prst="bentConnector3">
            <a:avLst>
              <a:gd name="adj1" fmla="val 50000"/>
            </a:avLst>
          </a:prstGeom>
          <a:ln w="571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Elbow Connector 42"/>
          <p:cNvCxnSpPr>
            <a:stCxn id="57" idx="4"/>
            <a:endCxn id="51" idx="0"/>
          </p:cNvCxnSpPr>
          <p:nvPr/>
        </p:nvCxnSpPr>
        <p:spPr>
          <a:xfrm rot="16200000" flipH="1">
            <a:off x="5584702" y="195257"/>
            <a:ext cx="584120" cy="1445255"/>
          </a:xfrm>
          <a:prstGeom prst="bentConnector3">
            <a:avLst>
              <a:gd name="adj1" fmla="val 50000"/>
            </a:avLst>
          </a:prstGeom>
          <a:ln w="571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Elbow Connector 45"/>
          <p:cNvCxnSpPr>
            <a:stCxn id="49" idx="4"/>
            <a:endCxn id="38" idx="0"/>
          </p:cNvCxnSpPr>
          <p:nvPr/>
        </p:nvCxnSpPr>
        <p:spPr>
          <a:xfrm rot="5400000">
            <a:off x="2892151" y="112231"/>
            <a:ext cx="584120" cy="1611309"/>
          </a:xfrm>
          <a:prstGeom prst="bentConnector3">
            <a:avLst>
              <a:gd name="adj1" fmla="val 50000"/>
            </a:avLst>
          </a:prstGeom>
          <a:ln w="571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3494870" y="412015"/>
            <a:ext cx="213810" cy="213810"/>
          </a:xfrm>
          <a:prstGeom prst="ellipse">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4271050" y="412015"/>
            <a:ext cx="213810" cy="213810"/>
          </a:xfrm>
          <a:prstGeom prst="ellipse">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5047230" y="412015"/>
            <a:ext cx="213810" cy="213810"/>
          </a:xfrm>
          <a:prstGeom prst="ellipse">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5435320" y="412015"/>
            <a:ext cx="213810" cy="213810"/>
          </a:xfrm>
          <a:prstGeom prst="ellipse">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659140" y="412015"/>
            <a:ext cx="213810" cy="213810"/>
          </a:xfrm>
          <a:prstGeom prst="ellipse">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3882960" y="412015"/>
            <a:ext cx="213810" cy="213810"/>
          </a:xfrm>
          <a:prstGeom prst="ellipse">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Elbow Connector 49"/>
          <p:cNvCxnSpPr>
            <a:stCxn id="56" idx="4"/>
            <a:endCxn id="59" idx="0"/>
          </p:cNvCxnSpPr>
          <p:nvPr/>
        </p:nvCxnSpPr>
        <p:spPr>
          <a:xfrm rot="5400000">
            <a:off x="3798238" y="630228"/>
            <a:ext cx="584120" cy="575315"/>
          </a:xfrm>
          <a:prstGeom prst="bentConnector3">
            <a:avLst>
              <a:gd name="adj1" fmla="val 50000"/>
            </a:avLst>
          </a:prstGeom>
          <a:ln w="571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415077" y="2680266"/>
            <a:ext cx="1064916" cy="938719"/>
          </a:xfrm>
          <a:prstGeom prst="rect">
            <a:avLst/>
          </a:prstGeom>
          <a:noFill/>
        </p:spPr>
        <p:txBody>
          <a:bodyPr wrap="square" rtlCol="0">
            <a:spAutoFit/>
          </a:bodyPr>
          <a:lstStyle/>
          <a:p>
            <a:pPr algn="ctr"/>
            <a:r>
              <a:rPr lang="en-US" sz="1100" dirty="0"/>
              <a:t>Founded in </a:t>
            </a:r>
            <a:r>
              <a:rPr lang="en-US" sz="1100" dirty="0" smtClean="0"/>
              <a:t>2002</a:t>
            </a:r>
          </a:p>
          <a:p>
            <a:pPr algn="ctr"/>
            <a:endParaRPr lang="en-US" sz="1100" dirty="0" smtClean="0"/>
          </a:p>
          <a:p>
            <a:pPr algn="ctr"/>
            <a:r>
              <a:rPr lang="en-US" sz="1100" dirty="0"/>
              <a:t>H</a:t>
            </a:r>
            <a:r>
              <a:rPr lang="en-US" sz="1100" dirty="0" smtClean="0"/>
              <a:t>eadquarters</a:t>
            </a:r>
            <a:endParaRPr lang="en-US" sz="1100" dirty="0"/>
          </a:p>
          <a:p>
            <a:pPr algn="ctr"/>
            <a:r>
              <a:rPr lang="es-CO" sz="1100" dirty="0" smtClean="0"/>
              <a:t>in New York</a:t>
            </a:r>
            <a:endParaRPr lang="en-US" sz="1100" dirty="0"/>
          </a:p>
        </p:txBody>
      </p:sp>
      <p:sp>
        <p:nvSpPr>
          <p:cNvPr id="36" name="Oval 35"/>
          <p:cNvSpPr/>
          <p:nvPr/>
        </p:nvSpPr>
        <p:spPr>
          <a:xfrm>
            <a:off x="415077" y="1209945"/>
            <a:ext cx="1253773" cy="1253773"/>
          </a:xfrm>
          <a:prstGeom prst="ellipse">
            <a:avLst/>
          </a:prstGeom>
          <a:noFill/>
          <a:ln w="7620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1751669" y="1209945"/>
            <a:ext cx="1253773" cy="1253773"/>
          </a:xfrm>
          <a:prstGeom prst="ellipse">
            <a:avLst/>
          </a:prstGeom>
          <a:noFill/>
          <a:ln w="7620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1638467" y="2656468"/>
            <a:ext cx="1480176" cy="261610"/>
          </a:xfrm>
          <a:prstGeom prst="rect">
            <a:avLst/>
          </a:prstGeom>
          <a:noFill/>
        </p:spPr>
        <p:txBody>
          <a:bodyPr wrap="square" rtlCol="0">
            <a:spAutoFit/>
          </a:bodyPr>
          <a:lstStyle/>
          <a:p>
            <a:pPr algn="ctr"/>
            <a:r>
              <a:rPr lang="en-US" sz="1100" dirty="0" smtClean="0"/>
              <a:t>+1750 partners</a:t>
            </a:r>
            <a:endParaRPr lang="es-ES" sz="1100" dirty="0"/>
          </a:p>
        </p:txBody>
      </p:sp>
      <p:grpSp>
        <p:nvGrpSpPr>
          <p:cNvPr id="5" name="Group 4"/>
          <p:cNvGrpSpPr/>
          <p:nvPr/>
        </p:nvGrpSpPr>
        <p:grpSpPr>
          <a:xfrm>
            <a:off x="5876762" y="1209945"/>
            <a:ext cx="1428758" cy="2054036"/>
            <a:chOff x="5682160" y="1233743"/>
            <a:chExt cx="1428758" cy="2054036"/>
          </a:xfrm>
        </p:grpSpPr>
        <p:sp>
          <p:nvSpPr>
            <p:cNvPr id="45" name="Rectangle 44"/>
            <p:cNvSpPr/>
            <p:nvPr/>
          </p:nvSpPr>
          <p:spPr>
            <a:xfrm>
              <a:off x="5682160" y="2687615"/>
              <a:ext cx="1428758" cy="600164"/>
            </a:xfrm>
            <a:prstGeom prst="rect">
              <a:avLst/>
            </a:prstGeom>
            <a:noFill/>
          </p:spPr>
          <p:txBody>
            <a:bodyPr wrap="square" rtlCol="0">
              <a:spAutoFit/>
            </a:bodyPr>
            <a:lstStyle/>
            <a:p>
              <a:pPr algn="ctr"/>
              <a:r>
                <a:rPr lang="en-US" sz="1100" dirty="0" smtClean="0"/>
                <a:t>In 2018, introduced machine learning and AI </a:t>
              </a:r>
              <a:endParaRPr lang="es-ES" sz="1100" dirty="0"/>
            </a:p>
          </p:txBody>
        </p:sp>
        <p:sp>
          <p:nvSpPr>
            <p:cNvPr id="51" name="Oval 50"/>
            <p:cNvSpPr/>
            <p:nvPr/>
          </p:nvSpPr>
          <p:spPr>
            <a:xfrm>
              <a:off x="5777901" y="1233743"/>
              <a:ext cx="1253773" cy="1253773"/>
            </a:xfrm>
            <a:prstGeom prst="ellipse">
              <a:avLst/>
            </a:prstGeom>
            <a:noFill/>
            <a:ln w="7620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7292657" y="1209945"/>
            <a:ext cx="1445539" cy="2392591"/>
            <a:chOff x="7432337" y="1233743"/>
            <a:chExt cx="1445539" cy="2392591"/>
          </a:xfrm>
        </p:grpSpPr>
        <p:sp>
          <p:nvSpPr>
            <p:cNvPr id="37" name="Oval 36"/>
            <p:cNvSpPr/>
            <p:nvPr/>
          </p:nvSpPr>
          <p:spPr>
            <a:xfrm>
              <a:off x="7518949" y="1233743"/>
              <a:ext cx="1253773" cy="1253773"/>
            </a:xfrm>
            <a:prstGeom prst="ellipse">
              <a:avLst/>
            </a:prstGeom>
            <a:noFill/>
            <a:ln w="7620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7432337" y="2687615"/>
              <a:ext cx="1445539" cy="938719"/>
            </a:xfrm>
            <a:prstGeom prst="rect">
              <a:avLst/>
            </a:prstGeom>
            <a:noFill/>
          </p:spPr>
          <p:txBody>
            <a:bodyPr wrap="square" rtlCol="0">
              <a:spAutoFit/>
            </a:bodyPr>
            <a:lstStyle/>
            <a:p>
              <a:pPr algn="ctr"/>
              <a:r>
                <a:rPr lang="en-US" sz="1100" dirty="0" smtClean="0"/>
                <a:t>Infor’s revenue  related to EAM software was US$150 million in 2017*</a:t>
              </a:r>
              <a:endParaRPr lang="en-US" sz="1100" dirty="0"/>
            </a:p>
          </p:txBody>
        </p:sp>
      </p:grpSp>
      <p:grpSp>
        <p:nvGrpSpPr>
          <p:cNvPr id="29" name="Group 28"/>
          <p:cNvGrpSpPr/>
          <p:nvPr/>
        </p:nvGrpSpPr>
        <p:grpSpPr>
          <a:xfrm>
            <a:off x="4471997" y="1209945"/>
            <a:ext cx="1428758" cy="2977366"/>
            <a:chOff x="5675770" y="1233743"/>
            <a:chExt cx="1428758" cy="2977366"/>
          </a:xfrm>
        </p:grpSpPr>
        <p:sp>
          <p:nvSpPr>
            <p:cNvPr id="30" name="Rectangle 29"/>
            <p:cNvSpPr/>
            <p:nvPr/>
          </p:nvSpPr>
          <p:spPr>
            <a:xfrm>
              <a:off x="5675770" y="2687615"/>
              <a:ext cx="1428758" cy="1523494"/>
            </a:xfrm>
            <a:prstGeom prst="rect">
              <a:avLst/>
            </a:prstGeom>
            <a:noFill/>
          </p:spPr>
          <p:txBody>
            <a:bodyPr wrap="square" rtlCol="0">
              <a:spAutoFit/>
            </a:bodyPr>
            <a:lstStyle/>
            <a:p>
              <a:pPr algn="ctr"/>
              <a:r>
                <a:rPr lang="en-US" sz="1100" dirty="0" smtClean="0"/>
                <a:t>168 offices around the world</a:t>
              </a:r>
            </a:p>
            <a:p>
              <a:pPr algn="ctr"/>
              <a:endParaRPr lang="en-US" sz="1100" dirty="0" smtClean="0"/>
            </a:p>
            <a:p>
              <a:pPr marL="171450" indent="-171450" algn="just">
                <a:buFont typeface="Arial" panose="020B0604020202020204" pitchFamily="34" charset="0"/>
                <a:buChar char="•"/>
              </a:pPr>
              <a:r>
                <a:rPr lang="es-CO" sz="1000" b="1" dirty="0" smtClean="0"/>
                <a:t>Brasil</a:t>
              </a:r>
              <a:r>
                <a:rPr lang="es-CO" sz="1000" dirty="0" smtClean="0"/>
                <a:t>: Sao Paulo or Brasilia</a:t>
              </a:r>
            </a:p>
            <a:p>
              <a:pPr marL="171450" indent="-171450" algn="just">
                <a:buFont typeface="Arial" panose="020B0604020202020204" pitchFamily="34" charset="0"/>
                <a:buChar char="•"/>
              </a:pPr>
              <a:r>
                <a:rPr lang="es-ES" sz="1000" b="1" dirty="0" smtClean="0"/>
                <a:t>Chile</a:t>
              </a:r>
              <a:r>
                <a:rPr lang="es-ES" sz="1000" dirty="0" smtClean="0"/>
                <a:t>: Santiago de Chile</a:t>
              </a:r>
            </a:p>
            <a:p>
              <a:pPr marL="171450" indent="-171450" algn="just">
                <a:buFont typeface="Arial" panose="020B0604020202020204" pitchFamily="34" charset="0"/>
                <a:buChar char="•"/>
              </a:pPr>
              <a:r>
                <a:rPr lang="es-ES" sz="1000" b="1" dirty="0" smtClean="0"/>
                <a:t>México</a:t>
              </a:r>
              <a:r>
                <a:rPr lang="es-ES" sz="1000" dirty="0" smtClean="0"/>
                <a:t>: Ciudad de México.</a:t>
              </a:r>
              <a:endParaRPr lang="es-ES" sz="1000" dirty="0"/>
            </a:p>
          </p:txBody>
        </p:sp>
        <p:sp>
          <p:nvSpPr>
            <p:cNvPr id="31" name="Oval 30"/>
            <p:cNvSpPr/>
            <p:nvPr/>
          </p:nvSpPr>
          <p:spPr>
            <a:xfrm>
              <a:off x="5777901" y="1233743"/>
              <a:ext cx="1253773" cy="1253773"/>
            </a:xfrm>
            <a:prstGeom prst="ellipse">
              <a:avLst/>
            </a:prstGeom>
            <a:noFill/>
            <a:ln w="7620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p:cNvGrpSpPr/>
          <p:nvPr/>
        </p:nvGrpSpPr>
        <p:grpSpPr>
          <a:xfrm>
            <a:off x="3056102" y="1209945"/>
            <a:ext cx="1428758" cy="1878582"/>
            <a:chOff x="5658250" y="1233743"/>
            <a:chExt cx="1428758" cy="1878582"/>
          </a:xfrm>
        </p:grpSpPr>
        <p:sp>
          <p:nvSpPr>
            <p:cNvPr id="54" name="Rectangle 53"/>
            <p:cNvSpPr/>
            <p:nvPr/>
          </p:nvSpPr>
          <p:spPr>
            <a:xfrm>
              <a:off x="5658250" y="2681438"/>
              <a:ext cx="1428758" cy="430887"/>
            </a:xfrm>
            <a:prstGeom prst="rect">
              <a:avLst/>
            </a:prstGeom>
            <a:noFill/>
          </p:spPr>
          <p:txBody>
            <a:bodyPr wrap="square" rtlCol="0">
              <a:spAutoFit/>
            </a:bodyPr>
            <a:lstStyle/>
            <a:p>
              <a:pPr algn="ctr"/>
              <a:r>
                <a:rPr lang="en-US" sz="1100" dirty="0" smtClean="0"/>
                <a:t>+71.000.000 cloud users</a:t>
              </a:r>
              <a:endParaRPr lang="es-ES" sz="1100" dirty="0"/>
            </a:p>
          </p:txBody>
        </p:sp>
        <p:sp>
          <p:nvSpPr>
            <p:cNvPr id="59" name="Oval 58"/>
            <p:cNvSpPr/>
            <p:nvPr/>
          </p:nvSpPr>
          <p:spPr>
            <a:xfrm>
              <a:off x="5777901" y="1233743"/>
              <a:ext cx="1253773" cy="1253773"/>
            </a:xfrm>
            <a:prstGeom prst="ellipse">
              <a:avLst/>
            </a:prstGeom>
            <a:noFill/>
            <a:ln w="7620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2" name="Elbow Connector 61"/>
          <p:cNvCxnSpPr>
            <a:stCxn id="34" idx="4"/>
            <a:endCxn id="31" idx="0"/>
          </p:cNvCxnSpPr>
          <p:nvPr/>
        </p:nvCxnSpPr>
        <p:spPr>
          <a:xfrm rot="16200000" flipH="1">
            <a:off x="4691470" y="700400"/>
            <a:ext cx="584120" cy="434970"/>
          </a:xfrm>
          <a:prstGeom prst="bentConnector3">
            <a:avLst>
              <a:gd name="adj1" fmla="val 50000"/>
            </a:avLst>
          </a:prstGeom>
          <a:ln w="571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Resultado de imagen para estados unidos icon"/>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576006" y="1557017"/>
            <a:ext cx="933859" cy="5999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products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56653" y="1363372"/>
            <a:ext cx="891935" cy="8919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para cloud ico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406" b="6138"/>
          <a:stretch/>
        </p:blipFill>
        <p:spPr bwMode="auto">
          <a:xfrm>
            <a:off x="3392922" y="1496316"/>
            <a:ext cx="819435" cy="7002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Resultado de imagen para office ico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827" t="9139" r="10916" b="9652"/>
          <a:stretch/>
        </p:blipFill>
        <p:spPr bwMode="auto">
          <a:xfrm>
            <a:off x="4870456" y="1444467"/>
            <a:ext cx="724754" cy="7521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sultado de imagen para machine learning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86271" y="1396221"/>
            <a:ext cx="826235" cy="82623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sultado de imagen para revenue icon"/>
          <p:cNvPicPr>
            <a:picLocks noChangeAspect="1" noChangeArrowheads="1"/>
          </p:cNvPicPr>
          <p:nvPr/>
        </p:nvPicPr>
        <p:blipFill rotWithShape="1">
          <a:blip r:embed="rId8">
            <a:extLst>
              <a:ext uri="{28A0092B-C50C-407E-A947-70E740481C1C}">
                <a14:useLocalDpi xmlns:a14="http://schemas.microsoft.com/office/drawing/2010/main" val="0"/>
              </a:ext>
            </a:extLst>
          </a:blip>
          <a:srcRect l="20156" t="9122" r="19364" b="7719"/>
          <a:stretch/>
        </p:blipFill>
        <p:spPr bwMode="auto">
          <a:xfrm>
            <a:off x="7733194" y="1460973"/>
            <a:ext cx="545924" cy="7506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 y="4933206"/>
            <a:ext cx="9072086" cy="230832"/>
          </a:xfrm>
          <a:prstGeom prst="rect">
            <a:avLst/>
          </a:prstGeom>
          <a:noFill/>
        </p:spPr>
        <p:txBody>
          <a:bodyPr wrap="square" rtlCol="0">
            <a:spAutoFit/>
          </a:bodyPr>
          <a:lstStyle/>
          <a:p>
            <a:r>
              <a:rPr lang="es-CO" sz="900" dirty="0" smtClean="0"/>
              <a:t>*</a:t>
            </a:r>
            <a:r>
              <a:rPr lang="en-US" sz="900" b="1" dirty="0" smtClean="0"/>
              <a:t>Source</a:t>
            </a:r>
            <a:r>
              <a:rPr lang="es-CO" sz="900" dirty="0" smtClean="0"/>
              <a:t>: </a:t>
            </a:r>
            <a:r>
              <a:rPr lang="en-US" sz="900" dirty="0" smtClean="0"/>
              <a:t>Gartner, Magic Quadrant for Enterprise Asset Management software,2018.</a:t>
            </a:r>
            <a:endParaRPr lang="en-US" sz="900" dirty="0"/>
          </a:p>
        </p:txBody>
      </p:sp>
    </p:spTree>
    <p:extLst>
      <p:ext uri="{BB962C8B-B14F-4D97-AF65-F5344CB8AC3E}">
        <p14:creationId xmlns:p14="http://schemas.microsoft.com/office/powerpoint/2010/main" val="25464927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Landscape</a:t>
            </a:r>
            <a:endParaRPr lang="en-US" dirty="0"/>
          </a:p>
        </p:txBody>
      </p:sp>
      <p:graphicFrame>
        <p:nvGraphicFramePr>
          <p:cNvPr id="5" name="4 Diagrama"/>
          <p:cNvGraphicFramePr/>
          <p:nvPr>
            <p:extLst>
              <p:ext uri="{D42A27DB-BD31-4B8C-83A1-F6EECF244321}">
                <p14:modId xmlns:p14="http://schemas.microsoft.com/office/powerpoint/2010/main" val="1567473624"/>
              </p:ext>
            </p:extLst>
          </p:nvPr>
        </p:nvGraphicFramePr>
        <p:xfrm>
          <a:off x="1979712" y="339502"/>
          <a:ext cx="5136232" cy="36881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964410" y="155848"/>
            <a:ext cx="399678" cy="399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06117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55576" y="4299942"/>
            <a:ext cx="7776864" cy="576064"/>
          </a:xfrm>
          <a:prstGeom prst="rect">
            <a:avLst/>
          </a:prstGeom>
        </p:spPr>
        <p:txBody>
          <a:bodyPr/>
          <a:lstStyle>
            <a:lvl1pPr algn="ctr" defTabSz="914400" rtl="0" eaLnBrk="1" latinLnBrk="0" hangingPunct="1">
              <a:spcBef>
                <a:spcPct val="0"/>
              </a:spcBef>
              <a:buNone/>
              <a:defRPr sz="2800" b="1" kern="1200">
                <a:solidFill>
                  <a:srgbClr val="173456"/>
                </a:solidFill>
                <a:latin typeface="+mj-lt"/>
                <a:ea typeface="+mj-ea"/>
                <a:cs typeface="+mj-cs"/>
              </a:defRPr>
            </a:lvl1pPr>
          </a:lstStyle>
          <a:p>
            <a:r>
              <a:rPr lang="es-CO" dirty="0" smtClean="0"/>
              <a:t>CloudSuite FieldService Product</a:t>
            </a:r>
            <a:endParaRPr lang="en-US" dirty="0"/>
          </a:p>
        </p:txBody>
      </p:sp>
      <p:sp>
        <p:nvSpPr>
          <p:cNvPr id="7" name="TextBox 6"/>
          <p:cNvSpPr txBox="1"/>
          <p:nvPr/>
        </p:nvSpPr>
        <p:spPr>
          <a:xfrm>
            <a:off x="539552" y="550217"/>
            <a:ext cx="3290351" cy="3631763"/>
          </a:xfrm>
          <a:prstGeom prst="rect">
            <a:avLst/>
          </a:prstGeom>
          <a:noFill/>
        </p:spPr>
        <p:txBody>
          <a:bodyPr wrap="square" rtlCol="0">
            <a:spAutoFit/>
          </a:bodyPr>
          <a:lstStyle/>
          <a:p>
            <a:r>
              <a:rPr lang="es-CO" sz="1000" dirty="0" smtClean="0">
                <a:solidFill>
                  <a:srgbClr val="00B0F0"/>
                </a:solidFill>
              </a:rPr>
              <a:t>CloudSuite FieldService</a:t>
            </a:r>
            <a:endParaRPr lang="es-CO" sz="1000" dirty="0">
              <a:solidFill>
                <a:srgbClr val="00B0F0"/>
              </a:solidFill>
            </a:endParaRPr>
          </a:p>
          <a:p>
            <a:pPr marL="171450" indent="-171450" algn="just">
              <a:buFont typeface="Arial" panose="020B0604020202020204" pitchFamily="34" charset="0"/>
              <a:buChar char="•"/>
            </a:pPr>
            <a:r>
              <a:rPr lang="en-US" sz="1000" b="1" dirty="0" smtClean="0"/>
              <a:t>Contact Center</a:t>
            </a:r>
            <a:r>
              <a:rPr lang="en-US" sz="1000" dirty="0" smtClean="0"/>
              <a:t>: </a:t>
            </a:r>
            <a:r>
              <a:rPr lang="en-US" sz="1000" dirty="0"/>
              <a:t>p</a:t>
            </a:r>
            <a:r>
              <a:rPr lang="en-US" sz="1000" dirty="0" smtClean="0"/>
              <a:t>rovide </a:t>
            </a:r>
            <a:r>
              <a:rPr lang="en-US" sz="1000" dirty="0"/>
              <a:t>front-line agents with detailed and screen service </a:t>
            </a:r>
            <a:r>
              <a:rPr lang="en-US" sz="1000" dirty="0" smtClean="0"/>
              <a:t>requests. </a:t>
            </a:r>
            <a:r>
              <a:rPr lang="en-US" sz="1000" dirty="0"/>
              <a:t>Furthermore, </a:t>
            </a:r>
            <a:r>
              <a:rPr lang="en-US" sz="1000" dirty="0" smtClean="0"/>
              <a:t>prioritize </a:t>
            </a:r>
            <a:r>
              <a:rPr lang="en-US" sz="1000" dirty="0"/>
              <a:t>response times in accordance to service level agreements (SLA) and trigger escalation when SLAs are nearing incompliance. </a:t>
            </a:r>
          </a:p>
          <a:p>
            <a:pPr marL="171450" indent="-171450" algn="just">
              <a:buFont typeface="Arial" panose="020B0604020202020204" pitchFamily="34" charset="0"/>
              <a:buChar char="•"/>
            </a:pPr>
            <a:r>
              <a:rPr lang="en-US" sz="1000" b="1" dirty="0" smtClean="0"/>
              <a:t>Work orders: </a:t>
            </a:r>
            <a:r>
              <a:rPr lang="en-US" sz="1000" dirty="0"/>
              <a:t>m</a:t>
            </a:r>
            <a:r>
              <a:rPr lang="en-US" sz="1000" dirty="0" smtClean="0"/>
              <a:t>anage </a:t>
            </a:r>
            <a:r>
              <a:rPr lang="en-US" sz="1000" dirty="0"/>
              <a:t>orders through the entire process with defined workflows and automatic escalations and alerts</a:t>
            </a:r>
            <a:r>
              <a:rPr lang="en-US" sz="1000" dirty="0" smtClean="0"/>
              <a:t>.</a:t>
            </a:r>
          </a:p>
          <a:p>
            <a:pPr marL="171450" indent="-171450" algn="just">
              <a:buFont typeface="Arial" panose="020B0604020202020204" pitchFamily="34" charset="0"/>
              <a:buChar char="•"/>
            </a:pPr>
            <a:r>
              <a:rPr lang="en-US" sz="1000" b="1" dirty="0" smtClean="0"/>
              <a:t>Scheduling/dispatch: </a:t>
            </a:r>
            <a:r>
              <a:rPr lang="en-US" sz="1000" dirty="0" smtClean="0"/>
              <a:t>assign </a:t>
            </a:r>
            <a:r>
              <a:rPr lang="en-US" sz="1000" dirty="0"/>
              <a:t>the right technician to the right job, based on location, skills, and available inventory</a:t>
            </a:r>
            <a:r>
              <a:rPr lang="en-US" sz="1000" dirty="0" smtClean="0"/>
              <a:t>.</a:t>
            </a:r>
          </a:p>
          <a:p>
            <a:pPr marL="171450" indent="-171450" algn="just">
              <a:buFont typeface="Arial" panose="020B0604020202020204" pitchFamily="34" charset="0"/>
              <a:buChar char="•"/>
            </a:pPr>
            <a:r>
              <a:rPr lang="en-US" sz="1000" b="1" dirty="0" smtClean="0"/>
              <a:t>Service contracts: </a:t>
            </a:r>
            <a:r>
              <a:rPr lang="en-US" sz="1000" dirty="0" smtClean="0"/>
              <a:t>manage </a:t>
            </a:r>
            <a:r>
              <a:rPr lang="en-US" sz="1000" dirty="0"/>
              <a:t>multi-tier service contracts and extended warranties with ease. </a:t>
            </a:r>
            <a:endParaRPr lang="en-US" sz="1000" dirty="0" smtClean="0"/>
          </a:p>
          <a:p>
            <a:pPr marL="171450" indent="-171450" algn="just">
              <a:buFont typeface="Arial" panose="020B0604020202020204" pitchFamily="34" charset="0"/>
              <a:buChar char="•"/>
            </a:pPr>
            <a:r>
              <a:rPr lang="en-US" sz="1000" b="1" dirty="0" smtClean="0"/>
              <a:t>Rental management</a:t>
            </a:r>
            <a:r>
              <a:rPr lang="es-CO" sz="1000" b="1" dirty="0" smtClean="0"/>
              <a:t>: </a:t>
            </a:r>
            <a:r>
              <a:rPr lang="en-US" sz="1000" dirty="0" smtClean="0"/>
              <a:t>facilitate </a:t>
            </a:r>
            <a:r>
              <a:rPr lang="en-US" sz="1000" dirty="0"/>
              <a:t>quick creation of rental agreements with real-time access to rental equipment availability, related items for upsell, industry standard rates, and billing </a:t>
            </a:r>
            <a:r>
              <a:rPr lang="en-US" sz="1000" dirty="0" smtClean="0"/>
              <a:t>frequencies.</a:t>
            </a:r>
          </a:p>
          <a:p>
            <a:pPr marL="171450" indent="-171450" algn="just">
              <a:buFont typeface="Arial" panose="020B0604020202020204" pitchFamily="34" charset="0"/>
              <a:buChar char="•"/>
            </a:pPr>
            <a:r>
              <a:rPr lang="en-US" sz="1000" b="1" dirty="0" smtClean="0"/>
              <a:t>Service</a:t>
            </a:r>
            <a:r>
              <a:rPr lang="es-CO" sz="1000" b="1" dirty="0" smtClean="0"/>
              <a:t> </a:t>
            </a:r>
            <a:r>
              <a:rPr lang="en-US" sz="1000" b="1" dirty="0" smtClean="0"/>
              <a:t>history</a:t>
            </a:r>
            <a:r>
              <a:rPr lang="es-CO" sz="1000" b="1" dirty="0" smtClean="0"/>
              <a:t>: </a:t>
            </a:r>
            <a:r>
              <a:rPr lang="en-US" sz="1000" dirty="0" smtClean="0"/>
              <a:t>track </a:t>
            </a:r>
            <a:r>
              <a:rPr lang="en-US" sz="1000" dirty="0"/>
              <a:t>installation and removal dates, warranty status, and both service and inspections performed down to the component level.</a:t>
            </a:r>
            <a:endParaRPr lang="en-US" sz="1000" b="1" dirty="0" smtClean="0"/>
          </a:p>
        </p:txBody>
      </p:sp>
      <p:sp>
        <p:nvSpPr>
          <p:cNvPr id="8" name="TextBox 7"/>
          <p:cNvSpPr txBox="1"/>
          <p:nvPr/>
        </p:nvSpPr>
        <p:spPr>
          <a:xfrm>
            <a:off x="4496391" y="550217"/>
            <a:ext cx="3290351" cy="3323987"/>
          </a:xfrm>
          <a:prstGeom prst="rect">
            <a:avLst/>
          </a:prstGeom>
          <a:noFill/>
        </p:spPr>
        <p:txBody>
          <a:bodyPr wrap="square" rtlCol="0">
            <a:spAutoFit/>
          </a:bodyPr>
          <a:lstStyle/>
          <a:p>
            <a:r>
              <a:rPr lang="es-CO" sz="1000" dirty="0" smtClean="0">
                <a:solidFill>
                  <a:srgbClr val="00B0F0"/>
                </a:solidFill>
              </a:rPr>
              <a:t>CloudSuite FieldService</a:t>
            </a:r>
            <a:endParaRPr lang="es-CO" sz="1000" dirty="0">
              <a:solidFill>
                <a:srgbClr val="00B0F0"/>
              </a:solidFill>
            </a:endParaRPr>
          </a:p>
          <a:p>
            <a:pPr marL="171450" indent="-171450" algn="just">
              <a:buFont typeface="Arial" panose="020B0604020202020204" pitchFamily="34" charset="0"/>
              <a:buChar char="•"/>
            </a:pPr>
            <a:r>
              <a:rPr lang="en-US" sz="1000" b="1" dirty="0" smtClean="0"/>
              <a:t>Warranty and claims management</a:t>
            </a:r>
            <a:r>
              <a:rPr lang="en-US" sz="1000" dirty="0" smtClean="0"/>
              <a:t>: manage </a:t>
            </a:r>
            <a:r>
              <a:rPr lang="en-US" sz="1000" dirty="0"/>
              <a:t>all warranties for equipment and component level parts</a:t>
            </a:r>
            <a:r>
              <a:rPr lang="en-US" sz="1000" dirty="0" smtClean="0"/>
              <a:t>.</a:t>
            </a:r>
          </a:p>
          <a:p>
            <a:pPr marL="171450" indent="-171450" algn="just">
              <a:buFont typeface="Arial" panose="020B0604020202020204" pitchFamily="34" charset="0"/>
              <a:buChar char="•"/>
            </a:pPr>
            <a:r>
              <a:rPr lang="en-US" sz="1000" b="1" dirty="0" smtClean="0"/>
              <a:t>Asset management: </a:t>
            </a:r>
            <a:r>
              <a:rPr lang="en-US" sz="1000" dirty="0" smtClean="0"/>
              <a:t>schedule </a:t>
            </a:r>
            <a:r>
              <a:rPr lang="en-US" sz="1000" dirty="0"/>
              <a:t>routine inspections and maintenance on your fleet and other internal assets to prevent unexpected downtime and extend life expectancy</a:t>
            </a:r>
            <a:r>
              <a:rPr lang="en-US" sz="1000" dirty="0" smtClean="0"/>
              <a:t>.</a:t>
            </a:r>
          </a:p>
          <a:p>
            <a:pPr marL="171450" indent="-171450" algn="just">
              <a:buFont typeface="Arial" panose="020B0604020202020204" pitchFamily="34" charset="0"/>
              <a:buChar char="•"/>
            </a:pPr>
            <a:r>
              <a:rPr lang="en-US" sz="1000" b="1" dirty="0" smtClean="0"/>
              <a:t>Accounting: </a:t>
            </a:r>
            <a:r>
              <a:rPr lang="en-US" sz="1000" dirty="0" smtClean="0"/>
              <a:t>manage </a:t>
            </a:r>
            <a:r>
              <a:rPr lang="en-US" sz="1000" dirty="0"/>
              <a:t>the complete financials of your organization, including partner, contractor, and franchise relationships. </a:t>
            </a:r>
            <a:endParaRPr lang="en-US" sz="1000" dirty="0" smtClean="0"/>
          </a:p>
          <a:p>
            <a:pPr marL="171450" indent="-171450" algn="just">
              <a:buFont typeface="Arial" panose="020B0604020202020204" pitchFamily="34" charset="0"/>
              <a:buChar char="•"/>
            </a:pPr>
            <a:r>
              <a:rPr lang="en-US" sz="1000" b="1" dirty="0" smtClean="0"/>
              <a:t>CRM: </a:t>
            </a:r>
            <a:r>
              <a:rPr lang="en-US" sz="1000" dirty="0" smtClean="0"/>
              <a:t>allow </a:t>
            </a:r>
            <a:r>
              <a:rPr lang="en-US" sz="1000" dirty="0"/>
              <a:t>front-line agents to provide quotes for equipment sales, installation services, and preventative maintenance and extended warranty contracts. </a:t>
            </a:r>
            <a:endParaRPr lang="en-US" sz="1000" dirty="0" smtClean="0"/>
          </a:p>
          <a:p>
            <a:pPr marL="171450" indent="-171450" algn="just">
              <a:buFont typeface="Arial" panose="020B0604020202020204" pitchFamily="34" charset="0"/>
              <a:buChar char="•"/>
            </a:pPr>
            <a:r>
              <a:rPr lang="en-US" sz="1000" b="1" dirty="0" smtClean="0"/>
              <a:t>Sales</a:t>
            </a:r>
            <a:r>
              <a:rPr lang="es-CO" sz="1000" b="1" dirty="0" smtClean="0"/>
              <a:t>: </a:t>
            </a:r>
            <a:r>
              <a:rPr lang="en-US" sz="1000" dirty="0" smtClean="0"/>
              <a:t>be </a:t>
            </a:r>
            <a:r>
              <a:rPr lang="en-US" sz="1000" dirty="0"/>
              <a:t>able to quickly and easily satisfy customer orders—whether the orders were generated through normal CRM channels or through walk-up counter sales. </a:t>
            </a:r>
            <a:endParaRPr lang="en-US" sz="1000" dirty="0" smtClean="0"/>
          </a:p>
          <a:p>
            <a:pPr marL="171450" indent="-171450" algn="just">
              <a:buFont typeface="Arial" panose="020B0604020202020204" pitchFamily="34" charset="0"/>
              <a:buChar char="•"/>
            </a:pPr>
            <a:r>
              <a:rPr lang="en-US" sz="1000" b="1" dirty="0" smtClean="0"/>
              <a:t>Distribution</a:t>
            </a:r>
            <a:r>
              <a:rPr lang="es-CO" sz="1000" b="1" dirty="0" smtClean="0"/>
              <a:t>: </a:t>
            </a:r>
            <a:r>
              <a:rPr lang="en-US" sz="1000" dirty="0"/>
              <a:t>Support flexible pricing and inventory systems for distribution models.</a:t>
            </a:r>
            <a:endParaRPr lang="en-US" sz="1000" b="1" dirty="0" smtClean="0"/>
          </a:p>
        </p:txBody>
      </p:sp>
      <p:grpSp>
        <p:nvGrpSpPr>
          <p:cNvPr id="9" name="Group 8"/>
          <p:cNvGrpSpPr/>
          <p:nvPr/>
        </p:nvGrpSpPr>
        <p:grpSpPr>
          <a:xfrm>
            <a:off x="246634" y="538916"/>
            <a:ext cx="314396" cy="271840"/>
            <a:chOff x="598378" y="339502"/>
            <a:chExt cx="314396" cy="271840"/>
          </a:xfrm>
        </p:grpSpPr>
        <p:sp>
          <p:nvSpPr>
            <p:cNvPr id="10" name="Oval 9">
              <a:extLst>
                <a:ext uri="{FF2B5EF4-FFF2-40B4-BE49-F238E27FC236}">
                  <a16:creationId xmlns:a16="http://schemas.microsoft.com/office/drawing/2014/main" xmlns="" id="{D32467DC-68B2-4A06-97DB-38EF79A869C1}"/>
                </a:ext>
              </a:extLst>
            </p:cNvPr>
            <p:cNvSpPr/>
            <p:nvPr/>
          </p:nvSpPr>
          <p:spPr>
            <a:xfrm>
              <a:off x="598378" y="339502"/>
              <a:ext cx="314396" cy="271840"/>
            </a:xfrm>
            <a:prstGeom prst="ellipse">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11" name="Picture 2" descr="Resultado de imagen para mobility ico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37" r="11804"/>
            <a:stretch/>
          </p:blipFill>
          <p:spPr bwMode="auto">
            <a:xfrm>
              <a:off x="683568" y="388831"/>
              <a:ext cx="144016" cy="1731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4283968" y="539432"/>
            <a:ext cx="288032" cy="259336"/>
            <a:chOff x="598378" y="1882599"/>
            <a:chExt cx="288032" cy="259336"/>
          </a:xfrm>
        </p:grpSpPr>
        <p:sp>
          <p:nvSpPr>
            <p:cNvPr id="13" name="Oval 12">
              <a:extLst>
                <a:ext uri="{FF2B5EF4-FFF2-40B4-BE49-F238E27FC236}">
                  <a16:creationId xmlns:a16="http://schemas.microsoft.com/office/drawing/2014/main" xmlns="" id="{D32467DC-68B2-4A06-97DB-38EF79A869C1}"/>
                </a:ext>
              </a:extLst>
            </p:cNvPr>
            <p:cNvSpPr/>
            <p:nvPr/>
          </p:nvSpPr>
          <p:spPr>
            <a:xfrm>
              <a:off x="598378" y="1882599"/>
              <a:ext cx="288032" cy="259336"/>
            </a:xfrm>
            <a:prstGeom prst="ellips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14" name="Picture 4" descr="Resultado de imagen para scheduling icon"/>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012" y="1911117"/>
              <a:ext cx="201125" cy="20638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778599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55576" y="4299942"/>
            <a:ext cx="7776864" cy="576064"/>
          </a:xfrm>
          <a:prstGeom prst="rect">
            <a:avLst/>
          </a:prstGeom>
        </p:spPr>
        <p:txBody>
          <a:bodyPr/>
          <a:lstStyle>
            <a:lvl1pPr algn="ctr" defTabSz="914400" rtl="0" eaLnBrk="1" latinLnBrk="0" hangingPunct="1">
              <a:spcBef>
                <a:spcPct val="0"/>
              </a:spcBef>
              <a:buNone/>
              <a:defRPr sz="2800" b="1" kern="1200">
                <a:solidFill>
                  <a:srgbClr val="173456"/>
                </a:solidFill>
                <a:latin typeface="+mj-lt"/>
                <a:ea typeface="+mj-ea"/>
                <a:cs typeface="+mj-cs"/>
              </a:defRPr>
            </a:lvl1pPr>
          </a:lstStyle>
          <a:p>
            <a:r>
              <a:rPr lang="es-CO" dirty="0" smtClean="0"/>
              <a:t>CloudSuite FieldService Product</a:t>
            </a:r>
            <a:endParaRPr lang="en-US" dirty="0"/>
          </a:p>
        </p:txBody>
      </p:sp>
      <p:sp>
        <p:nvSpPr>
          <p:cNvPr id="7" name="TextBox 6"/>
          <p:cNvSpPr txBox="1"/>
          <p:nvPr/>
        </p:nvSpPr>
        <p:spPr>
          <a:xfrm>
            <a:off x="539552" y="411510"/>
            <a:ext cx="3290351" cy="1631216"/>
          </a:xfrm>
          <a:prstGeom prst="rect">
            <a:avLst/>
          </a:prstGeom>
          <a:noFill/>
        </p:spPr>
        <p:txBody>
          <a:bodyPr wrap="square" rtlCol="0">
            <a:spAutoFit/>
          </a:bodyPr>
          <a:lstStyle/>
          <a:p>
            <a:r>
              <a:rPr lang="es-CO" sz="1000" dirty="0" smtClean="0">
                <a:solidFill>
                  <a:srgbClr val="00B0F0"/>
                </a:solidFill>
              </a:rPr>
              <a:t>CloudSuite FieldService</a:t>
            </a:r>
            <a:endParaRPr lang="es-CO" sz="1000" dirty="0">
              <a:solidFill>
                <a:srgbClr val="00B0F0"/>
              </a:solidFill>
            </a:endParaRPr>
          </a:p>
          <a:p>
            <a:pPr marL="171450" indent="-171450" algn="just">
              <a:buFont typeface="Arial" panose="020B0604020202020204" pitchFamily="34" charset="0"/>
              <a:buChar char="•"/>
            </a:pPr>
            <a:r>
              <a:rPr lang="en-US" sz="1000" b="1" dirty="0" smtClean="0"/>
              <a:t>Inventory</a:t>
            </a:r>
            <a:r>
              <a:rPr lang="en-US" sz="1000" dirty="0" smtClean="0"/>
              <a:t>: accurately </a:t>
            </a:r>
            <a:r>
              <a:rPr lang="en-US" sz="1000" dirty="0"/>
              <a:t>track inventory levels by lot, serial number, and location to help maintain minimum levels and ensure essential materials and parts available when and where you need </a:t>
            </a:r>
            <a:r>
              <a:rPr lang="en-US" sz="1000" dirty="0" smtClean="0"/>
              <a:t>them.</a:t>
            </a:r>
          </a:p>
          <a:p>
            <a:pPr marL="171450" indent="-171450" algn="just">
              <a:buFont typeface="Arial" panose="020B0604020202020204" pitchFamily="34" charset="0"/>
              <a:buChar char="•"/>
            </a:pPr>
            <a:r>
              <a:rPr lang="en-US" sz="1000" b="1" dirty="0" smtClean="0"/>
              <a:t>Purchasing: </a:t>
            </a:r>
            <a:r>
              <a:rPr lang="en-US" sz="1000" dirty="0"/>
              <a:t>m</a:t>
            </a:r>
            <a:r>
              <a:rPr lang="en-US" sz="1000" dirty="0" smtClean="0"/>
              <a:t>anage </a:t>
            </a:r>
            <a:r>
              <a:rPr lang="en-US" sz="1000" dirty="0"/>
              <a:t>vendor relationships for improved costs savings and product performance</a:t>
            </a:r>
            <a:r>
              <a:rPr lang="en-US" sz="1000" dirty="0" smtClean="0"/>
              <a:t>.</a:t>
            </a:r>
          </a:p>
          <a:p>
            <a:pPr marL="171450" indent="-171450" algn="just">
              <a:buFont typeface="Arial" panose="020B0604020202020204" pitchFamily="34" charset="0"/>
              <a:buChar char="•"/>
            </a:pPr>
            <a:r>
              <a:rPr lang="en-US" sz="1000" b="1" dirty="0" smtClean="0"/>
              <a:t>Analytics: </a:t>
            </a:r>
            <a:r>
              <a:rPr lang="en-US" sz="1000" dirty="0" smtClean="0"/>
              <a:t>set </a:t>
            </a:r>
            <a:r>
              <a:rPr lang="en-US" sz="1000" dirty="0"/>
              <a:t>up and track your key performance indicators (KPIs) with easy-to-use, ad hoc report writing tools that drill down into real-time details. </a:t>
            </a:r>
            <a:endParaRPr lang="en-US" sz="1000" dirty="0" smtClean="0"/>
          </a:p>
        </p:txBody>
      </p:sp>
      <p:sp>
        <p:nvSpPr>
          <p:cNvPr id="8" name="TextBox 7"/>
          <p:cNvSpPr txBox="1"/>
          <p:nvPr/>
        </p:nvSpPr>
        <p:spPr>
          <a:xfrm>
            <a:off x="4355976" y="411510"/>
            <a:ext cx="4032448" cy="3631763"/>
          </a:xfrm>
          <a:prstGeom prst="rect">
            <a:avLst/>
          </a:prstGeom>
          <a:noFill/>
        </p:spPr>
        <p:txBody>
          <a:bodyPr wrap="square" rtlCol="0">
            <a:spAutoFit/>
          </a:bodyPr>
          <a:lstStyle/>
          <a:p>
            <a:r>
              <a:rPr lang="es-CO" sz="1000" dirty="0" smtClean="0">
                <a:solidFill>
                  <a:srgbClr val="00B0F0"/>
                </a:solidFill>
              </a:rPr>
              <a:t>FieldService </a:t>
            </a:r>
            <a:r>
              <a:rPr lang="en-US" sz="1000" dirty="0" smtClean="0">
                <a:solidFill>
                  <a:srgbClr val="00B0F0"/>
                </a:solidFill>
              </a:rPr>
              <a:t>technicians</a:t>
            </a:r>
          </a:p>
          <a:p>
            <a:endParaRPr lang="es-CO" sz="1000" dirty="0">
              <a:solidFill>
                <a:srgbClr val="00B0F0"/>
              </a:solidFill>
            </a:endParaRPr>
          </a:p>
          <a:p>
            <a:pPr marL="171450" indent="-171450" algn="just">
              <a:buFont typeface="Arial" panose="020B0604020202020204" pitchFamily="34" charset="0"/>
              <a:buChar char="•"/>
            </a:pPr>
            <a:r>
              <a:rPr lang="en-US" sz="1000" dirty="0" smtClean="0"/>
              <a:t>The </a:t>
            </a:r>
            <a:r>
              <a:rPr lang="en-US" sz="1000" dirty="0"/>
              <a:t>field technicians will have remote access to all of the information and resources they need to get the job done, such as</a:t>
            </a:r>
            <a:r>
              <a:rPr lang="en-US" sz="1000" dirty="0" smtClean="0"/>
              <a:t>:</a:t>
            </a:r>
          </a:p>
          <a:p>
            <a:pPr marL="171450" indent="-171450" algn="just">
              <a:buFont typeface="Wingdings" panose="05000000000000000000" pitchFamily="2" charset="2"/>
              <a:buChar char="§"/>
            </a:pPr>
            <a:r>
              <a:rPr lang="en-US" sz="1000" dirty="0" smtClean="0"/>
              <a:t>Unit and service history </a:t>
            </a:r>
          </a:p>
          <a:p>
            <a:pPr marL="171450" indent="-171450" algn="just">
              <a:buFont typeface="Wingdings" panose="05000000000000000000" pitchFamily="2" charset="2"/>
              <a:buChar char="§"/>
            </a:pPr>
            <a:r>
              <a:rPr lang="en-US" sz="1000" dirty="0" smtClean="0"/>
              <a:t>Past inspection readings</a:t>
            </a:r>
          </a:p>
          <a:p>
            <a:pPr marL="171450" indent="-171450" algn="just">
              <a:buFont typeface="Wingdings" panose="05000000000000000000" pitchFamily="2" charset="2"/>
              <a:buChar char="§"/>
            </a:pPr>
            <a:r>
              <a:rPr lang="en-US" sz="1000" dirty="0" smtClean="0"/>
              <a:t>Account </a:t>
            </a:r>
            <a:r>
              <a:rPr lang="en-US" sz="1000" dirty="0"/>
              <a:t>and service contract </a:t>
            </a:r>
            <a:r>
              <a:rPr lang="en-US" sz="1000" dirty="0" smtClean="0"/>
              <a:t>status</a:t>
            </a:r>
          </a:p>
          <a:p>
            <a:pPr marL="171450" indent="-171450" algn="just">
              <a:buFont typeface="Wingdings" panose="05000000000000000000" pitchFamily="2" charset="2"/>
              <a:buChar char="§"/>
            </a:pPr>
            <a:r>
              <a:rPr lang="en-US" sz="1000" dirty="0" smtClean="0"/>
              <a:t>Parts </a:t>
            </a:r>
            <a:r>
              <a:rPr lang="en-US" sz="1000" dirty="0"/>
              <a:t>availability </a:t>
            </a:r>
            <a:endParaRPr lang="en-US" sz="1000" dirty="0" smtClean="0"/>
          </a:p>
          <a:p>
            <a:pPr marL="171450" indent="-171450" algn="just">
              <a:buFont typeface="Wingdings" panose="05000000000000000000" pitchFamily="2" charset="2"/>
              <a:buChar char="§"/>
            </a:pPr>
            <a:r>
              <a:rPr lang="en-US" sz="1000" dirty="0" smtClean="0"/>
              <a:t>Pricing capabilities</a:t>
            </a:r>
          </a:p>
          <a:p>
            <a:pPr marL="171450" indent="-171450" algn="just">
              <a:buFont typeface="Arial" panose="020B0604020202020204" pitchFamily="34" charset="0"/>
              <a:buChar char="•"/>
            </a:pPr>
            <a:r>
              <a:rPr lang="en-US" sz="1000" dirty="0"/>
              <a:t>Field service technicians can access work orders, perform service tasks, check schedules, and more on laptops, tablets, or mobile phones running support versions of Google </a:t>
            </a:r>
            <a:r>
              <a:rPr lang="en-US" sz="1000" dirty="0" smtClean="0"/>
              <a:t>Android </a:t>
            </a:r>
            <a:r>
              <a:rPr lang="en-US" sz="1000" dirty="0"/>
              <a:t>and </a:t>
            </a:r>
            <a:r>
              <a:rPr lang="en-US" sz="1000" dirty="0" smtClean="0"/>
              <a:t>Apple </a:t>
            </a:r>
            <a:r>
              <a:rPr lang="en-US" sz="1000" dirty="0"/>
              <a:t>iOS. </a:t>
            </a:r>
            <a:endParaRPr lang="en-US" sz="1000" dirty="0" smtClean="0"/>
          </a:p>
          <a:p>
            <a:pPr marL="171450" indent="-171450" algn="just">
              <a:buFont typeface="Arial" panose="020B0604020202020204" pitchFamily="34" charset="0"/>
              <a:buChar char="•"/>
            </a:pPr>
            <a:r>
              <a:rPr lang="en-US" sz="1000" dirty="0" smtClean="0"/>
              <a:t>The </a:t>
            </a:r>
            <a:r>
              <a:rPr lang="en-US" sz="1000" dirty="0"/>
              <a:t>technicians have real-time access to customer look-up, equipment history and configuration, and inventory availability to execute service and inspection tasks, providing field technicians the tools they need to make decisions in the field and provide the best customer service possible. </a:t>
            </a:r>
            <a:endParaRPr lang="en-US" sz="1000" dirty="0" smtClean="0"/>
          </a:p>
          <a:p>
            <a:pPr marL="171450" indent="-171450" algn="just">
              <a:buFont typeface="Arial" panose="020B0604020202020204" pitchFamily="34" charset="0"/>
              <a:buChar char="•"/>
            </a:pPr>
            <a:r>
              <a:rPr lang="en-US" sz="1000" dirty="0"/>
              <a:t>If connectivity is lost, basic information, such as work order management, inspection entry, and material, time, or expenses incurred can be entered and accessed offline to maintain productivity and efficiency. </a:t>
            </a:r>
            <a:endParaRPr lang="es-CO" sz="1000" dirty="0">
              <a:solidFill>
                <a:srgbClr val="00B0F0"/>
              </a:solidFill>
            </a:endParaRPr>
          </a:p>
        </p:txBody>
      </p:sp>
      <p:sp>
        <p:nvSpPr>
          <p:cNvPr id="5" name="Freeform 34">
            <a:hlinkClick r:id="rId2" action="ppaction://hlinksldjump"/>
          </p:cNvPr>
          <p:cNvSpPr>
            <a:spLocks/>
          </p:cNvSpPr>
          <p:nvPr/>
        </p:nvSpPr>
        <p:spPr bwMode="auto">
          <a:xfrm>
            <a:off x="8604448" y="4659982"/>
            <a:ext cx="330994" cy="263129"/>
          </a:xfrm>
          <a:custGeom>
            <a:avLst/>
            <a:gdLst>
              <a:gd name="T0" fmla="*/ 1083 w 2250"/>
              <a:gd name="T1" fmla="*/ 490 h 1792"/>
              <a:gd name="T2" fmla="*/ 1083 w 2250"/>
              <a:gd name="T3" fmla="*/ 490 h 1792"/>
              <a:gd name="T4" fmla="*/ 1083 w 2250"/>
              <a:gd name="T5" fmla="*/ 0 h 1792"/>
              <a:gd name="T6" fmla="*/ 0 w 2250"/>
              <a:gd name="T7" fmla="*/ 750 h 1792"/>
              <a:gd name="T8" fmla="*/ 1083 w 2250"/>
              <a:gd name="T9" fmla="*/ 1500 h 1792"/>
              <a:gd name="T10" fmla="*/ 1083 w 2250"/>
              <a:gd name="T11" fmla="*/ 990 h 1792"/>
              <a:gd name="T12" fmla="*/ 2250 w 2250"/>
              <a:gd name="T13" fmla="*/ 1792 h 1792"/>
              <a:gd name="T14" fmla="*/ 2250 w 2250"/>
              <a:gd name="T15" fmla="*/ 1646 h 1792"/>
              <a:gd name="T16" fmla="*/ 1083 w 2250"/>
              <a:gd name="T17" fmla="*/ 490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50" h="1792">
                <a:moveTo>
                  <a:pt x="1083" y="490"/>
                </a:moveTo>
                <a:cubicBezTo>
                  <a:pt x="1083" y="490"/>
                  <a:pt x="1083" y="490"/>
                  <a:pt x="1083" y="490"/>
                </a:cubicBezTo>
                <a:cubicBezTo>
                  <a:pt x="1083" y="0"/>
                  <a:pt x="1083" y="0"/>
                  <a:pt x="1083" y="0"/>
                </a:cubicBezTo>
                <a:cubicBezTo>
                  <a:pt x="0" y="750"/>
                  <a:pt x="0" y="750"/>
                  <a:pt x="0" y="750"/>
                </a:cubicBezTo>
                <a:cubicBezTo>
                  <a:pt x="1083" y="1500"/>
                  <a:pt x="1083" y="1500"/>
                  <a:pt x="1083" y="1500"/>
                </a:cubicBezTo>
                <a:cubicBezTo>
                  <a:pt x="1083" y="990"/>
                  <a:pt x="1083" y="990"/>
                  <a:pt x="1083" y="990"/>
                </a:cubicBezTo>
                <a:cubicBezTo>
                  <a:pt x="1614" y="990"/>
                  <a:pt x="2073" y="1323"/>
                  <a:pt x="2250" y="1792"/>
                </a:cubicBezTo>
                <a:cubicBezTo>
                  <a:pt x="2250" y="1646"/>
                  <a:pt x="2250" y="1646"/>
                  <a:pt x="2250" y="1646"/>
                </a:cubicBezTo>
                <a:cubicBezTo>
                  <a:pt x="2250" y="1011"/>
                  <a:pt x="1729" y="490"/>
                  <a:pt x="1083" y="490"/>
                </a:cubicBezTo>
                <a:close/>
              </a:path>
            </a:pathLst>
          </a:custGeom>
          <a:noFill/>
          <a:ln w="9" cap="rnd">
            <a:solidFill>
              <a:srgbClr val="14315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es-CO" sz="1400" kern="0">
              <a:solidFill>
                <a:sysClr val="windowText" lastClr="000000"/>
              </a:solidFill>
            </a:endParaRPr>
          </a:p>
        </p:txBody>
      </p:sp>
      <p:grpSp>
        <p:nvGrpSpPr>
          <p:cNvPr id="9" name="Group 8"/>
          <p:cNvGrpSpPr/>
          <p:nvPr/>
        </p:nvGrpSpPr>
        <p:grpSpPr>
          <a:xfrm>
            <a:off x="297164" y="411510"/>
            <a:ext cx="314396" cy="271840"/>
            <a:chOff x="598378" y="339502"/>
            <a:chExt cx="314396" cy="271840"/>
          </a:xfrm>
        </p:grpSpPr>
        <p:sp>
          <p:nvSpPr>
            <p:cNvPr id="10" name="Oval 9">
              <a:extLst>
                <a:ext uri="{FF2B5EF4-FFF2-40B4-BE49-F238E27FC236}">
                  <a16:creationId xmlns:a16="http://schemas.microsoft.com/office/drawing/2014/main" xmlns="" id="{D32467DC-68B2-4A06-97DB-38EF79A869C1}"/>
                </a:ext>
              </a:extLst>
            </p:cNvPr>
            <p:cNvSpPr/>
            <p:nvPr/>
          </p:nvSpPr>
          <p:spPr>
            <a:xfrm>
              <a:off x="598378" y="339502"/>
              <a:ext cx="314396" cy="271840"/>
            </a:xfrm>
            <a:prstGeom prst="ellipse">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11" name="Picture 2" descr="Resultado de imagen para mobility ic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37" r="11804"/>
            <a:stretch/>
          </p:blipFill>
          <p:spPr bwMode="auto">
            <a:xfrm>
              <a:off x="683568" y="388831"/>
              <a:ext cx="144016" cy="1731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4139952" y="412026"/>
            <a:ext cx="288032" cy="259336"/>
            <a:chOff x="598378" y="1882599"/>
            <a:chExt cx="288032" cy="259336"/>
          </a:xfrm>
        </p:grpSpPr>
        <p:sp>
          <p:nvSpPr>
            <p:cNvPr id="13" name="Oval 12">
              <a:extLst>
                <a:ext uri="{FF2B5EF4-FFF2-40B4-BE49-F238E27FC236}">
                  <a16:creationId xmlns:a16="http://schemas.microsoft.com/office/drawing/2014/main" xmlns="" id="{D32467DC-68B2-4A06-97DB-38EF79A869C1}"/>
                </a:ext>
              </a:extLst>
            </p:cNvPr>
            <p:cNvSpPr/>
            <p:nvPr/>
          </p:nvSpPr>
          <p:spPr>
            <a:xfrm>
              <a:off x="598378" y="1882599"/>
              <a:ext cx="288032" cy="259336"/>
            </a:xfrm>
            <a:prstGeom prst="ellips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14" name="Picture 4" descr="Resultado de imagen para scheduling icon"/>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012" y="1911117"/>
              <a:ext cx="201125" cy="20638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164493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1 Título"/>
          <p:cNvSpPr>
            <a:spLocks noGrp="1"/>
          </p:cNvSpPr>
          <p:nvPr>
            <p:ph type="title"/>
          </p:nvPr>
        </p:nvSpPr>
        <p:spPr>
          <a:xfrm>
            <a:off x="2051720" y="4371950"/>
            <a:ext cx="5040560" cy="576064"/>
          </a:xfrm>
        </p:spPr>
        <p:txBody>
          <a:bodyPr/>
          <a:lstStyle/>
          <a:p>
            <a:r>
              <a:rPr lang="es-ES" sz="2800" dirty="0" smtClean="0">
                <a:solidFill>
                  <a:srgbClr val="003FA2"/>
                </a:solidFill>
              </a:rPr>
              <a:t>Utilities</a:t>
            </a:r>
            <a:endParaRPr lang="es-ES" sz="2800" dirty="0">
              <a:solidFill>
                <a:srgbClr val="003FA2"/>
              </a:solidFill>
            </a:endParaRPr>
          </a:p>
        </p:txBody>
      </p:sp>
      <p:sp>
        <p:nvSpPr>
          <p:cNvPr id="6" name="Rectangle 5"/>
          <p:cNvSpPr/>
          <p:nvPr/>
        </p:nvSpPr>
        <p:spPr>
          <a:xfrm>
            <a:off x="7236296" y="2787774"/>
            <a:ext cx="144016"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1403648" y="483518"/>
            <a:ext cx="6120680" cy="3672408"/>
            <a:chOff x="1979712" y="483518"/>
            <a:chExt cx="5256584" cy="3381858"/>
          </a:xfrm>
        </p:grpSpPr>
        <p:pic>
          <p:nvPicPr>
            <p:cNvPr id="11" name="Picture 10"/>
            <p:cNvPicPr>
              <a:picLocks noChangeAspect="1"/>
            </p:cNvPicPr>
            <p:nvPr/>
          </p:nvPicPr>
          <p:blipFill rotWithShape="1">
            <a:blip r:embed="rId2"/>
            <a:srcRect l="20869" t="10177" r="22826" b="22947"/>
            <a:stretch/>
          </p:blipFill>
          <p:spPr>
            <a:xfrm>
              <a:off x="1979712" y="483518"/>
              <a:ext cx="5256584" cy="3381858"/>
            </a:xfrm>
            <a:prstGeom prst="rect">
              <a:avLst/>
            </a:prstGeom>
          </p:spPr>
        </p:pic>
        <p:sp>
          <p:nvSpPr>
            <p:cNvPr id="12" name="Rectangle 11"/>
            <p:cNvSpPr/>
            <p:nvPr/>
          </p:nvSpPr>
          <p:spPr>
            <a:xfrm>
              <a:off x="6588224" y="2715766"/>
              <a:ext cx="144016"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 name="Straight Arrow Connector 2"/>
          <p:cNvCxnSpPr/>
          <p:nvPr/>
        </p:nvCxnSpPr>
        <p:spPr>
          <a:xfrm>
            <a:off x="4427984" y="3507854"/>
            <a:ext cx="576064" cy="432048"/>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sp>
        <p:nvSpPr>
          <p:cNvPr id="4" name="TextBox 3"/>
          <p:cNvSpPr txBox="1"/>
          <p:nvPr/>
        </p:nvSpPr>
        <p:spPr>
          <a:xfrm>
            <a:off x="4463988" y="3909041"/>
            <a:ext cx="1693668" cy="246221"/>
          </a:xfrm>
          <a:prstGeom prst="rect">
            <a:avLst/>
          </a:prstGeom>
          <a:noFill/>
        </p:spPr>
        <p:txBody>
          <a:bodyPr wrap="square" rtlCol="0">
            <a:spAutoFit/>
          </a:bodyPr>
          <a:lstStyle/>
          <a:p>
            <a:pPr algn="ctr"/>
            <a:r>
              <a:rPr lang="es-CO" sz="1000" dirty="0" smtClean="0"/>
              <a:t>San Antonio Water System</a:t>
            </a:r>
            <a:endParaRPr lang="en-US" sz="1000" dirty="0"/>
          </a:p>
        </p:txBody>
      </p:sp>
      <p:cxnSp>
        <p:nvCxnSpPr>
          <p:cNvPr id="13" name="Straight Arrow Connector 12"/>
          <p:cNvCxnSpPr/>
          <p:nvPr/>
        </p:nvCxnSpPr>
        <p:spPr>
          <a:xfrm flipH="1" flipV="1">
            <a:off x="1043608" y="1707654"/>
            <a:ext cx="576064" cy="432048"/>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sp>
        <p:nvSpPr>
          <p:cNvPr id="14" name="TextBox 13"/>
          <p:cNvSpPr txBox="1"/>
          <p:nvPr/>
        </p:nvSpPr>
        <p:spPr>
          <a:xfrm>
            <a:off x="-180528" y="1430655"/>
            <a:ext cx="1440160" cy="553998"/>
          </a:xfrm>
          <a:prstGeom prst="rect">
            <a:avLst/>
          </a:prstGeom>
          <a:noFill/>
        </p:spPr>
        <p:txBody>
          <a:bodyPr wrap="square" rtlCol="0">
            <a:spAutoFit/>
          </a:bodyPr>
          <a:lstStyle/>
          <a:p>
            <a:pPr algn="ctr"/>
            <a:r>
              <a:rPr lang="es-CO" sz="1000" dirty="0" smtClean="0"/>
              <a:t>Elsinore Valley Municipal Water District </a:t>
            </a:r>
            <a:endParaRPr lang="en-US" sz="1000" dirty="0"/>
          </a:p>
        </p:txBody>
      </p:sp>
      <p:cxnSp>
        <p:nvCxnSpPr>
          <p:cNvPr id="15" name="Straight Arrow Connector 14"/>
          <p:cNvCxnSpPr/>
          <p:nvPr/>
        </p:nvCxnSpPr>
        <p:spPr>
          <a:xfrm flipV="1">
            <a:off x="5310822" y="627534"/>
            <a:ext cx="197282" cy="1396379"/>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sp>
        <p:nvSpPr>
          <p:cNvPr id="16" name="TextBox 15"/>
          <p:cNvSpPr txBox="1"/>
          <p:nvPr/>
        </p:nvSpPr>
        <p:spPr>
          <a:xfrm>
            <a:off x="4932040" y="381313"/>
            <a:ext cx="1152128" cy="246221"/>
          </a:xfrm>
          <a:prstGeom prst="rect">
            <a:avLst/>
          </a:prstGeom>
          <a:noFill/>
        </p:spPr>
        <p:txBody>
          <a:bodyPr wrap="square" rtlCol="0">
            <a:spAutoFit/>
          </a:bodyPr>
          <a:lstStyle/>
          <a:p>
            <a:pPr algn="ctr"/>
            <a:r>
              <a:rPr lang="en-US" sz="1000" dirty="0" smtClean="0"/>
              <a:t>City of RockFord</a:t>
            </a:r>
            <a:endParaRPr lang="en-US" sz="1000" dirty="0"/>
          </a:p>
        </p:txBody>
      </p:sp>
      <p:cxnSp>
        <p:nvCxnSpPr>
          <p:cNvPr id="17" name="Straight Arrow Connector 16"/>
          <p:cNvCxnSpPr/>
          <p:nvPr/>
        </p:nvCxnSpPr>
        <p:spPr>
          <a:xfrm flipH="1">
            <a:off x="3131840" y="2268289"/>
            <a:ext cx="360040" cy="1078896"/>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sp>
        <p:nvSpPr>
          <p:cNvPr id="19" name="TextBox 18"/>
          <p:cNvSpPr txBox="1"/>
          <p:nvPr/>
        </p:nvSpPr>
        <p:spPr>
          <a:xfrm>
            <a:off x="2337845" y="3318630"/>
            <a:ext cx="1189612" cy="246221"/>
          </a:xfrm>
          <a:prstGeom prst="rect">
            <a:avLst/>
          </a:prstGeom>
          <a:noFill/>
        </p:spPr>
        <p:txBody>
          <a:bodyPr wrap="square" rtlCol="0">
            <a:spAutoFit/>
          </a:bodyPr>
          <a:lstStyle/>
          <a:p>
            <a:pPr algn="ctr"/>
            <a:r>
              <a:rPr lang="en-US" sz="1000" dirty="0" smtClean="0"/>
              <a:t>City of Longmont</a:t>
            </a:r>
            <a:endParaRPr lang="en-US" sz="1000" dirty="0"/>
          </a:p>
        </p:txBody>
      </p:sp>
      <p:cxnSp>
        <p:nvCxnSpPr>
          <p:cNvPr id="20" name="Straight Arrow Connector 19"/>
          <p:cNvCxnSpPr/>
          <p:nvPr/>
        </p:nvCxnSpPr>
        <p:spPr>
          <a:xfrm>
            <a:off x="6157656" y="1923679"/>
            <a:ext cx="1438680" cy="100234"/>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sp>
        <p:nvSpPr>
          <p:cNvPr id="23" name="TextBox 22"/>
          <p:cNvSpPr txBox="1"/>
          <p:nvPr/>
        </p:nvSpPr>
        <p:spPr>
          <a:xfrm>
            <a:off x="7532778" y="1893481"/>
            <a:ext cx="1287693" cy="246221"/>
          </a:xfrm>
          <a:prstGeom prst="rect">
            <a:avLst/>
          </a:prstGeom>
          <a:noFill/>
        </p:spPr>
        <p:txBody>
          <a:bodyPr wrap="square" rtlCol="0">
            <a:spAutoFit/>
          </a:bodyPr>
          <a:lstStyle/>
          <a:p>
            <a:pPr algn="ctr"/>
            <a:r>
              <a:rPr lang="en-US" sz="1000" dirty="0" smtClean="0"/>
              <a:t>City of Springfield</a:t>
            </a:r>
            <a:endParaRPr lang="en-US" sz="1000" dirty="0"/>
          </a:p>
        </p:txBody>
      </p:sp>
    </p:spTree>
    <p:extLst>
      <p:ext uri="{BB962C8B-B14F-4D97-AF65-F5344CB8AC3E}">
        <p14:creationId xmlns:p14="http://schemas.microsoft.com/office/powerpoint/2010/main" val="40308557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051720" y="4371950"/>
            <a:ext cx="5040560" cy="576064"/>
          </a:xfrm>
        </p:spPr>
        <p:txBody>
          <a:bodyPr/>
          <a:lstStyle/>
          <a:p>
            <a:r>
              <a:rPr lang="es-CO" dirty="0" smtClean="0"/>
              <a:t>Utilities</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546304673"/>
              </p:ext>
            </p:extLst>
          </p:nvPr>
        </p:nvGraphicFramePr>
        <p:xfrm>
          <a:off x="539552" y="411510"/>
          <a:ext cx="7848870" cy="3672840"/>
        </p:xfrm>
        <a:graphic>
          <a:graphicData uri="http://schemas.openxmlformats.org/drawingml/2006/table">
            <a:tbl>
              <a:tblPr firstRow="1" bandRow="1">
                <a:tableStyleId>{7DF18680-E054-41AD-8BC1-D1AEF772440D}</a:tableStyleId>
              </a:tblPr>
              <a:tblGrid>
                <a:gridCol w="1569774">
                  <a:extLst>
                    <a:ext uri="{9D8B030D-6E8A-4147-A177-3AD203B41FA5}">
                      <a16:colId xmlns:a16="http://schemas.microsoft.com/office/drawing/2014/main" xmlns="" val="4137888639"/>
                    </a:ext>
                  </a:extLst>
                </a:gridCol>
                <a:gridCol w="1094522">
                  <a:extLst>
                    <a:ext uri="{9D8B030D-6E8A-4147-A177-3AD203B41FA5}">
                      <a16:colId xmlns:a16="http://schemas.microsoft.com/office/drawing/2014/main" xmlns="" val="3161206552"/>
                    </a:ext>
                  </a:extLst>
                </a:gridCol>
                <a:gridCol w="1656184">
                  <a:extLst>
                    <a:ext uri="{9D8B030D-6E8A-4147-A177-3AD203B41FA5}">
                      <a16:colId xmlns:a16="http://schemas.microsoft.com/office/drawing/2014/main" xmlns="" val="1858006351"/>
                    </a:ext>
                  </a:extLst>
                </a:gridCol>
                <a:gridCol w="1656184">
                  <a:extLst>
                    <a:ext uri="{9D8B030D-6E8A-4147-A177-3AD203B41FA5}">
                      <a16:colId xmlns:a16="http://schemas.microsoft.com/office/drawing/2014/main" xmlns="" val="2014444252"/>
                    </a:ext>
                  </a:extLst>
                </a:gridCol>
                <a:gridCol w="1872206">
                  <a:extLst>
                    <a:ext uri="{9D8B030D-6E8A-4147-A177-3AD203B41FA5}">
                      <a16:colId xmlns:a16="http://schemas.microsoft.com/office/drawing/2014/main" xmlns="" val="497617140"/>
                    </a:ext>
                  </a:extLst>
                </a:gridCol>
              </a:tblGrid>
              <a:tr h="370840">
                <a:tc>
                  <a:txBody>
                    <a:bodyPr/>
                    <a:lstStyle/>
                    <a:p>
                      <a:pPr algn="ctr"/>
                      <a:r>
                        <a:rPr lang="es-CO" sz="1200" noProof="0" dirty="0" smtClean="0"/>
                        <a:t>Name</a:t>
                      </a:r>
                      <a:endParaRPr lang="en-US" sz="1200" noProof="0" dirty="0"/>
                    </a:p>
                  </a:txBody>
                  <a:tcPr/>
                </a:tc>
                <a:tc>
                  <a:txBody>
                    <a:bodyPr/>
                    <a:lstStyle/>
                    <a:p>
                      <a:pPr algn="ctr"/>
                      <a:r>
                        <a:rPr lang="en-US" sz="1200" noProof="0" dirty="0" smtClean="0"/>
                        <a:t>Size</a:t>
                      </a:r>
                      <a:endParaRPr lang="en-US" sz="1200" noProof="0" dirty="0"/>
                    </a:p>
                  </a:txBody>
                  <a:tcPr/>
                </a:tc>
                <a:tc>
                  <a:txBody>
                    <a:bodyPr/>
                    <a:lstStyle/>
                    <a:p>
                      <a:pPr algn="ctr"/>
                      <a:r>
                        <a:rPr lang="en-US" sz="1200" noProof="0" dirty="0" smtClean="0"/>
                        <a:t>Industry</a:t>
                      </a:r>
                      <a:endParaRPr lang="en-US" sz="1200" noProof="0" dirty="0"/>
                    </a:p>
                  </a:txBody>
                  <a:tcPr/>
                </a:tc>
                <a:tc>
                  <a:txBody>
                    <a:bodyPr/>
                    <a:lstStyle/>
                    <a:p>
                      <a:pPr algn="ctr"/>
                      <a:r>
                        <a:rPr lang="en-US" sz="1200" noProof="0" dirty="0" smtClean="0"/>
                        <a:t>Location</a:t>
                      </a:r>
                      <a:endParaRPr lang="en-US" sz="1200" noProof="0" dirty="0"/>
                    </a:p>
                  </a:txBody>
                  <a:tcPr/>
                </a:tc>
                <a:tc>
                  <a:txBody>
                    <a:bodyPr/>
                    <a:lstStyle/>
                    <a:p>
                      <a:pPr algn="ctr"/>
                      <a:r>
                        <a:rPr lang="es-CO" sz="1200" noProof="0" dirty="0" smtClean="0"/>
                        <a:t>Product</a:t>
                      </a:r>
                      <a:endParaRPr lang="en-US" sz="1200" noProof="0" dirty="0"/>
                    </a:p>
                  </a:txBody>
                  <a:tcPr/>
                </a:tc>
                <a:extLst>
                  <a:ext uri="{0D108BD9-81ED-4DB2-BD59-A6C34878D82A}">
                    <a16:rowId xmlns:a16="http://schemas.microsoft.com/office/drawing/2014/main" xmlns="" val="4097391426"/>
                  </a:ext>
                </a:extLst>
              </a:tr>
              <a:tr h="370840">
                <a:tc>
                  <a:txBody>
                    <a:bodyPr/>
                    <a:lstStyle/>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100" dirty="0" smtClean="0"/>
                        <a:t>871,000</a:t>
                      </a:r>
                      <a:endParaRPr lang="en-US" sz="1100" dirty="0" smtClean="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100" dirty="0" smtClean="0"/>
                        <a:t>Water</a:t>
                      </a:r>
                      <a:endParaRPr lang="en-US" sz="1100" dirty="0" smtClean="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100" dirty="0" smtClean="0"/>
                        <a:t>Texas</a:t>
                      </a:r>
                      <a:endParaRPr lang="en-US" sz="1100" dirty="0" smtClean="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noProof="0" dirty="0" smtClean="0"/>
                        <a:t>Infor Public </a:t>
                      </a:r>
                      <a:r>
                        <a:rPr lang="es-CO" sz="1100" dirty="0" smtClean="0"/>
                        <a:t>Sector</a:t>
                      </a:r>
                      <a:endParaRPr lang="en-US" sz="1100" dirty="0" smtClean="0"/>
                    </a:p>
                  </a:txBody>
                  <a:tcPr anchor="ctr"/>
                </a:tc>
                <a:extLst>
                  <a:ext uri="{0D108BD9-81ED-4DB2-BD59-A6C34878D82A}">
                    <a16:rowId xmlns:a16="http://schemas.microsoft.com/office/drawing/2014/main" xmlns="" val="642905649"/>
                  </a:ext>
                </a:extLst>
              </a:tr>
              <a:tr h="370840">
                <a:tc>
                  <a:txBody>
                    <a:bodyPr/>
                    <a:lstStyle/>
                    <a:p>
                      <a:endParaRPr lang="en-US" dirty="0"/>
                    </a:p>
                  </a:txBody>
                  <a:tcPr/>
                </a:tc>
                <a:tc>
                  <a:txBody>
                    <a:bodyPr/>
                    <a:lstStyle/>
                    <a:p>
                      <a:pPr algn="ctr"/>
                      <a:r>
                        <a:rPr lang="es-CO" sz="1100" dirty="0" smtClean="0"/>
                        <a:t>160,000</a:t>
                      </a:r>
                      <a:endParaRPr lang="en-US" sz="1100" dirty="0"/>
                    </a:p>
                  </a:txBody>
                  <a:tcPr anchor="ctr"/>
                </a:tc>
                <a:tc>
                  <a:txBody>
                    <a:bodyPr/>
                    <a:lstStyle/>
                    <a:p>
                      <a:pPr algn="ctr"/>
                      <a:r>
                        <a:rPr lang="es-CO" sz="1100" dirty="0" smtClean="0"/>
                        <a:t>Water</a:t>
                      </a:r>
                      <a:endParaRPr lang="en-US" sz="1100" dirty="0"/>
                    </a:p>
                  </a:txBody>
                  <a:tcPr anchor="ctr"/>
                </a:tc>
                <a:tc>
                  <a:txBody>
                    <a:bodyPr/>
                    <a:lstStyle/>
                    <a:p>
                      <a:pPr algn="ctr"/>
                      <a:r>
                        <a:rPr lang="es-CO" sz="1100" dirty="0" smtClean="0"/>
                        <a:t>California</a:t>
                      </a:r>
                      <a:endParaRPr lang="en-US" sz="1100" dirty="0"/>
                    </a:p>
                  </a:txBody>
                  <a:tcPr anchor="ctr"/>
                </a:tc>
                <a:tc>
                  <a:txBody>
                    <a:bodyPr/>
                    <a:lstStyle/>
                    <a:p>
                      <a:pPr algn="just"/>
                      <a:r>
                        <a:rPr lang="en-US" sz="1100" noProof="0" dirty="0" smtClean="0"/>
                        <a:t>CloudSuite HCM, Public Sector, EAM and Financials </a:t>
                      </a:r>
                      <a:r>
                        <a:rPr lang="en-US" sz="1100" baseline="0" noProof="0" dirty="0" smtClean="0"/>
                        <a:t> </a:t>
                      </a:r>
                      <a:endParaRPr lang="en-US" sz="1100" noProof="0" dirty="0"/>
                    </a:p>
                  </a:txBody>
                  <a:tcPr anchor="ctr"/>
                </a:tc>
                <a:extLst>
                  <a:ext uri="{0D108BD9-81ED-4DB2-BD59-A6C34878D82A}">
                    <a16:rowId xmlns:a16="http://schemas.microsoft.com/office/drawing/2014/main" xmlns="" val="3058303480"/>
                  </a:ext>
                </a:extLst>
              </a:tr>
              <a:tr h="370840">
                <a:tc>
                  <a:txBody>
                    <a:bodyPr/>
                    <a:lstStyle/>
                    <a:p>
                      <a:endParaRPr lang="en-US" dirty="0"/>
                    </a:p>
                  </a:txBody>
                  <a:tcPr/>
                </a:tc>
                <a:tc>
                  <a:txBody>
                    <a:bodyPr/>
                    <a:lstStyle/>
                    <a:p>
                      <a:pPr algn="ctr"/>
                      <a:r>
                        <a:rPr lang="es-CO" sz="1100" dirty="0" smtClean="0"/>
                        <a:t>51,666</a:t>
                      </a:r>
                      <a:endParaRPr lang="en-US" sz="1100" dirty="0"/>
                    </a:p>
                  </a:txBody>
                  <a:tcPr anchor="ctr"/>
                </a:tc>
                <a:tc>
                  <a:txBody>
                    <a:bodyPr/>
                    <a:lstStyle/>
                    <a:p>
                      <a:pPr algn="ctr"/>
                      <a:r>
                        <a:rPr lang="es-CO" sz="1100" dirty="0" smtClean="0"/>
                        <a:t>Water</a:t>
                      </a:r>
                      <a:endParaRPr lang="en-US" sz="1100" dirty="0"/>
                    </a:p>
                  </a:txBody>
                  <a:tcPr anchor="ctr"/>
                </a:tc>
                <a:tc>
                  <a:txBody>
                    <a:bodyPr/>
                    <a:lstStyle/>
                    <a:p>
                      <a:pPr algn="ctr"/>
                      <a:r>
                        <a:rPr lang="es-CO" sz="1100" dirty="0" smtClean="0"/>
                        <a:t>Illinois</a:t>
                      </a:r>
                      <a:endParaRPr lang="en-US" sz="1100" dirty="0"/>
                    </a:p>
                  </a:txBody>
                  <a:tcPr anchor="ctr"/>
                </a:tc>
                <a:tc>
                  <a:txBody>
                    <a:bodyPr/>
                    <a:lstStyle/>
                    <a:p>
                      <a:pPr algn="ctr"/>
                      <a:r>
                        <a:rPr lang="en-US" sz="1100" noProof="0" dirty="0" smtClean="0"/>
                        <a:t>Infor</a:t>
                      </a:r>
                      <a:r>
                        <a:rPr lang="en-US" sz="1100" baseline="0" noProof="0" dirty="0" smtClean="0"/>
                        <a:t> Public </a:t>
                      </a:r>
                      <a:r>
                        <a:rPr lang="es-CO" sz="1100" baseline="0" dirty="0" smtClean="0"/>
                        <a:t>Sector CRM Software</a:t>
                      </a:r>
                      <a:endParaRPr lang="en-US" sz="1100" dirty="0"/>
                    </a:p>
                  </a:txBody>
                  <a:tcPr anchor="ctr"/>
                </a:tc>
                <a:extLst>
                  <a:ext uri="{0D108BD9-81ED-4DB2-BD59-A6C34878D82A}">
                    <a16:rowId xmlns:a16="http://schemas.microsoft.com/office/drawing/2014/main" xmlns="" val="2583092150"/>
                  </a:ext>
                </a:extLst>
              </a:tr>
              <a:tr h="370840">
                <a:tc>
                  <a:txBody>
                    <a:bodyPr/>
                    <a:lstStyle/>
                    <a:p>
                      <a:endParaRPr lang="en-US" dirty="0"/>
                    </a:p>
                  </a:txBody>
                  <a:tcPr/>
                </a:tc>
                <a:tc>
                  <a:txBody>
                    <a:bodyPr/>
                    <a:lstStyle/>
                    <a:p>
                      <a:pPr algn="ctr"/>
                      <a:r>
                        <a:rPr lang="es-CO" sz="1100" dirty="0" smtClean="0"/>
                        <a:t>46,000</a:t>
                      </a:r>
                      <a:endParaRPr lang="en-US" sz="1100" dirty="0"/>
                    </a:p>
                  </a:txBody>
                  <a:tcPr anchor="ctr"/>
                </a:tc>
                <a:tc>
                  <a:txBody>
                    <a:bodyPr/>
                    <a:lstStyle/>
                    <a:p>
                      <a:pPr algn="ctr"/>
                      <a:r>
                        <a:rPr lang="es-CO" sz="1100" dirty="0" smtClean="0"/>
                        <a:t>Electricity and water</a:t>
                      </a:r>
                      <a:endParaRPr lang="en-US" sz="1100" dirty="0"/>
                    </a:p>
                  </a:txBody>
                  <a:tcPr anchor="ctr"/>
                </a:tc>
                <a:tc>
                  <a:txBody>
                    <a:bodyPr/>
                    <a:lstStyle/>
                    <a:p>
                      <a:pPr algn="ctr"/>
                      <a:r>
                        <a:rPr lang="es-CO" sz="1100" noProof="0" dirty="0" smtClean="0"/>
                        <a:t>Colorado</a:t>
                      </a:r>
                      <a:endParaRPr lang="en-US" sz="1100" noProof="0" dirty="0"/>
                    </a:p>
                  </a:txBody>
                  <a:tcPr anchor="ctr"/>
                </a:tc>
                <a:tc>
                  <a:txBody>
                    <a:bodyPr/>
                    <a:lstStyle/>
                    <a:p>
                      <a:pPr algn="ctr"/>
                      <a:r>
                        <a:rPr lang="en-US" sz="1100" noProof="0" dirty="0" smtClean="0"/>
                        <a:t>Infor Public</a:t>
                      </a:r>
                      <a:r>
                        <a:rPr lang="en-US" sz="1100" baseline="0" noProof="0" dirty="0" smtClean="0"/>
                        <a:t> </a:t>
                      </a:r>
                      <a:r>
                        <a:rPr lang="es-CO" sz="1100" baseline="0" noProof="0" dirty="0" smtClean="0"/>
                        <a:t>Sector</a:t>
                      </a:r>
                      <a:endParaRPr lang="en-US" sz="1100" noProof="0" dirty="0"/>
                    </a:p>
                  </a:txBody>
                  <a:tcPr anchor="ctr"/>
                </a:tc>
                <a:extLst>
                  <a:ext uri="{0D108BD9-81ED-4DB2-BD59-A6C34878D82A}">
                    <a16:rowId xmlns:a16="http://schemas.microsoft.com/office/drawing/2014/main" xmlns="" val="3920598792"/>
                  </a:ext>
                </a:extLst>
              </a:tr>
              <a:tr h="370840">
                <a:tc>
                  <a:txBody>
                    <a:bodyPr/>
                    <a:lstStyle/>
                    <a:p>
                      <a:endParaRPr lang="en-US" dirty="0"/>
                    </a:p>
                  </a:txBody>
                  <a:tcPr/>
                </a:tc>
                <a:tc>
                  <a:txBody>
                    <a:bodyPr/>
                    <a:lstStyle/>
                    <a:p>
                      <a:pPr algn="ctr"/>
                      <a:r>
                        <a:rPr lang="es-CO" sz="1100" dirty="0" smtClean="0"/>
                        <a:t>19,893</a:t>
                      </a:r>
                      <a:endParaRPr lang="en-US" sz="1100" dirty="0"/>
                    </a:p>
                  </a:txBody>
                  <a:tcPr anchor="ctr"/>
                </a:tc>
                <a:tc>
                  <a:txBody>
                    <a:bodyPr/>
                    <a:lstStyle/>
                    <a:p>
                      <a:pPr algn="ctr"/>
                      <a:r>
                        <a:rPr lang="es-CO" sz="1100" dirty="0" smtClean="0"/>
                        <a:t>Water</a:t>
                      </a:r>
                      <a:endParaRPr lang="en-US" sz="1100" dirty="0"/>
                    </a:p>
                  </a:txBody>
                  <a:tcPr anchor="ctr"/>
                </a:tc>
                <a:tc>
                  <a:txBody>
                    <a:bodyPr/>
                    <a:lstStyle/>
                    <a:p>
                      <a:pPr algn="ctr"/>
                      <a:r>
                        <a:rPr lang="es-CO" sz="1100" noProof="0" dirty="0" smtClean="0"/>
                        <a:t>Ohio</a:t>
                      </a:r>
                      <a:endParaRPr lang="en-US" sz="1100" noProof="0" dirty="0"/>
                    </a:p>
                  </a:txBody>
                  <a:tcPr anchor="ctr"/>
                </a:tc>
                <a:tc>
                  <a:txBody>
                    <a:bodyPr/>
                    <a:lstStyle/>
                    <a:p>
                      <a:pPr algn="ctr"/>
                      <a:r>
                        <a:rPr lang="en-US" sz="1100" noProof="0" dirty="0" smtClean="0"/>
                        <a:t>Infor Public </a:t>
                      </a:r>
                      <a:r>
                        <a:rPr lang="es-CO" sz="1100" noProof="0" dirty="0" smtClean="0"/>
                        <a:t>Sector</a:t>
                      </a:r>
                      <a:endParaRPr lang="en-US" sz="1100" noProof="0" dirty="0"/>
                    </a:p>
                  </a:txBody>
                  <a:tcPr anchor="ctr"/>
                </a:tc>
                <a:extLst>
                  <a:ext uri="{0D108BD9-81ED-4DB2-BD59-A6C34878D82A}">
                    <a16:rowId xmlns:a16="http://schemas.microsoft.com/office/drawing/2014/main" xmlns="" val="278569639"/>
                  </a:ext>
                </a:extLst>
              </a:tr>
              <a:tr h="370840">
                <a:tc>
                  <a:txBody>
                    <a:bodyPr/>
                    <a:lstStyle/>
                    <a:p>
                      <a:endParaRPr lang="en-US" dirty="0"/>
                    </a:p>
                  </a:txBody>
                  <a:tcPr/>
                </a:tc>
                <a:tc>
                  <a:txBody>
                    <a:bodyPr/>
                    <a:lstStyle/>
                    <a:p>
                      <a:pPr algn="ctr"/>
                      <a:r>
                        <a:rPr lang="es-CO" sz="1100" dirty="0" smtClean="0"/>
                        <a:t>-</a:t>
                      </a:r>
                      <a:endParaRPr lang="en-US" sz="1100" dirty="0"/>
                    </a:p>
                  </a:txBody>
                  <a:tcPr anchor="ctr"/>
                </a:tc>
                <a:tc>
                  <a:txBody>
                    <a:bodyPr/>
                    <a:lstStyle/>
                    <a:p>
                      <a:pPr algn="ctr"/>
                      <a:r>
                        <a:rPr lang="es-CO" sz="1100" dirty="0" smtClean="0"/>
                        <a:t>Water</a:t>
                      </a:r>
                      <a:endParaRPr lang="en-US" sz="1100" dirty="0"/>
                    </a:p>
                  </a:txBody>
                  <a:tcPr anchor="ctr"/>
                </a:tc>
                <a:tc>
                  <a:txBody>
                    <a:bodyPr/>
                    <a:lstStyle/>
                    <a:p>
                      <a:pPr algn="ctr"/>
                      <a:r>
                        <a:rPr lang="en-US" sz="1100" noProof="0" dirty="0" smtClean="0"/>
                        <a:t>Canada</a:t>
                      </a:r>
                      <a:endParaRPr lang="en-US" sz="1100" noProof="0" dirty="0"/>
                    </a:p>
                  </a:txBody>
                  <a:tcPr anchor="ctr"/>
                </a:tc>
                <a:tc>
                  <a:txBody>
                    <a:bodyPr/>
                    <a:lstStyle/>
                    <a:p>
                      <a:pPr algn="just"/>
                      <a:r>
                        <a:rPr lang="en-US" sz="1100" noProof="0" dirty="0" smtClean="0"/>
                        <a:t>CloudSuite Workforce</a:t>
                      </a:r>
                      <a:r>
                        <a:rPr lang="en-US" sz="1100" baseline="0" noProof="0" dirty="0" smtClean="0"/>
                        <a:t> Management, Public Sector and CRM</a:t>
                      </a:r>
                      <a:r>
                        <a:rPr lang="es-CO" sz="1100" baseline="0" noProof="0" dirty="0" smtClean="0"/>
                        <a:t>.</a:t>
                      </a:r>
                      <a:endParaRPr lang="en-US" sz="1100" noProof="0" dirty="0"/>
                    </a:p>
                  </a:txBody>
                  <a:tcPr anchor="ctr"/>
                </a:tc>
                <a:extLst>
                  <a:ext uri="{0D108BD9-81ED-4DB2-BD59-A6C34878D82A}">
                    <a16:rowId xmlns:a16="http://schemas.microsoft.com/office/drawing/2014/main" xmlns="" val="404376369"/>
                  </a:ext>
                </a:extLst>
              </a:tr>
              <a:tr h="370840">
                <a:tc>
                  <a:txBody>
                    <a:bodyPr/>
                    <a:lstStyle/>
                    <a:p>
                      <a:endParaRPr lang="en-US" dirty="0"/>
                    </a:p>
                  </a:txBody>
                  <a:tcPr/>
                </a:tc>
                <a:tc>
                  <a:txBody>
                    <a:bodyPr/>
                    <a:lstStyle/>
                    <a:p>
                      <a:pPr algn="ctr"/>
                      <a:r>
                        <a:rPr lang="es-CO" sz="1100" dirty="0" smtClean="0"/>
                        <a:t>100 (projects)</a:t>
                      </a:r>
                      <a:endParaRPr lang="en-US" sz="1100" dirty="0"/>
                    </a:p>
                  </a:txBody>
                  <a:tcPr anchor="ctr"/>
                </a:tc>
                <a:tc>
                  <a:txBody>
                    <a:bodyPr/>
                    <a:lstStyle/>
                    <a:p>
                      <a:pPr algn="ctr"/>
                      <a:r>
                        <a:rPr lang="es-CO" sz="1100" dirty="0" smtClean="0"/>
                        <a:t>Energy</a:t>
                      </a:r>
                      <a:endParaRPr lang="en-US" sz="1100" dirty="0"/>
                    </a:p>
                  </a:txBody>
                  <a:tcPr anchor="ctr"/>
                </a:tc>
                <a:tc>
                  <a:txBody>
                    <a:bodyPr/>
                    <a:lstStyle/>
                    <a:p>
                      <a:pPr algn="ctr"/>
                      <a:r>
                        <a:rPr lang="es-CO" sz="1100" dirty="0" smtClean="0"/>
                        <a:t>Chicago</a:t>
                      </a:r>
                      <a:endParaRPr lang="en-US" sz="1100" dirty="0"/>
                    </a:p>
                  </a:txBody>
                  <a:tcPr anchor="ctr"/>
                </a:tc>
                <a:tc>
                  <a:txBody>
                    <a:bodyPr/>
                    <a:lstStyle/>
                    <a:p>
                      <a:pPr algn="ctr"/>
                      <a:r>
                        <a:rPr lang="es-CO" sz="1100" dirty="0" smtClean="0"/>
                        <a:t>CloudSuite EAM</a:t>
                      </a:r>
                      <a:endParaRPr lang="en-US" sz="1100" dirty="0"/>
                    </a:p>
                  </a:txBody>
                  <a:tcPr anchor="ctr"/>
                </a:tc>
                <a:extLst>
                  <a:ext uri="{0D108BD9-81ED-4DB2-BD59-A6C34878D82A}">
                    <a16:rowId xmlns:a16="http://schemas.microsoft.com/office/drawing/2014/main" xmlns="" val="1085586252"/>
                  </a:ext>
                </a:extLst>
              </a:tr>
              <a:tr h="370840">
                <a:tc>
                  <a:txBody>
                    <a:bodyPr/>
                    <a:lstStyle/>
                    <a:p>
                      <a:endParaRPr lang="en-US" dirty="0"/>
                    </a:p>
                  </a:txBody>
                  <a:tcPr/>
                </a:tc>
                <a:tc>
                  <a:txBody>
                    <a:bodyPr/>
                    <a:lstStyle/>
                    <a:p>
                      <a:pPr algn="ctr"/>
                      <a:r>
                        <a:rPr lang="es-CO" sz="1100" dirty="0" smtClean="0"/>
                        <a:t>-</a:t>
                      </a:r>
                      <a:endParaRPr lang="en-US" sz="1100" dirty="0"/>
                    </a:p>
                  </a:txBody>
                  <a:tcPr anchor="ctr"/>
                </a:tc>
                <a:tc>
                  <a:txBody>
                    <a:bodyPr/>
                    <a:lstStyle/>
                    <a:p>
                      <a:pPr algn="ctr"/>
                      <a:r>
                        <a:rPr lang="es-CO" sz="1100" dirty="0" smtClean="0"/>
                        <a:t>Hidroeléctrica</a:t>
                      </a:r>
                      <a:endParaRPr lang="en-US" sz="1100" dirty="0"/>
                    </a:p>
                  </a:txBody>
                  <a:tcPr anchor="ctr"/>
                </a:tc>
                <a:tc>
                  <a:txBody>
                    <a:bodyPr/>
                    <a:lstStyle/>
                    <a:p>
                      <a:pPr algn="ctr"/>
                      <a:r>
                        <a:rPr lang="es-CO" sz="1100" dirty="0" smtClean="0"/>
                        <a:t>Argentina-Uruguay</a:t>
                      </a:r>
                      <a:endParaRPr lang="en-US" sz="1100" dirty="0"/>
                    </a:p>
                  </a:txBody>
                  <a:tcPr anchor="ctr"/>
                </a:tc>
                <a:tc>
                  <a:txBody>
                    <a:bodyPr/>
                    <a:lstStyle/>
                    <a:p>
                      <a:pPr algn="ctr"/>
                      <a:r>
                        <a:rPr lang="es-CO" sz="1100" dirty="0" smtClean="0"/>
                        <a:t>CloudSuite EAM</a:t>
                      </a:r>
                      <a:endParaRPr lang="en-US" sz="1100" dirty="0"/>
                    </a:p>
                  </a:txBody>
                  <a:tcPr anchor="ctr"/>
                </a:tc>
                <a:extLst>
                  <a:ext uri="{0D108BD9-81ED-4DB2-BD59-A6C34878D82A}">
                    <a16:rowId xmlns:a16="http://schemas.microsoft.com/office/drawing/2014/main" xmlns="" val="3693408032"/>
                  </a:ext>
                </a:extLst>
              </a:tr>
            </a:tbl>
          </a:graphicData>
        </a:graphic>
      </p:graphicFrame>
      <p:pic>
        <p:nvPicPr>
          <p:cNvPr id="16" name="Picture 8" descr="Resultado de imagen para salto grande logo"/>
          <p:cNvPicPr>
            <a:picLocks noChangeAspect="1" noChangeArrowheads="1"/>
          </p:cNvPicPr>
          <p:nvPr/>
        </p:nvPicPr>
        <p:blipFill rotWithShape="1">
          <a:blip r:embed="rId3">
            <a:extLst>
              <a:ext uri="{28A0092B-C50C-407E-A947-70E740481C1C}">
                <a14:useLocalDpi xmlns:a14="http://schemas.microsoft.com/office/drawing/2010/main" val="0"/>
              </a:ext>
            </a:extLst>
          </a:blip>
          <a:srcRect t="15897" b="18584"/>
          <a:stretch/>
        </p:blipFill>
        <p:spPr bwMode="auto">
          <a:xfrm>
            <a:off x="1027011" y="3679005"/>
            <a:ext cx="654031" cy="42851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Resultado de imagen para invenerg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5373" y="3401813"/>
            <a:ext cx="977309" cy="20767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San antonio water syste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6102" y="804781"/>
            <a:ext cx="575283" cy="32462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Resultado de imagen para elsinore valley municipal water district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3704" y="1266788"/>
            <a:ext cx="720080" cy="20457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Resultado de imagen para City of Rockfor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3382" y="1617308"/>
            <a:ext cx="740725" cy="36509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Resultado de imagen para city of longmon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97181" y="2021504"/>
            <a:ext cx="313698" cy="31369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Resultado de imagen para Springfield oregon utility"/>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979" t="11551" r="7602" b="10959"/>
          <a:stretch/>
        </p:blipFill>
        <p:spPr bwMode="auto">
          <a:xfrm>
            <a:off x="1106937" y="2422508"/>
            <a:ext cx="494185" cy="3024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Resultado de imagen para The city of Monct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6952" y="2822692"/>
            <a:ext cx="534153" cy="352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0526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051720" y="4371950"/>
            <a:ext cx="5040560" cy="576064"/>
          </a:xfrm>
        </p:spPr>
        <p:txBody>
          <a:bodyPr/>
          <a:lstStyle/>
          <a:p>
            <a:r>
              <a:rPr lang="es-CO" dirty="0" smtClean="0"/>
              <a:t>Utilities</a:t>
            </a:r>
            <a:endParaRPr lang="en-US" dirty="0"/>
          </a:p>
        </p:txBody>
      </p:sp>
      <p:grpSp>
        <p:nvGrpSpPr>
          <p:cNvPr id="7" name="Group 6"/>
          <p:cNvGrpSpPr/>
          <p:nvPr/>
        </p:nvGrpSpPr>
        <p:grpSpPr>
          <a:xfrm>
            <a:off x="395536" y="339502"/>
            <a:ext cx="2352324" cy="3400110"/>
            <a:chOff x="3234969" y="411510"/>
            <a:chExt cx="2352324" cy="3400110"/>
          </a:xfrm>
        </p:grpSpPr>
        <p:pic>
          <p:nvPicPr>
            <p:cNvPr id="8" name="Picture 2" descr="Resultado de imagen para public sector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411510"/>
              <a:ext cx="974406" cy="86409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807140" y="1231743"/>
              <a:ext cx="1207982" cy="276999"/>
            </a:xfrm>
            <a:prstGeom prst="rect">
              <a:avLst/>
            </a:prstGeom>
            <a:noFill/>
          </p:spPr>
          <p:txBody>
            <a:bodyPr wrap="square" rtlCol="0">
              <a:spAutoFit/>
            </a:bodyPr>
            <a:lstStyle/>
            <a:p>
              <a:pPr algn="ctr"/>
              <a:r>
                <a:rPr lang="es-CO" sz="1200" b="1" dirty="0" smtClean="0"/>
                <a:t>Public sector</a:t>
              </a:r>
              <a:endParaRPr lang="en-US" sz="1200" b="1" dirty="0"/>
            </a:p>
          </p:txBody>
        </p:sp>
        <p:pic>
          <p:nvPicPr>
            <p:cNvPr id="10" name="Picture 4" descr="Resultado de imagen para San antonio water syst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1525482"/>
              <a:ext cx="687713" cy="3880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537080" y="1896119"/>
              <a:ext cx="1656184" cy="261610"/>
            </a:xfrm>
            <a:prstGeom prst="rect">
              <a:avLst/>
            </a:prstGeom>
            <a:noFill/>
          </p:spPr>
          <p:txBody>
            <a:bodyPr wrap="square" rtlCol="0">
              <a:spAutoFit/>
            </a:bodyPr>
            <a:lstStyle/>
            <a:p>
              <a:pPr algn="ctr"/>
              <a:r>
                <a:rPr lang="en-US" sz="1100" b="1" dirty="0" smtClean="0"/>
                <a:t>Impact</a:t>
              </a:r>
              <a:endParaRPr lang="en-US" sz="1100" b="1" dirty="0"/>
            </a:p>
          </p:txBody>
        </p:sp>
        <p:sp>
          <p:nvSpPr>
            <p:cNvPr id="12" name="TextBox 11"/>
            <p:cNvSpPr txBox="1"/>
            <p:nvPr/>
          </p:nvSpPr>
          <p:spPr>
            <a:xfrm>
              <a:off x="3246465" y="2124771"/>
              <a:ext cx="2333647" cy="1107996"/>
            </a:xfrm>
            <a:prstGeom prst="rect">
              <a:avLst/>
            </a:prstGeom>
            <a:noFill/>
          </p:spPr>
          <p:txBody>
            <a:bodyPr wrap="square" rtlCol="0">
              <a:spAutoFit/>
            </a:bodyPr>
            <a:lstStyle/>
            <a:p>
              <a:pPr marL="171450" indent="-171450" algn="just">
                <a:buFont typeface="Arial" panose="020B0604020202020204" pitchFamily="34" charset="0"/>
                <a:buChar char="•"/>
              </a:pPr>
              <a:r>
                <a:rPr lang="en-US" sz="1100" dirty="0">
                  <a:solidFill>
                    <a:srgbClr val="FF0000"/>
                  </a:solidFill>
                </a:rPr>
                <a:t>I</a:t>
              </a:r>
              <a:r>
                <a:rPr lang="en-US" sz="1100" dirty="0" smtClean="0">
                  <a:solidFill>
                    <a:srgbClr val="FF0000"/>
                  </a:solidFill>
                </a:rPr>
                <a:t>ncrease </a:t>
              </a:r>
              <a:r>
                <a:rPr lang="en-US" sz="1100" dirty="0">
                  <a:solidFill>
                    <a:srgbClr val="FF0000"/>
                  </a:solidFill>
                </a:rPr>
                <a:t>billing speed </a:t>
              </a:r>
              <a:r>
                <a:rPr lang="en-US" sz="1100" dirty="0"/>
                <a:t>by managing the complete payment process and providing access to consolidated account information within personalized screens.</a:t>
              </a:r>
              <a:endParaRPr lang="en-US" sz="1100" dirty="0" smtClean="0"/>
            </a:p>
          </p:txBody>
        </p:sp>
        <p:sp>
          <p:nvSpPr>
            <p:cNvPr id="13" name="TextBox 12"/>
            <p:cNvSpPr txBox="1"/>
            <p:nvPr/>
          </p:nvSpPr>
          <p:spPr>
            <a:xfrm>
              <a:off x="3583039" y="3172950"/>
              <a:ext cx="1656184" cy="261610"/>
            </a:xfrm>
            <a:prstGeom prst="rect">
              <a:avLst/>
            </a:prstGeom>
            <a:noFill/>
          </p:spPr>
          <p:txBody>
            <a:bodyPr wrap="square" rtlCol="0">
              <a:spAutoFit/>
            </a:bodyPr>
            <a:lstStyle/>
            <a:p>
              <a:pPr algn="ctr"/>
              <a:r>
                <a:rPr lang="en-US" sz="1100" b="1" dirty="0" smtClean="0"/>
                <a:t>Products</a:t>
              </a:r>
              <a:endParaRPr lang="en-US" sz="1100" b="1" dirty="0"/>
            </a:p>
          </p:txBody>
        </p:sp>
        <p:sp>
          <p:nvSpPr>
            <p:cNvPr id="14" name="TextBox 13"/>
            <p:cNvSpPr txBox="1"/>
            <p:nvPr/>
          </p:nvSpPr>
          <p:spPr>
            <a:xfrm>
              <a:off x="3234969" y="3380733"/>
              <a:ext cx="2352324" cy="430887"/>
            </a:xfrm>
            <a:prstGeom prst="rect">
              <a:avLst/>
            </a:prstGeom>
            <a:noFill/>
          </p:spPr>
          <p:txBody>
            <a:bodyPr wrap="square" rtlCol="0">
              <a:spAutoFit/>
            </a:bodyPr>
            <a:lstStyle/>
            <a:p>
              <a:pPr marL="171450" indent="-171450" algn="just">
                <a:buFont typeface="Arial" panose="020B0604020202020204" pitchFamily="34" charset="0"/>
                <a:buChar char="•"/>
              </a:pPr>
              <a:r>
                <a:rPr lang="en-US" sz="1100" dirty="0" smtClean="0"/>
                <a:t>Infor Public Sector: customer billing information system. </a:t>
              </a:r>
            </a:p>
          </p:txBody>
        </p:sp>
      </p:grpSp>
      <p:grpSp>
        <p:nvGrpSpPr>
          <p:cNvPr id="15" name="Group 14"/>
          <p:cNvGrpSpPr/>
          <p:nvPr/>
        </p:nvGrpSpPr>
        <p:grpSpPr>
          <a:xfrm>
            <a:off x="2955873" y="339502"/>
            <a:ext cx="2688423" cy="3685142"/>
            <a:chOff x="449858" y="346730"/>
            <a:chExt cx="2688423" cy="3685142"/>
          </a:xfrm>
        </p:grpSpPr>
        <p:pic>
          <p:nvPicPr>
            <p:cNvPr id="16" name="Picture 2" descr="Resultado de imagen para public sector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6866" y="346730"/>
              <a:ext cx="974406" cy="86409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190078" y="1166963"/>
              <a:ext cx="1207982" cy="276999"/>
            </a:xfrm>
            <a:prstGeom prst="rect">
              <a:avLst/>
            </a:prstGeom>
            <a:noFill/>
          </p:spPr>
          <p:txBody>
            <a:bodyPr wrap="square" rtlCol="0">
              <a:spAutoFit/>
            </a:bodyPr>
            <a:lstStyle/>
            <a:p>
              <a:pPr algn="ctr"/>
              <a:r>
                <a:rPr lang="es-CO" sz="1200" b="1" dirty="0" smtClean="0"/>
                <a:t>Public sector</a:t>
              </a:r>
              <a:endParaRPr lang="en-US" sz="1200" b="1" dirty="0"/>
            </a:p>
          </p:txBody>
        </p:sp>
        <p:pic>
          <p:nvPicPr>
            <p:cNvPr id="18" name="Picture 6" descr="Resultado de imagen para elsinore valley municipal water district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9687" y="1483340"/>
              <a:ext cx="1152128" cy="32732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907659" y="1802407"/>
              <a:ext cx="1656184" cy="430887"/>
            </a:xfrm>
            <a:prstGeom prst="rect">
              <a:avLst/>
            </a:prstGeom>
            <a:noFill/>
          </p:spPr>
          <p:txBody>
            <a:bodyPr wrap="square" rtlCol="0">
              <a:spAutoFit/>
            </a:bodyPr>
            <a:lstStyle/>
            <a:p>
              <a:pPr algn="just"/>
              <a:r>
                <a:rPr lang="es-CO" sz="1100" dirty="0" smtClean="0"/>
                <a:t>Reduced </a:t>
              </a:r>
              <a:r>
                <a:rPr lang="es-CO" sz="1100" dirty="0" err="1" smtClean="0"/>
                <a:t>the</a:t>
              </a:r>
              <a:r>
                <a:rPr lang="es-CO" sz="1100" dirty="0" smtClean="0"/>
                <a:t> workload for personel by 70%.</a:t>
              </a:r>
              <a:endParaRPr lang="en-US" sz="1100" dirty="0"/>
            </a:p>
          </p:txBody>
        </p:sp>
        <p:sp>
          <p:nvSpPr>
            <p:cNvPr id="20" name="TextBox 19"/>
            <p:cNvSpPr txBox="1"/>
            <p:nvPr/>
          </p:nvSpPr>
          <p:spPr>
            <a:xfrm>
              <a:off x="809665" y="2184576"/>
              <a:ext cx="1656184" cy="261610"/>
            </a:xfrm>
            <a:prstGeom prst="rect">
              <a:avLst/>
            </a:prstGeom>
            <a:noFill/>
          </p:spPr>
          <p:txBody>
            <a:bodyPr wrap="square" rtlCol="0">
              <a:spAutoFit/>
            </a:bodyPr>
            <a:lstStyle/>
            <a:p>
              <a:pPr algn="ctr"/>
              <a:r>
                <a:rPr lang="en-US" sz="1100" b="1" dirty="0" smtClean="0"/>
                <a:t>Impact</a:t>
              </a:r>
              <a:endParaRPr lang="en-US" sz="1100" b="1" dirty="0"/>
            </a:p>
          </p:txBody>
        </p:sp>
        <p:sp>
          <p:nvSpPr>
            <p:cNvPr id="21" name="TextBox 20"/>
            <p:cNvSpPr txBox="1"/>
            <p:nvPr/>
          </p:nvSpPr>
          <p:spPr>
            <a:xfrm>
              <a:off x="451484" y="2360883"/>
              <a:ext cx="2590429" cy="600164"/>
            </a:xfrm>
            <a:prstGeom prst="rect">
              <a:avLst/>
            </a:prstGeom>
            <a:noFill/>
          </p:spPr>
          <p:txBody>
            <a:bodyPr wrap="square" rtlCol="0">
              <a:spAutoFit/>
            </a:bodyPr>
            <a:lstStyle/>
            <a:p>
              <a:pPr marL="171450" indent="-171450" algn="just">
                <a:buFont typeface="Arial" panose="020B0604020202020204" pitchFamily="34" charset="0"/>
                <a:buChar char="•"/>
              </a:pPr>
              <a:r>
                <a:rPr lang="en-US" sz="1100" dirty="0" smtClean="0"/>
                <a:t>$625.000 annual financial saving.</a:t>
              </a:r>
            </a:p>
            <a:p>
              <a:pPr marL="171450" indent="-171450" algn="just">
                <a:buFont typeface="Arial" panose="020B0604020202020204" pitchFamily="34" charset="0"/>
                <a:buChar char="•"/>
              </a:pPr>
              <a:r>
                <a:rPr lang="en-US" sz="1100" dirty="0" smtClean="0"/>
                <a:t>50-70% user-acceptance in the first year of operation. </a:t>
              </a:r>
              <a:endParaRPr lang="en-US" sz="1100" dirty="0"/>
            </a:p>
          </p:txBody>
        </p:sp>
        <p:sp>
          <p:nvSpPr>
            <p:cNvPr id="22" name="TextBox 21"/>
            <p:cNvSpPr txBox="1"/>
            <p:nvPr/>
          </p:nvSpPr>
          <p:spPr>
            <a:xfrm>
              <a:off x="449858" y="3262431"/>
              <a:ext cx="2688423" cy="769441"/>
            </a:xfrm>
            <a:prstGeom prst="rect">
              <a:avLst/>
            </a:prstGeom>
            <a:noFill/>
          </p:spPr>
          <p:txBody>
            <a:bodyPr wrap="square" rtlCol="0">
              <a:spAutoFit/>
            </a:bodyPr>
            <a:lstStyle/>
            <a:p>
              <a:pPr marL="171450" indent="-171450" algn="just">
                <a:buFont typeface="Arial" panose="020B0604020202020204" pitchFamily="34" charset="0"/>
                <a:buChar char="•"/>
              </a:pPr>
              <a:r>
                <a:rPr lang="en-US" sz="1100" dirty="0" smtClean="0"/>
                <a:t>CloudSuite HCM</a:t>
              </a:r>
            </a:p>
            <a:p>
              <a:pPr marL="171450" indent="-171450" algn="just">
                <a:buFont typeface="Arial" panose="020B0604020202020204" pitchFamily="34" charset="0"/>
                <a:buChar char="•"/>
              </a:pPr>
              <a:r>
                <a:rPr lang="en-US" sz="1100" dirty="0" smtClean="0"/>
                <a:t>CloudSuite Public Sector</a:t>
              </a:r>
            </a:p>
            <a:p>
              <a:pPr marL="171450" indent="-171450" algn="just">
                <a:buFont typeface="Arial" panose="020B0604020202020204" pitchFamily="34" charset="0"/>
                <a:buChar char="•"/>
              </a:pPr>
              <a:r>
                <a:rPr lang="en-US" sz="1100" dirty="0" smtClean="0"/>
                <a:t>CloudSuite EAM</a:t>
              </a:r>
            </a:p>
            <a:p>
              <a:pPr marL="171450" indent="-171450" algn="just">
                <a:buFont typeface="Arial" panose="020B0604020202020204" pitchFamily="34" charset="0"/>
                <a:buChar char="•"/>
              </a:pPr>
              <a:r>
                <a:rPr lang="en-US" sz="1100" dirty="0" smtClean="0"/>
                <a:t>CloudSuite Financials</a:t>
              </a:r>
            </a:p>
          </p:txBody>
        </p:sp>
        <p:sp>
          <p:nvSpPr>
            <p:cNvPr id="23" name="TextBox 22"/>
            <p:cNvSpPr txBox="1"/>
            <p:nvPr/>
          </p:nvSpPr>
          <p:spPr>
            <a:xfrm>
              <a:off x="857706" y="2945234"/>
              <a:ext cx="1656184" cy="261610"/>
            </a:xfrm>
            <a:prstGeom prst="rect">
              <a:avLst/>
            </a:prstGeom>
            <a:noFill/>
          </p:spPr>
          <p:txBody>
            <a:bodyPr wrap="square" rtlCol="0">
              <a:spAutoFit/>
            </a:bodyPr>
            <a:lstStyle/>
            <a:p>
              <a:pPr algn="ctr"/>
              <a:r>
                <a:rPr lang="en-US" sz="1100" b="1" dirty="0" smtClean="0"/>
                <a:t>Products</a:t>
              </a:r>
              <a:endParaRPr lang="en-US" sz="1100" b="1" dirty="0"/>
            </a:p>
          </p:txBody>
        </p:sp>
      </p:grpSp>
      <p:grpSp>
        <p:nvGrpSpPr>
          <p:cNvPr id="24" name="Group 23"/>
          <p:cNvGrpSpPr/>
          <p:nvPr/>
        </p:nvGrpSpPr>
        <p:grpSpPr>
          <a:xfrm>
            <a:off x="5709533" y="383659"/>
            <a:ext cx="2987824" cy="3279225"/>
            <a:chOff x="3094941" y="336791"/>
            <a:chExt cx="2987824" cy="3279225"/>
          </a:xfrm>
        </p:grpSpPr>
        <p:pic>
          <p:nvPicPr>
            <p:cNvPr id="25" name="Picture 6" descr="Resultado de imagen para City of Rockfo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944" y="1394795"/>
              <a:ext cx="1008112" cy="4968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Resultado de imagen para public sector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01650" y="336791"/>
              <a:ext cx="974406" cy="86409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3984862" y="1157024"/>
              <a:ext cx="1207982" cy="276999"/>
            </a:xfrm>
            <a:prstGeom prst="rect">
              <a:avLst/>
            </a:prstGeom>
            <a:noFill/>
          </p:spPr>
          <p:txBody>
            <a:bodyPr wrap="square" rtlCol="0">
              <a:spAutoFit/>
            </a:bodyPr>
            <a:lstStyle/>
            <a:p>
              <a:pPr algn="ctr"/>
              <a:r>
                <a:rPr lang="es-CO" sz="1200" b="1" dirty="0" smtClean="0"/>
                <a:t>Public sector</a:t>
              </a:r>
              <a:endParaRPr lang="en-US" sz="1200" b="1" dirty="0"/>
            </a:p>
          </p:txBody>
        </p:sp>
        <p:sp>
          <p:nvSpPr>
            <p:cNvPr id="28" name="TextBox 27"/>
            <p:cNvSpPr txBox="1"/>
            <p:nvPr/>
          </p:nvSpPr>
          <p:spPr>
            <a:xfrm>
              <a:off x="3760761" y="1925264"/>
              <a:ext cx="1656184" cy="261610"/>
            </a:xfrm>
            <a:prstGeom prst="rect">
              <a:avLst/>
            </a:prstGeom>
            <a:noFill/>
          </p:spPr>
          <p:txBody>
            <a:bodyPr wrap="square" rtlCol="0">
              <a:spAutoFit/>
            </a:bodyPr>
            <a:lstStyle/>
            <a:p>
              <a:pPr algn="ctr"/>
              <a:r>
                <a:rPr lang="en-US" sz="1100" b="1" dirty="0" smtClean="0"/>
                <a:t>Impact</a:t>
              </a:r>
              <a:endParaRPr lang="en-US" sz="1100" b="1" dirty="0"/>
            </a:p>
          </p:txBody>
        </p:sp>
        <p:sp>
          <p:nvSpPr>
            <p:cNvPr id="29" name="TextBox 28"/>
            <p:cNvSpPr txBox="1"/>
            <p:nvPr/>
          </p:nvSpPr>
          <p:spPr>
            <a:xfrm>
              <a:off x="3094941" y="2152153"/>
              <a:ext cx="2987824" cy="430887"/>
            </a:xfrm>
            <a:prstGeom prst="rect">
              <a:avLst/>
            </a:prstGeom>
            <a:noFill/>
          </p:spPr>
          <p:txBody>
            <a:bodyPr wrap="square" rtlCol="0">
              <a:spAutoFit/>
            </a:bodyPr>
            <a:lstStyle/>
            <a:p>
              <a:pPr marL="171450" indent="-171450" algn="just">
                <a:buFont typeface="Arial" panose="020B0604020202020204" pitchFamily="34" charset="0"/>
                <a:buChar char="•"/>
              </a:pPr>
              <a:r>
                <a:rPr lang="en-US" sz="1100" dirty="0" smtClean="0"/>
                <a:t>The project provides </a:t>
              </a:r>
              <a:r>
                <a:rPr lang="en-US" sz="1100" dirty="0">
                  <a:solidFill>
                    <a:srgbClr val="FF0000"/>
                  </a:solidFill>
                </a:rPr>
                <a:t>enhanced customer service </a:t>
              </a:r>
              <a:r>
                <a:rPr lang="en-US" sz="1100" dirty="0"/>
                <a:t>to </a:t>
              </a:r>
              <a:r>
                <a:rPr lang="en-US" sz="1100" dirty="0" smtClean="0"/>
                <a:t>the </a:t>
              </a:r>
              <a:r>
                <a:rPr lang="en-US" sz="1100" dirty="0"/>
                <a:t>citizens</a:t>
              </a:r>
              <a:r>
                <a:rPr lang="en-US" sz="1100" dirty="0" smtClean="0"/>
                <a:t>.</a:t>
              </a:r>
            </a:p>
          </p:txBody>
        </p:sp>
        <p:sp>
          <p:nvSpPr>
            <p:cNvPr id="30" name="TextBox 29"/>
            <p:cNvSpPr txBox="1"/>
            <p:nvPr/>
          </p:nvSpPr>
          <p:spPr>
            <a:xfrm>
              <a:off x="3797660" y="2548660"/>
              <a:ext cx="1656184" cy="261610"/>
            </a:xfrm>
            <a:prstGeom prst="rect">
              <a:avLst/>
            </a:prstGeom>
            <a:noFill/>
          </p:spPr>
          <p:txBody>
            <a:bodyPr wrap="square" rtlCol="0">
              <a:spAutoFit/>
            </a:bodyPr>
            <a:lstStyle/>
            <a:p>
              <a:pPr algn="ctr"/>
              <a:r>
                <a:rPr lang="en-US" sz="1100" b="1" dirty="0" smtClean="0"/>
                <a:t>Products</a:t>
              </a:r>
              <a:endParaRPr lang="en-US" sz="1100" b="1" dirty="0"/>
            </a:p>
          </p:txBody>
        </p:sp>
        <p:sp>
          <p:nvSpPr>
            <p:cNvPr id="31" name="TextBox 30"/>
            <p:cNvSpPr txBox="1"/>
            <p:nvPr/>
          </p:nvSpPr>
          <p:spPr>
            <a:xfrm>
              <a:off x="3094941" y="2781113"/>
              <a:ext cx="2688423" cy="600164"/>
            </a:xfrm>
            <a:prstGeom prst="rect">
              <a:avLst/>
            </a:prstGeom>
            <a:noFill/>
          </p:spPr>
          <p:txBody>
            <a:bodyPr wrap="square" rtlCol="0">
              <a:spAutoFit/>
            </a:bodyPr>
            <a:lstStyle/>
            <a:p>
              <a:pPr marL="171450" indent="-171450" algn="just">
                <a:buFont typeface="Arial" panose="020B0604020202020204" pitchFamily="34" charset="0"/>
                <a:buChar char="•"/>
              </a:pPr>
              <a:r>
                <a:rPr lang="en-US" sz="1100" dirty="0" smtClean="0"/>
                <a:t>Infor Hansen CDR (Community development and regulatory).</a:t>
              </a:r>
            </a:p>
            <a:p>
              <a:pPr marL="171450" indent="-171450" algn="just">
                <a:buFont typeface="Arial" panose="020B0604020202020204" pitchFamily="34" charset="0"/>
                <a:buChar char="•"/>
              </a:pPr>
              <a:r>
                <a:rPr lang="en-US" sz="1100" dirty="0" smtClean="0"/>
                <a:t>Infor Public Sector CRM software.</a:t>
              </a:r>
            </a:p>
          </p:txBody>
        </p:sp>
        <p:sp>
          <p:nvSpPr>
            <p:cNvPr id="32" name="TextBox 31"/>
            <p:cNvSpPr txBox="1"/>
            <p:nvPr/>
          </p:nvSpPr>
          <p:spPr>
            <a:xfrm>
              <a:off x="3797660" y="3354406"/>
              <a:ext cx="1656184" cy="261610"/>
            </a:xfrm>
            <a:prstGeom prst="rect">
              <a:avLst/>
            </a:prstGeom>
            <a:noFill/>
          </p:spPr>
          <p:txBody>
            <a:bodyPr wrap="square" rtlCol="0">
              <a:spAutoFit/>
            </a:bodyPr>
            <a:lstStyle/>
            <a:p>
              <a:pPr algn="ctr"/>
              <a:r>
                <a:rPr lang="en-US" sz="1100" b="1" dirty="0" smtClean="0"/>
                <a:t>*2008</a:t>
              </a:r>
              <a:endParaRPr lang="en-US" sz="1100" b="1" dirty="0"/>
            </a:p>
          </p:txBody>
        </p:sp>
      </p:grpSp>
    </p:spTree>
    <p:extLst>
      <p:ext uri="{BB962C8B-B14F-4D97-AF65-F5344CB8AC3E}">
        <p14:creationId xmlns:p14="http://schemas.microsoft.com/office/powerpoint/2010/main" val="30809785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051720" y="4371950"/>
            <a:ext cx="5040560" cy="576064"/>
          </a:xfrm>
        </p:spPr>
        <p:txBody>
          <a:bodyPr/>
          <a:lstStyle/>
          <a:p>
            <a:r>
              <a:rPr lang="es-CO" dirty="0" smtClean="0"/>
              <a:t>Utilities</a:t>
            </a:r>
            <a:endParaRPr lang="en-US" dirty="0"/>
          </a:p>
        </p:txBody>
      </p:sp>
      <p:grpSp>
        <p:nvGrpSpPr>
          <p:cNvPr id="3" name="Group 2"/>
          <p:cNvGrpSpPr/>
          <p:nvPr/>
        </p:nvGrpSpPr>
        <p:grpSpPr>
          <a:xfrm>
            <a:off x="5652120" y="251814"/>
            <a:ext cx="2987824" cy="3677016"/>
            <a:chOff x="180915" y="339502"/>
            <a:chExt cx="2987824" cy="3677016"/>
          </a:xfrm>
        </p:grpSpPr>
        <p:pic>
          <p:nvPicPr>
            <p:cNvPr id="7170" name="Picture 2" descr="Resultado de imagen para The city of Monct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5401" y="1370798"/>
              <a:ext cx="838852" cy="5528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sultado de imagen para public sector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7624" y="339502"/>
              <a:ext cx="974406" cy="86409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070836" y="1159735"/>
              <a:ext cx="1207982" cy="276999"/>
            </a:xfrm>
            <a:prstGeom prst="rect">
              <a:avLst/>
            </a:prstGeom>
            <a:noFill/>
          </p:spPr>
          <p:txBody>
            <a:bodyPr wrap="square" rtlCol="0">
              <a:spAutoFit/>
            </a:bodyPr>
            <a:lstStyle/>
            <a:p>
              <a:pPr algn="ctr"/>
              <a:r>
                <a:rPr lang="es-CO" sz="1200" b="1" dirty="0" smtClean="0"/>
                <a:t>Public sector</a:t>
              </a:r>
              <a:endParaRPr lang="en-US" sz="1200" b="1" dirty="0"/>
            </a:p>
          </p:txBody>
        </p:sp>
        <p:sp>
          <p:nvSpPr>
            <p:cNvPr id="11" name="TextBox 10"/>
            <p:cNvSpPr txBox="1"/>
            <p:nvPr/>
          </p:nvSpPr>
          <p:spPr>
            <a:xfrm>
              <a:off x="395536" y="3416354"/>
              <a:ext cx="2688423" cy="600164"/>
            </a:xfrm>
            <a:prstGeom prst="rect">
              <a:avLst/>
            </a:prstGeom>
            <a:noFill/>
          </p:spPr>
          <p:txBody>
            <a:bodyPr wrap="square" rtlCol="0">
              <a:spAutoFit/>
            </a:bodyPr>
            <a:lstStyle/>
            <a:p>
              <a:pPr marL="171450" indent="-171450" algn="just">
                <a:buFont typeface="Arial" panose="020B0604020202020204" pitchFamily="34" charset="0"/>
                <a:buChar char="•"/>
              </a:pPr>
              <a:r>
                <a:rPr lang="en-US" sz="1100" dirty="0" smtClean="0"/>
                <a:t>CloudSuite Workforce management</a:t>
              </a:r>
            </a:p>
            <a:p>
              <a:pPr marL="171450" indent="-171450" algn="just">
                <a:buFont typeface="Arial" panose="020B0604020202020204" pitchFamily="34" charset="0"/>
                <a:buChar char="•"/>
              </a:pPr>
              <a:r>
                <a:rPr lang="en-US" sz="1100" dirty="0" smtClean="0"/>
                <a:t>CloudSuite Public Sector</a:t>
              </a:r>
            </a:p>
            <a:p>
              <a:pPr marL="171450" indent="-171450" algn="just">
                <a:buFont typeface="Arial" panose="020B0604020202020204" pitchFamily="34" charset="0"/>
                <a:buChar char="•"/>
              </a:pPr>
              <a:r>
                <a:rPr lang="en-US" sz="1100" dirty="0" smtClean="0"/>
                <a:t>CloudSuite CRM</a:t>
              </a:r>
            </a:p>
          </p:txBody>
        </p:sp>
        <p:sp>
          <p:nvSpPr>
            <p:cNvPr id="12" name="TextBox 11"/>
            <p:cNvSpPr txBox="1"/>
            <p:nvPr/>
          </p:nvSpPr>
          <p:spPr>
            <a:xfrm>
              <a:off x="846735" y="3197765"/>
              <a:ext cx="1656184" cy="261610"/>
            </a:xfrm>
            <a:prstGeom prst="rect">
              <a:avLst/>
            </a:prstGeom>
            <a:noFill/>
          </p:spPr>
          <p:txBody>
            <a:bodyPr wrap="square" rtlCol="0">
              <a:spAutoFit/>
            </a:bodyPr>
            <a:lstStyle/>
            <a:p>
              <a:pPr algn="ctr"/>
              <a:r>
                <a:rPr lang="en-US" sz="1100" b="1" dirty="0" smtClean="0"/>
                <a:t>Products</a:t>
              </a:r>
              <a:endParaRPr lang="en-US" sz="1100" b="1" dirty="0"/>
            </a:p>
          </p:txBody>
        </p:sp>
        <p:sp>
          <p:nvSpPr>
            <p:cNvPr id="13" name="TextBox 12"/>
            <p:cNvSpPr txBox="1"/>
            <p:nvPr/>
          </p:nvSpPr>
          <p:spPr>
            <a:xfrm>
              <a:off x="846735" y="1955159"/>
              <a:ext cx="1656184" cy="261610"/>
            </a:xfrm>
            <a:prstGeom prst="rect">
              <a:avLst/>
            </a:prstGeom>
            <a:noFill/>
          </p:spPr>
          <p:txBody>
            <a:bodyPr wrap="square" rtlCol="0">
              <a:spAutoFit/>
            </a:bodyPr>
            <a:lstStyle/>
            <a:p>
              <a:pPr algn="ctr"/>
              <a:r>
                <a:rPr lang="en-US" sz="1100" b="1" dirty="0" smtClean="0"/>
                <a:t>Impact</a:t>
              </a:r>
              <a:endParaRPr lang="en-US" sz="1100" b="1" dirty="0"/>
            </a:p>
          </p:txBody>
        </p:sp>
        <p:sp>
          <p:nvSpPr>
            <p:cNvPr id="14" name="TextBox 13"/>
            <p:cNvSpPr txBox="1"/>
            <p:nvPr/>
          </p:nvSpPr>
          <p:spPr>
            <a:xfrm>
              <a:off x="180915" y="2152153"/>
              <a:ext cx="2987824" cy="1107996"/>
            </a:xfrm>
            <a:prstGeom prst="rect">
              <a:avLst/>
            </a:prstGeom>
            <a:noFill/>
          </p:spPr>
          <p:txBody>
            <a:bodyPr wrap="square" rtlCol="0">
              <a:spAutoFit/>
            </a:bodyPr>
            <a:lstStyle/>
            <a:p>
              <a:pPr marL="171450" indent="-171450" algn="just">
                <a:buFont typeface="Arial" panose="020B0604020202020204" pitchFamily="34" charset="0"/>
                <a:buChar char="•"/>
              </a:pPr>
              <a:r>
                <a:rPr lang="en-US" sz="1100" dirty="0" smtClean="0"/>
                <a:t>The project was completed under budget in only five months. </a:t>
              </a:r>
            </a:p>
            <a:p>
              <a:pPr marL="171450" indent="-171450" algn="just">
                <a:buFont typeface="Arial" panose="020B0604020202020204" pitchFamily="34" charset="0"/>
                <a:buChar char="•"/>
              </a:pPr>
              <a:r>
                <a:rPr lang="en-US" sz="1100" dirty="0"/>
                <a:t>This project has helped to simplify our daily operations by eliminating the need for employees to log in to multiple applications.</a:t>
              </a:r>
            </a:p>
          </p:txBody>
        </p:sp>
      </p:grpSp>
      <p:grpSp>
        <p:nvGrpSpPr>
          <p:cNvPr id="4" name="Group 3"/>
          <p:cNvGrpSpPr/>
          <p:nvPr/>
        </p:nvGrpSpPr>
        <p:grpSpPr>
          <a:xfrm>
            <a:off x="66827" y="297006"/>
            <a:ext cx="2987824" cy="3522486"/>
            <a:chOff x="5984571" y="346386"/>
            <a:chExt cx="2987824" cy="3522486"/>
          </a:xfrm>
        </p:grpSpPr>
        <p:pic>
          <p:nvPicPr>
            <p:cNvPr id="1026" name="Picture 2" descr="Resultado de imagen para city of longmo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81016" y="1434023"/>
              <a:ext cx="521136" cy="52113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Resultado de imagen para public sector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3433" y="346386"/>
              <a:ext cx="974406" cy="864096"/>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6786645" y="1167438"/>
              <a:ext cx="1207982" cy="276999"/>
            </a:xfrm>
            <a:prstGeom prst="rect">
              <a:avLst/>
            </a:prstGeom>
            <a:noFill/>
          </p:spPr>
          <p:txBody>
            <a:bodyPr wrap="square" rtlCol="0">
              <a:spAutoFit/>
            </a:bodyPr>
            <a:lstStyle/>
            <a:p>
              <a:pPr algn="ctr"/>
              <a:r>
                <a:rPr lang="es-CO" sz="1200" b="1" dirty="0" smtClean="0"/>
                <a:t>Public sector</a:t>
              </a:r>
              <a:endParaRPr lang="en-US" sz="1200" b="1" dirty="0"/>
            </a:p>
          </p:txBody>
        </p:sp>
        <p:sp>
          <p:nvSpPr>
            <p:cNvPr id="24" name="TextBox 23"/>
            <p:cNvSpPr txBox="1"/>
            <p:nvPr/>
          </p:nvSpPr>
          <p:spPr>
            <a:xfrm>
              <a:off x="6613492" y="1961391"/>
              <a:ext cx="1656184" cy="261610"/>
            </a:xfrm>
            <a:prstGeom prst="rect">
              <a:avLst/>
            </a:prstGeom>
            <a:noFill/>
          </p:spPr>
          <p:txBody>
            <a:bodyPr wrap="square" rtlCol="0">
              <a:spAutoFit/>
            </a:bodyPr>
            <a:lstStyle/>
            <a:p>
              <a:pPr algn="ctr"/>
              <a:r>
                <a:rPr lang="en-US" sz="1100" b="1" dirty="0" smtClean="0"/>
                <a:t>Impact</a:t>
              </a:r>
              <a:endParaRPr lang="en-US" sz="1100" b="1" dirty="0"/>
            </a:p>
          </p:txBody>
        </p:sp>
        <p:sp>
          <p:nvSpPr>
            <p:cNvPr id="25" name="TextBox 24"/>
            <p:cNvSpPr txBox="1"/>
            <p:nvPr/>
          </p:nvSpPr>
          <p:spPr>
            <a:xfrm>
              <a:off x="5984571" y="2139702"/>
              <a:ext cx="2987824" cy="600164"/>
            </a:xfrm>
            <a:prstGeom prst="rect">
              <a:avLst/>
            </a:prstGeom>
            <a:noFill/>
          </p:spPr>
          <p:txBody>
            <a:bodyPr wrap="square" rtlCol="0">
              <a:spAutoFit/>
            </a:bodyPr>
            <a:lstStyle/>
            <a:p>
              <a:pPr marL="171450" indent="-171450" algn="just">
                <a:buFont typeface="Arial" panose="020B0604020202020204" pitchFamily="34" charset="0"/>
                <a:buChar char="•"/>
              </a:pPr>
              <a:r>
                <a:rPr lang="en-US" sz="1100" dirty="0"/>
                <a:t>A</a:t>
              </a:r>
              <a:r>
                <a:rPr lang="en-US" sz="1100" dirty="0" smtClean="0"/>
                <a:t>ccess </a:t>
              </a:r>
              <a:r>
                <a:rPr lang="en-US" sz="1100" dirty="0"/>
                <a:t>to a more unified, consistent data set to establish greater visibility into operations.</a:t>
              </a:r>
              <a:endParaRPr lang="en-US" sz="1100" dirty="0" smtClean="0"/>
            </a:p>
          </p:txBody>
        </p:sp>
        <p:sp>
          <p:nvSpPr>
            <p:cNvPr id="26" name="TextBox 25"/>
            <p:cNvSpPr txBox="1"/>
            <p:nvPr/>
          </p:nvSpPr>
          <p:spPr>
            <a:xfrm>
              <a:off x="6562544" y="2670084"/>
              <a:ext cx="1656184" cy="261610"/>
            </a:xfrm>
            <a:prstGeom prst="rect">
              <a:avLst/>
            </a:prstGeom>
            <a:noFill/>
          </p:spPr>
          <p:txBody>
            <a:bodyPr wrap="square" rtlCol="0">
              <a:spAutoFit/>
            </a:bodyPr>
            <a:lstStyle/>
            <a:p>
              <a:pPr algn="ctr"/>
              <a:r>
                <a:rPr lang="en-US" sz="1100" b="1" dirty="0" smtClean="0"/>
                <a:t>Products</a:t>
              </a:r>
              <a:endParaRPr lang="en-US" sz="1100" b="1" dirty="0"/>
            </a:p>
          </p:txBody>
        </p:sp>
        <p:sp>
          <p:nvSpPr>
            <p:cNvPr id="27" name="TextBox 26"/>
            <p:cNvSpPr txBox="1"/>
            <p:nvPr/>
          </p:nvSpPr>
          <p:spPr>
            <a:xfrm>
              <a:off x="5997985" y="2887584"/>
              <a:ext cx="2688423" cy="769441"/>
            </a:xfrm>
            <a:prstGeom prst="rect">
              <a:avLst/>
            </a:prstGeom>
            <a:noFill/>
          </p:spPr>
          <p:txBody>
            <a:bodyPr wrap="square" rtlCol="0">
              <a:spAutoFit/>
            </a:bodyPr>
            <a:lstStyle/>
            <a:p>
              <a:pPr marL="171450" indent="-171450" algn="just">
                <a:buFont typeface="Arial" panose="020B0604020202020204" pitchFamily="34" charset="0"/>
                <a:buChar char="•"/>
              </a:pPr>
              <a:r>
                <a:rPr lang="en-US" sz="1100" dirty="0" smtClean="0"/>
                <a:t>Infor Public Sector: configure different asset types, advanced analysis on its asset types, mapping and the location of service request. </a:t>
              </a:r>
            </a:p>
          </p:txBody>
        </p:sp>
        <p:sp>
          <p:nvSpPr>
            <p:cNvPr id="28" name="TextBox 27"/>
            <p:cNvSpPr txBox="1"/>
            <p:nvPr/>
          </p:nvSpPr>
          <p:spPr>
            <a:xfrm>
              <a:off x="6562544" y="3607262"/>
              <a:ext cx="1656184" cy="261610"/>
            </a:xfrm>
            <a:prstGeom prst="rect">
              <a:avLst/>
            </a:prstGeom>
            <a:noFill/>
          </p:spPr>
          <p:txBody>
            <a:bodyPr wrap="square" rtlCol="0">
              <a:spAutoFit/>
            </a:bodyPr>
            <a:lstStyle/>
            <a:p>
              <a:pPr algn="ctr"/>
              <a:r>
                <a:rPr lang="en-US" sz="1100" b="1" dirty="0" smtClean="0"/>
                <a:t>*2013</a:t>
              </a:r>
              <a:endParaRPr lang="en-US" sz="1100" b="1" dirty="0"/>
            </a:p>
          </p:txBody>
        </p:sp>
      </p:grpSp>
      <p:grpSp>
        <p:nvGrpSpPr>
          <p:cNvPr id="29" name="Group 28"/>
          <p:cNvGrpSpPr/>
          <p:nvPr/>
        </p:nvGrpSpPr>
        <p:grpSpPr>
          <a:xfrm>
            <a:off x="2950320" y="399283"/>
            <a:ext cx="2752748" cy="3459595"/>
            <a:chOff x="306754" y="411510"/>
            <a:chExt cx="2987824" cy="3459595"/>
          </a:xfrm>
        </p:grpSpPr>
        <p:pic>
          <p:nvPicPr>
            <p:cNvPr id="30" name="Picture 2" descr="Resultado de imagen para public sector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2532" y="411510"/>
              <a:ext cx="974406" cy="86409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1105744" y="1231743"/>
              <a:ext cx="1207982" cy="276999"/>
            </a:xfrm>
            <a:prstGeom prst="rect">
              <a:avLst/>
            </a:prstGeom>
            <a:noFill/>
          </p:spPr>
          <p:txBody>
            <a:bodyPr wrap="square" rtlCol="0">
              <a:spAutoFit/>
            </a:bodyPr>
            <a:lstStyle/>
            <a:p>
              <a:pPr algn="ctr"/>
              <a:r>
                <a:rPr lang="es-CO" sz="1200" b="1" dirty="0" smtClean="0"/>
                <a:t>Public sector</a:t>
              </a:r>
              <a:endParaRPr lang="en-US" sz="1200" b="1" dirty="0"/>
            </a:p>
          </p:txBody>
        </p:sp>
        <p:sp>
          <p:nvSpPr>
            <p:cNvPr id="32" name="TextBox 31"/>
            <p:cNvSpPr txBox="1"/>
            <p:nvPr/>
          </p:nvSpPr>
          <p:spPr>
            <a:xfrm>
              <a:off x="827583" y="2665361"/>
              <a:ext cx="1656184" cy="261610"/>
            </a:xfrm>
            <a:prstGeom prst="rect">
              <a:avLst/>
            </a:prstGeom>
            <a:noFill/>
          </p:spPr>
          <p:txBody>
            <a:bodyPr wrap="square" rtlCol="0">
              <a:spAutoFit/>
            </a:bodyPr>
            <a:lstStyle/>
            <a:p>
              <a:pPr algn="ctr"/>
              <a:r>
                <a:rPr lang="en-US" sz="1100" b="1" dirty="0" smtClean="0"/>
                <a:t>Products</a:t>
              </a:r>
              <a:endParaRPr lang="en-US" sz="1100" b="1" dirty="0"/>
            </a:p>
          </p:txBody>
        </p:sp>
        <p:sp>
          <p:nvSpPr>
            <p:cNvPr id="33" name="TextBox 32"/>
            <p:cNvSpPr txBox="1"/>
            <p:nvPr/>
          </p:nvSpPr>
          <p:spPr>
            <a:xfrm>
              <a:off x="311464" y="2884607"/>
              <a:ext cx="2688423" cy="769441"/>
            </a:xfrm>
            <a:prstGeom prst="rect">
              <a:avLst/>
            </a:prstGeom>
            <a:noFill/>
          </p:spPr>
          <p:txBody>
            <a:bodyPr wrap="square" rtlCol="0">
              <a:spAutoFit/>
            </a:bodyPr>
            <a:lstStyle/>
            <a:p>
              <a:pPr marL="171450" indent="-171450" algn="just">
                <a:buFont typeface="Arial" panose="020B0604020202020204" pitchFamily="34" charset="0"/>
                <a:buChar char="•"/>
              </a:pPr>
              <a:r>
                <a:rPr lang="en-US" sz="1100" dirty="0" smtClean="0"/>
                <a:t>Infor Public Sector: </a:t>
              </a:r>
              <a:r>
                <a:rPr lang="en-US" sz="1100" dirty="0"/>
                <a:t>standardized and automated daily </a:t>
              </a:r>
              <a:r>
                <a:rPr lang="en-US" sz="1100" dirty="0" smtClean="0"/>
                <a:t>operations through workflow, </a:t>
              </a:r>
              <a:r>
                <a:rPr lang="en-US" sz="1100" dirty="0"/>
                <a:t>create customized </a:t>
              </a:r>
              <a:r>
                <a:rPr lang="en-US" sz="1100" dirty="0" smtClean="0"/>
                <a:t>reports and inventory control. </a:t>
              </a:r>
              <a:r>
                <a:rPr lang="en-US" sz="1100" dirty="0"/>
                <a:t> </a:t>
              </a:r>
              <a:endParaRPr lang="en-US" sz="1100" dirty="0" smtClean="0"/>
            </a:p>
          </p:txBody>
        </p:sp>
        <p:sp>
          <p:nvSpPr>
            <p:cNvPr id="34" name="TextBox 33"/>
            <p:cNvSpPr txBox="1"/>
            <p:nvPr/>
          </p:nvSpPr>
          <p:spPr>
            <a:xfrm>
              <a:off x="871891" y="1896119"/>
              <a:ext cx="1656184" cy="261610"/>
            </a:xfrm>
            <a:prstGeom prst="rect">
              <a:avLst/>
            </a:prstGeom>
            <a:noFill/>
          </p:spPr>
          <p:txBody>
            <a:bodyPr wrap="square" rtlCol="0">
              <a:spAutoFit/>
            </a:bodyPr>
            <a:lstStyle/>
            <a:p>
              <a:pPr algn="ctr"/>
              <a:r>
                <a:rPr lang="en-US" sz="1100" b="1" dirty="0" smtClean="0"/>
                <a:t>Impact</a:t>
              </a:r>
              <a:endParaRPr lang="en-US" sz="1100" b="1" dirty="0"/>
            </a:p>
          </p:txBody>
        </p:sp>
        <p:sp>
          <p:nvSpPr>
            <p:cNvPr id="35" name="TextBox 34"/>
            <p:cNvSpPr txBox="1"/>
            <p:nvPr/>
          </p:nvSpPr>
          <p:spPr>
            <a:xfrm>
              <a:off x="306754" y="2117895"/>
              <a:ext cx="2987824" cy="600164"/>
            </a:xfrm>
            <a:prstGeom prst="rect">
              <a:avLst/>
            </a:prstGeom>
            <a:noFill/>
          </p:spPr>
          <p:txBody>
            <a:bodyPr wrap="square" rtlCol="0">
              <a:spAutoFit/>
            </a:bodyPr>
            <a:lstStyle/>
            <a:p>
              <a:pPr marL="171450" indent="-171450" algn="just">
                <a:buFont typeface="Arial" panose="020B0604020202020204" pitchFamily="34" charset="0"/>
                <a:buChar char="•"/>
              </a:pPr>
              <a:r>
                <a:rPr lang="en-US" sz="1100" dirty="0"/>
                <a:t>Implementation of the upgrade was completed approximately 22 percent under budget.</a:t>
              </a:r>
              <a:endParaRPr lang="en-US" sz="1100" dirty="0" smtClean="0"/>
            </a:p>
          </p:txBody>
        </p:sp>
        <p:sp>
          <p:nvSpPr>
            <p:cNvPr id="36" name="TextBox 35"/>
            <p:cNvSpPr txBox="1"/>
            <p:nvPr/>
          </p:nvSpPr>
          <p:spPr>
            <a:xfrm>
              <a:off x="881643" y="3609495"/>
              <a:ext cx="1656184" cy="261610"/>
            </a:xfrm>
            <a:prstGeom prst="rect">
              <a:avLst/>
            </a:prstGeom>
            <a:noFill/>
          </p:spPr>
          <p:txBody>
            <a:bodyPr wrap="square" rtlCol="0">
              <a:spAutoFit/>
            </a:bodyPr>
            <a:lstStyle/>
            <a:p>
              <a:pPr algn="ctr"/>
              <a:r>
                <a:rPr lang="en-US" sz="1100" b="1" dirty="0" smtClean="0"/>
                <a:t>*2013</a:t>
              </a:r>
              <a:endParaRPr lang="en-US" sz="1100" b="1" dirty="0"/>
            </a:p>
          </p:txBody>
        </p:sp>
        <p:pic>
          <p:nvPicPr>
            <p:cNvPr id="37" name="Picture 2" descr="Resultado de imagen para Springfield oregon utility"/>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979" t="11551" r="7602" b="10959"/>
            <a:stretch/>
          </p:blipFill>
          <p:spPr bwMode="auto">
            <a:xfrm>
              <a:off x="1408582" y="1567989"/>
              <a:ext cx="494185" cy="3024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995674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O" dirty="0" smtClean="0"/>
              <a:t>Utilities</a:t>
            </a:r>
            <a:endParaRPr lang="en-US" dirty="0"/>
          </a:p>
        </p:txBody>
      </p:sp>
      <p:grpSp>
        <p:nvGrpSpPr>
          <p:cNvPr id="5" name="Group 4"/>
          <p:cNvGrpSpPr/>
          <p:nvPr/>
        </p:nvGrpSpPr>
        <p:grpSpPr>
          <a:xfrm>
            <a:off x="1180628" y="294386"/>
            <a:ext cx="2688423" cy="3245883"/>
            <a:chOff x="3275501" y="377368"/>
            <a:chExt cx="2688423" cy="3245883"/>
          </a:xfrm>
        </p:grpSpPr>
        <p:pic>
          <p:nvPicPr>
            <p:cNvPr id="2052" name="Picture 4" descr="Resultado de imagen para energy sector icon"/>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48254" y="377368"/>
              <a:ext cx="792088" cy="79208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934048" y="1160199"/>
              <a:ext cx="1220500" cy="276999"/>
            </a:xfrm>
            <a:prstGeom prst="rect">
              <a:avLst/>
            </a:prstGeom>
            <a:noFill/>
          </p:spPr>
          <p:txBody>
            <a:bodyPr wrap="square" rtlCol="0">
              <a:spAutoFit/>
            </a:bodyPr>
            <a:lstStyle/>
            <a:p>
              <a:pPr algn="ctr"/>
              <a:r>
                <a:rPr lang="es-CO" sz="1200" b="1" dirty="0" smtClean="0"/>
                <a:t>Energy sector</a:t>
              </a:r>
              <a:endParaRPr lang="en-US" sz="1200" b="1" dirty="0"/>
            </a:p>
          </p:txBody>
        </p:sp>
        <p:pic>
          <p:nvPicPr>
            <p:cNvPr id="2056" name="Picture 8" descr="Resultado de imagen para invenerg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3247" y="1505707"/>
              <a:ext cx="1522570" cy="32354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716206" y="1830442"/>
              <a:ext cx="1656184" cy="430887"/>
            </a:xfrm>
            <a:prstGeom prst="rect">
              <a:avLst/>
            </a:prstGeom>
            <a:noFill/>
          </p:spPr>
          <p:txBody>
            <a:bodyPr wrap="square" rtlCol="0">
              <a:spAutoFit/>
            </a:bodyPr>
            <a:lstStyle/>
            <a:p>
              <a:pPr algn="just"/>
              <a:r>
                <a:rPr lang="es-CO" sz="1100" dirty="0" smtClean="0"/>
                <a:t>Saved 15 minutes per technician per day.</a:t>
              </a:r>
              <a:endParaRPr lang="en-US" sz="1100" dirty="0"/>
            </a:p>
          </p:txBody>
        </p:sp>
        <p:sp>
          <p:nvSpPr>
            <p:cNvPr id="16" name="TextBox 15"/>
            <p:cNvSpPr txBox="1"/>
            <p:nvPr/>
          </p:nvSpPr>
          <p:spPr>
            <a:xfrm>
              <a:off x="3696440" y="2181544"/>
              <a:ext cx="1656184" cy="261610"/>
            </a:xfrm>
            <a:prstGeom prst="rect">
              <a:avLst/>
            </a:prstGeom>
            <a:noFill/>
          </p:spPr>
          <p:txBody>
            <a:bodyPr wrap="square" rtlCol="0">
              <a:spAutoFit/>
            </a:bodyPr>
            <a:lstStyle/>
            <a:p>
              <a:pPr algn="ctr"/>
              <a:r>
                <a:rPr lang="en-US" sz="1100" b="1" dirty="0" smtClean="0"/>
                <a:t>Impact</a:t>
              </a:r>
              <a:endParaRPr lang="en-US" sz="1100" b="1" dirty="0"/>
            </a:p>
          </p:txBody>
        </p:sp>
        <p:sp>
          <p:nvSpPr>
            <p:cNvPr id="17" name="TextBox 16"/>
            <p:cNvSpPr txBox="1"/>
            <p:nvPr/>
          </p:nvSpPr>
          <p:spPr>
            <a:xfrm>
              <a:off x="3275856" y="2451908"/>
              <a:ext cx="2681779" cy="769441"/>
            </a:xfrm>
            <a:prstGeom prst="rect">
              <a:avLst/>
            </a:prstGeom>
            <a:noFill/>
          </p:spPr>
          <p:txBody>
            <a:bodyPr wrap="square" rtlCol="0">
              <a:spAutoFit/>
            </a:bodyPr>
            <a:lstStyle/>
            <a:p>
              <a:pPr marL="171450" indent="-171450" algn="just">
                <a:buFont typeface="Arial" panose="020B0604020202020204" pitchFamily="34" charset="0"/>
                <a:buChar char="•"/>
              </a:pPr>
              <a:r>
                <a:rPr lang="en-US" sz="1100" dirty="0" smtClean="0"/>
                <a:t>286% increase in payment made to suppliers.</a:t>
              </a:r>
            </a:p>
            <a:p>
              <a:pPr marL="171450" indent="-171450" algn="just">
                <a:buFont typeface="Arial" panose="020B0604020202020204" pitchFamily="34" charset="0"/>
                <a:buChar char="•"/>
              </a:pPr>
              <a:r>
                <a:rPr lang="en-US" sz="1100" dirty="0" smtClean="0"/>
                <a:t>25% under-budget and on-time implementation.</a:t>
              </a:r>
            </a:p>
          </p:txBody>
        </p:sp>
        <p:sp>
          <p:nvSpPr>
            <p:cNvPr id="20" name="TextBox 19"/>
            <p:cNvSpPr txBox="1"/>
            <p:nvPr/>
          </p:nvSpPr>
          <p:spPr>
            <a:xfrm>
              <a:off x="3899961" y="3183988"/>
              <a:ext cx="1656184" cy="261610"/>
            </a:xfrm>
            <a:prstGeom prst="rect">
              <a:avLst/>
            </a:prstGeom>
            <a:noFill/>
          </p:spPr>
          <p:txBody>
            <a:bodyPr wrap="square" rtlCol="0">
              <a:spAutoFit/>
            </a:bodyPr>
            <a:lstStyle/>
            <a:p>
              <a:pPr algn="ctr"/>
              <a:r>
                <a:rPr lang="en-US" sz="1100" b="1" dirty="0" smtClean="0"/>
                <a:t>Products</a:t>
              </a:r>
              <a:endParaRPr lang="en-US" sz="1100" b="1" dirty="0"/>
            </a:p>
          </p:txBody>
        </p:sp>
        <p:sp>
          <p:nvSpPr>
            <p:cNvPr id="21" name="TextBox 20"/>
            <p:cNvSpPr txBox="1"/>
            <p:nvPr/>
          </p:nvSpPr>
          <p:spPr>
            <a:xfrm>
              <a:off x="3275501" y="3361641"/>
              <a:ext cx="2688423" cy="261610"/>
            </a:xfrm>
            <a:prstGeom prst="rect">
              <a:avLst/>
            </a:prstGeom>
            <a:noFill/>
          </p:spPr>
          <p:txBody>
            <a:bodyPr wrap="square" rtlCol="0">
              <a:spAutoFit/>
            </a:bodyPr>
            <a:lstStyle/>
            <a:p>
              <a:pPr marL="171450" indent="-171450" algn="just">
                <a:buFont typeface="Arial" panose="020B0604020202020204" pitchFamily="34" charset="0"/>
                <a:buChar char="•"/>
              </a:pPr>
              <a:r>
                <a:rPr lang="en-US" sz="1100" dirty="0" smtClean="0"/>
                <a:t>CloudSuite EAM</a:t>
              </a:r>
            </a:p>
          </p:txBody>
        </p:sp>
      </p:grpSp>
      <p:grpSp>
        <p:nvGrpSpPr>
          <p:cNvPr id="8" name="Group 7"/>
          <p:cNvGrpSpPr/>
          <p:nvPr/>
        </p:nvGrpSpPr>
        <p:grpSpPr>
          <a:xfrm>
            <a:off x="4644008" y="320170"/>
            <a:ext cx="2702746" cy="3517036"/>
            <a:chOff x="6084168" y="389245"/>
            <a:chExt cx="2702746" cy="3517036"/>
          </a:xfrm>
        </p:grpSpPr>
        <p:pic>
          <p:nvPicPr>
            <p:cNvPr id="4104" name="Picture 8" descr="Resultado de imagen para salto grande logo"/>
            <p:cNvPicPr>
              <a:picLocks noChangeAspect="1" noChangeArrowheads="1"/>
            </p:cNvPicPr>
            <p:nvPr/>
          </p:nvPicPr>
          <p:blipFill rotWithShape="1">
            <a:blip r:embed="rId5">
              <a:extLst>
                <a:ext uri="{28A0092B-C50C-407E-A947-70E740481C1C}">
                  <a14:useLocalDpi xmlns:a14="http://schemas.microsoft.com/office/drawing/2010/main" val="0"/>
                </a:ext>
              </a:extLst>
            </a:blip>
            <a:srcRect t="15897" b="18584"/>
            <a:stretch/>
          </p:blipFill>
          <p:spPr bwMode="auto">
            <a:xfrm>
              <a:off x="6840051" y="1455548"/>
              <a:ext cx="1006850" cy="65968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Resultado de imagen para energy sector icon"/>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74596" y="389245"/>
              <a:ext cx="792088" cy="79208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6760390" y="1158471"/>
              <a:ext cx="1220500" cy="276999"/>
            </a:xfrm>
            <a:prstGeom prst="rect">
              <a:avLst/>
            </a:prstGeom>
            <a:noFill/>
          </p:spPr>
          <p:txBody>
            <a:bodyPr wrap="square" rtlCol="0">
              <a:spAutoFit/>
            </a:bodyPr>
            <a:lstStyle/>
            <a:p>
              <a:pPr algn="ctr"/>
              <a:r>
                <a:rPr lang="es-CO" sz="1200" b="1" dirty="0" smtClean="0"/>
                <a:t>Energy sector</a:t>
              </a:r>
              <a:endParaRPr lang="en-US" sz="1200" b="1" dirty="0"/>
            </a:p>
          </p:txBody>
        </p:sp>
        <p:sp>
          <p:nvSpPr>
            <p:cNvPr id="28" name="TextBox 27"/>
            <p:cNvSpPr txBox="1"/>
            <p:nvPr/>
          </p:nvSpPr>
          <p:spPr>
            <a:xfrm>
              <a:off x="6515384" y="2174873"/>
              <a:ext cx="1656184" cy="261610"/>
            </a:xfrm>
            <a:prstGeom prst="rect">
              <a:avLst/>
            </a:prstGeom>
            <a:noFill/>
          </p:spPr>
          <p:txBody>
            <a:bodyPr wrap="square" rtlCol="0">
              <a:spAutoFit/>
            </a:bodyPr>
            <a:lstStyle/>
            <a:p>
              <a:pPr algn="ctr"/>
              <a:r>
                <a:rPr lang="en-US" sz="1100" b="1" dirty="0" smtClean="0"/>
                <a:t>Impact</a:t>
              </a:r>
              <a:endParaRPr lang="en-US" sz="1100" b="1" dirty="0"/>
            </a:p>
          </p:txBody>
        </p:sp>
        <p:sp>
          <p:nvSpPr>
            <p:cNvPr id="29" name="TextBox 28"/>
            <p:cNvSpPr txBox="1"/>
            <p:nvPr/>
          </p:nvSpPr>
          <p:spPr>
            <a:xfrm>
              <a:off x="6084168" y="2434738"/>
              <a:ext cx="2681779" cy="1107996"/>
            </a:xfrm>
            <a:prstGeom prst="rect">
              <a:avLst/>
            </a:prstGeom>
            <a:noFill/>
          </p:spPr>
          <p:txBody>
            <a:bodyPr wrap="square" rtlCol="0">
              <a:spAutoFit/>
            </a:bodyPr>
            <a:lstStyle/>
            <a:p>
              <a:pPr marL="171450" indent="-171450" algn="just">
                <a:buFont typeface="Arial" panose="020B0604020202020204" pitchFamily="34" charset="0"/>
                <a:buChar char="•"/>
              </a:pPr>
              <a:r>
                <a:rPr lang="es-ES" sz="1100" dirty="0"/>
                <a:t>Planificación de Inspecciones </a:t>
              </a:r>
              <a:r>
                <a:rPr lang="es-ES" sz="1100" dirty="0" smtClean="0"/>
                <a:t>programadas </a:t>
              </a:r>
              <a:r>
                <a:rPr lang="es-ES" sz="1100" dirty="0"/>
                <a:t>de </a:t>
              </a:r>
              <a:r>
                <a:rPr lang="es-ES" sz="1100" dirty="0" smtClean="0"/>
                <a:t>Mantenimiento.</a:t>
              </a:r>
            </a:p>
            <a:p>
              <a:pPr marL="171450" indent="-171450" algn="just">
                <a:buFont typeface="Arial" panose="020B0604020202020204" pitchFamily="34" charset="0"/>
                <a:buChar char="•"/>
              </a:pPr>
              <a:r>
                <a:rPr lang="es-ES" sz="1100" dirty="0"/>
                <a:t>Ingeniería en Confiabilidad (KPIs, Reportes, Análisis de Fallas</a:t>
              </a:r>
              <a:r>
                <a:rPr lang="es-ES" sz="1100" dirty="0" smtClean="0"/>
                <a:t>).</a:t>
              </a:r>
            </a:p>
            <a:p>
              <a:pPr marL="171450" indent="-171450" algn="just">
                <a:buFont typeface="Arial" panose="020B0604020202020204" pitchFamily="34" charset="0"/>
                <a:buChar char="•"/>
              </a:pPr>
              <a:r>
                <a:rPr lang="es-ES" sz="1100" dirty="0"/>
                <a:t>Etiquetado de Equipos y Rondas de Inspecciones con Tablets (Mobile</a:t>
              </a:r>
              <a:r>
                <a:rPr lang="es-ES" sz="1100" dirty="0" smtClean="0"/>
                <a:t>).</a:t>
              </a:r>
              <a:endParaRPr lang="en-US" sz="1100" dirty="0"/>
            </a:p>
          </p:txBody>
        </p:sp>
        <p:sp>
          <p:nvSpPr>
            <p:cNvPr id="30" name="TextBox 29"/>
            <p:cNvSpPr txBox="1"/>
            <p:nvPr/>
          </p:nvSpPr>
          <p:spPr>
            <a:xfrm>
              <a:off x="6614611" y="3492446"/>
              <a:ext cx="1656184" cy="261610"/>
            </a:xfrm>
            <a:prstGeom prst="rect">
              <a:avLst/>
            </a:prstGeom>
            <a:noFill/>
          </p:spPr>
          <p:txBody>
            <a:bodyPr wrap="square" rtlCol="0">
              <a:spAutoFit/>
            </a:bodyPr>
            <a:lstStyle/>
            <a:p>
              <a:pPr algn="ctr"/>
              <a:r>
                <a:rPr lang="en-US" sz="1100" b="1" dirty="0" smtClean="0"/>
                <a:t>Products</a:t>
              </a:r>
              <a:endParaRPr lang="en-US" sz="1100" b="1" dirty="0"/>
            </a:p>
          </p:txBody>
        </p:sp>
        <p:sp>
          <p:nvSpPr>
            <p:cNvPr id="31" name="TextBox 30"/>
            <p:cNvSpPr txBox="1"/>
            <p:nvPr/>
          </p:nvSpPr>
          <p:spPr>
            <a:xfrm>
              <a:off x="6098491" y="3644671"/>
              <a:ext cx="2688423" cy="261610"/>
            </a:xfrm>
            <a:prstGeom prst="rect">
              <a:avLst/>
            </a:prstGeom>
            <a:noFill/>
          </p:spPr>
          <p:txBody>
            <a:bodyPr wrap="square" rtlCol="0">
              <a:spAutoFit/>
            </a:bodyPr>
            <a:lstStyle/>
            <a:p>
              <a:pPr marL="171450" indent="-171450" algn="just">
                <a:buFont typeface="Arial" panose="020B0604020202020204" pitchFamily="34" charset="0"/>
                <a:buChar char="•"/>
              </a:pPr>
              <a:r>
                <a:rPr lang="en-US" sz="1100" dirty="0" smtClean="0"/>
                <a:t>CloudSuite EAM</a:t>
              </a:r>
            </a:p>
          </p:txBody>
        </p:sp>
      </p:grpSp>
      <p:sp>
        <p:nvSpPr>
          <p:cNvPr id="22" name="Freeform 34">
            <a:hlinkClick r:id="rId6" action="ppaction://hlinksldjump"/>
          </p:cNvPr>
          <p:cNvSpPr>
            <a:spLocks/>
          </p:cNvSpPr>
          <p:nvPr/>
        </p:nvSpPr>
        <p:spPr bwMode="auto">
          <a:xfrm>
            <a:off x="8604448" y="4659982"/>
            <a:ext cx="330994" cy="263129"/>
          </a:xfrm>
          <a:custGeom>
            <a:avLst/>
            <a:gdLst>
              <a:gd name="T0" fmla="*/ 1083 w 2250"/>
              <a:gd name="T1" fmla="*/ 490 h 1792"/>
              <a:gd name="T2" fmla="*/ 1083 w 2250"/>
              <a:gd name="T3" fmla="*/ 490 h 1792"/>
              <a:gd name="T4" fmla="*/ 1083 w 2250"/>
              <a:gd name="T5" fmla="*/ 0 h 1792"/>
              <a:gd name="T6" fmla="*/ 0 w 2250"/>
              <a:gd name="T7" fmla="*/ 750 h 1792"/>
              <a:gd name="T8" fmla="*/ 1083 w 2250"/>
              <a:gd name="T9" fmla="*/ 1500 h 1792"/>
              <a:gd name="T10" fmla="*/ 1083 w 2250"/>
              <a:gd name="T11" fmla="*/ 990 h 1792"/>
              <a:gd name="T12" fmla="*/ 2250 w 2250"/>
              <a:gd name="T13" fmla="*/ 1792 h 1792"/>
              <a:gd name="T14" fmla="*/ 2250 w 2250"/>
              <a:gd name="T15" fmla="*/ 1646 h 1792"/>
              <a:gd name="T16" fmla="*/ 1083 w 2250"/>
              <a:gd name="T17" fmla="*/ 490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50" h="1792">
                <a:moveTo>
                  <a:pt x="1083" y="490"/>
                </a:moveTo>
                <a:cubicBezTo>
                  <a:pt x="1083" y="490"/>
                  <a:pt x="1083" y="490"/>
                  <a:pt x="1083" y="490"/>
                </a:cubicBezTo>
                <a:cubicBezTo>
                  <a:pt x="1083" y="0"/>
                  <a:pt x="1083" y="0"/>
                  <a:pt x="1083" y="0"/>
                </a:cubicBezTo>
                <a:cubicBezTo>
                  <a:pt x="0" y="750"/>
                  <a:pt x="0" y="750"/>
                  <a:pt x="0" y="750"/>
                </a:cubicBezTo>
                <a:cubicBezTo>
                  <a:pt x="1083" y="1500"/>
                  <a:pt x="1083" y="1500"/>
                  <a:pt x="1083" y="1500"/>
                </a:cubicBezTo>
                <a:cubicBezTo>
                  <a:pt x="1083" y="990"/>
                  <a:pt x="1083" y="990"/>
                  <a:pt x="1083" y="990"/>
                </a:cubicBezTo>
                <a:cubicBezTo>
                  <a:pt x="1614" y="990"/>
                  <a:pt x="2073" y="1323"/>
                  <a:pt x="2250" y="1792"/>
                </a:cubicBezTo>
                <a:cubicBezTo>
                  <a:pt x="2250" y="1646"/>
                  <a:pt x="2250" y="1646"/>
                  <a:pt x="2250" y="1646"/>
                </a:cubicBezTo>
                <a:cubicBezTo>
                  <a:pt x="2250" y="1011"/>
                  <a:pt x="1729" y="490"/>
                  <a:pt x="1083" y="490"/>
                </a:cubicBezTo>
                <a:close/>
              </a:path>
            </a:pathLst>
          </a:custGeom>
          <a:noFill/>
          <a:ln w="9" cap="rnd">
            <a:solidFill>
              <a:srgbClr val="14315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es-CO" sz="1400" kern="0">
              <a:solidFill>
                <a:sysClr val="windowText" lastClr="000000"/>
              </a:solidFill>
            </a:endParaRPr>
          </a:p>
        </p:txBody>
      </p:sp>
    </p:spTree>
    <p:extLst>
      <p:ext uri="{BB962C8B-B14F-4D97-AF65-F5344CB8AC3E}">
        <p14:creationId xmlns:p14="http://schemas.microsoft.com/office/powerpoint/2010/main" val="22725364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Infor’s events</a:t>
            </a:r>
            <a:endParaRPr lang="en-US" dirty="0"/>
          </a:p>
        </p:txBody>
      </p:sp>
      <p:pic>
        <p:nvPicPr>
          <p:cNvPr id="1026" name="Picture 2" descr="Resultado de imagen para Inforu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9934"/>
          <a:stretch/>
        </p:blipFill>
        <p:spPr bwMode="auto">
          <a:xfrm>
            <a:off x="1259632" y="712547"/>
            <a:ext cx="2664296" cy="9274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AGA professional develop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650449"/>
            <a:ext cx="2016224" cy="9243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para NASBO national association of state budget officer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848" y="2643758"/>
            <a:ext cx="2181744" cy="648072"/>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34">
            <a:hlinkClick r:id="rId6" action="ppaction://hlinksldjump"/>
          </p:cNvPr>
          <p:cNvSpPr>
            <a:spLocks/>
          </p:cNvSpPr>
          <p:nvPr/>
        </p:nvSpPr>
        <p:spPr bwMode="auto">
          <a:xfrm>
            <a:off x="8604448" y="4659982"/>
            <a:ext cx="330994" cy="263129"/>
          </a:xfrm>
          <a:custGeom>
            <a:avLst/>
            <a:gdLst>
              <a:gd name="T0" fmla="*/ 1083 w 2250"/>
              <a:gd name="T1" fmla="*/ 490 h 1792"/>
              <a:gd name="T2" fmla="*/ 1083 w 2250"/>
              <a:gd name="T3" fmla="*/ 490 h 1792"/>
              <a:gd name="T4" fmla="*/ 1083 w 2250"/>
              <a:gd name="T5" fmla="*/ 0 h 1792"/>
              <a:gd name="T6" fmla="*/ 0 w 2250"/>
              <a:gd name="T7" fmla="*/ 750 h 1792"/>
              <a:gd name="T8" fmla="*/ 1083 w 2250"/>
              <a:gd name="T9" fmla="*/ 1500 h 1792"/>
              <a:gd name="T10" fmla="*/ 1083 w 2250"/>
              <a:gd name="T11" fmla="*/ 990 h 1792"/>
              <a:gd name="T12" fmla="*/ 2250 w 2250"/>
              <a:gd name="T13" fmla="*/ 1792 h 1792"/>
              <a:gd name="T14" fmla="*/ 2250 w 2250"/>
              <a:gd name="T15" fmla="*/ 1646 h 1792"/>
              <a:gd name="T16" fmla="*/ 1083 w 2250"/>
              <a:gd name="T17" fmla="*/ 490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50" h="1792">
                <a:moveTo>
                  <a:pt x="1083" y="490"/>
                </a:moveTo>
                <a:cubicBezTo>
                  <a:pt x="1083" y="490"/>
                  <a:pt x="1083" y="490"/>
                  <a:pt x="1083" y="490"/>
                </a:cubicBezTo>
                <a:cubicBezTo>
                  <a:pt x="1083" y="0"/>
                  <a:pt x="1083" y="0"/>
                  <a:pt x="1083" y="0"/>
                </a:cubicBezTo>
                <a:cubicBezTo>
                  <a:pt x="0" y="750"/>
                  <a:pt x="0" y="750"/>
                  <a:pt x="0" y="750"/>
                </a:cubicBezTo>
                <a:cubicBezTo>
                  <a:pt x="1083" y="1500"/>
                  <a:pt x="1083" y="1500"/>
                  <a:pt x="1083" y="1500"/>
                </a:cubicBezTo>
                <a:cubicBezTo>
                  <a:pt x="1083" y="990"/>
                  <a:pt x="1083" y="990"/>
                  <a:pt x="1083" y="990"/>
                </a:cubicBezTo>
                <a:cubicBezTo>
                  <a:pt x="1614" y="990"/>
                  <a:pt x="2073" y="1323"/>
                  <a:pt x="2250" y="1792"/>
                </a:cubicBezTo>
                <a:cubicBezTo>
                  <a:pt x="2250" y="1646"/>
                  <a:pt x="2250" y="1646"/>
                  <a:pt x="2250" y="1646"/>
                </a:cubicBezTo>
                <a:cubicBezTo>
                  <a:pt x="2250" y="1011"/>
                  <a:pt x="1729" y="490"/>
                  <a:pt x="1083" y="490"/>
                </a:cubicBezTo>
                <a:close/>
              </a:path>
            </a:pathLst>
          </a:custGeom>
          <a:noFill/>
          <a:ln w="9" cap="rnd">
            <a:solidFill>
              <a:srgbClr val="14315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es-CO" sz="1400" kern="0">
              <a:solidFill>
                <a:sysClr val="windowText" lastClr="000000"/>
              </a:solidFill>
            </a:endParaRPr>
          </a:p>
        </p:txBody>
      </p:sp>
      <p:sp>
        <p:nvSpPr>
          <p:cNvPr id="3" name="TextBox 2"/>
          <p:cNvSpPr txBox="1"/>
          <p:nvPr/>
        </p:nvSpPr>
        <p:spPr>
          <a:xfrm>
            <a:off x="4604139" y="1603706"/>
            <a:ext cx="3816424" cy="553998"/>
          </a:xfrm>
          <a:prstGeom prst="rect">
            <a:avLst/>
          </a:prstGeom>
          <a:noFill/>
        </p:spPr>
        <p:txBody>
          <a:bodyPr wrap="square" rtlCol="0">
            <a:spAutoFit/>
          </a:bodyPr>
          <a:lstStyle/>
          <a:p>
            <a:pPr algn="ctr"/>
            <a:r>
              <a:rPr lang="en-US" sz="1000" b="1" dirty="0" smtClean="0"/>
              <a:t>Association </a:t>
            </a:r>
            <a:r>
              <a:rPr lang="en-US" sz="1000" b="1" dirty="0"/>
              <a:t>of Government </a:t>
            </a:r>
            <a:r>
              <a:rPr lang="en-US" sz="1000" b="1" dirty="0" smtClean="0"/>
              <a:t>Accountants</a:t>
            </a:r>
            <a:endParaRPr lang="en-US" sz="1000" b="1" dirty="0"/>
          </a:p>
          <a:p>
            <a:pPr algn="just"/>
            <a:r>
              <a:rPr lang="en-US" sz="1000" dirty="0" smtClean="0"/>
              <a:t>AGA </a:t>
            </a:r>
            <a:r>
              <a:rPr lang="en-US" sz="1000" dirty="0"/>
              <a:t>is the member organization for government financial management professionals. </a:t>
            </a:r>
          </a:p>
        </p:txBody>
      </p:sp>
      <p:sp>
        <p:nvSpPr>
          <p:cNvPr id="8" name="TextBox 7"/>
          <p:cNvSpPr txBox="1"/>
          <p:nvPr/>
        </p:nvSpPr>
        <p:spPr>
          <a:xfrm>
            <a:off x="2483768" y="3291830"/>
            <a:ext cx="3816424" cy="553998"/>
          </a:xfrm>
          <a:prstGeom prst="rect">
            <a:avLst/>
          </a:prstGeom>
          <a:noFill/>
        </p:spPr>
        <p:txBody>
          <a:bodyPr wrap="square" rtlCol="0">
            <a:spAutoFit/>
          </a:bodyPr>
          <a:lstStyle/>
          <a:p>
            <a:pPr algn="just"/>
            <a:r>
              <a:rPr lang="en-US" sz="1000" dirty="0"/>
              <a:t>T</a:t>
            </a:r>
            <a:r>
              <a:rPr lang="en-US" sz="1000" dirty="0" smtClean="0"/>
              <a:t>he </a:t>
            </a:r>
            <a:r>
              <a:rPr lang="en-US" sz="1000" dirty="0"/>
              <a:t>National Association of State Budget Officers (NASBO) has been the professional membership organization for </a:t>
            </a:r>
            <a:r>
              <a:rPr lang="en-US" sz="1000" dirty="0" smtClean="0"/>
              <a:t>state budget </a:t>
            </a:r>
            <a:r>
              <a:rPr lang="en-US" sz="1000" dirty="0"/>
              <a:t>and finance officers</a:t>
            </a:r>
          </a:p>
        </p:txBody>
      </p:sp>
    </p:spTree>
    <p:extLst>
      <p:ext uri="{BB962C8B-B14F-4D97-AF65-F5344CB8AC3E}">
        <p14:creationId xmlns:p14="http://schemas.microsoft.com/office/powerpoint/2010/main" val="34020400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34">
            <a:hlinkClick r:id="rId3" action="ppaction://hlinksldjump"/>
          </p:cNvPr>
          <p:cNvSpPr>
            <a:spLocks/>
          </p:cNvSpPr>
          <p:nvPr/>
        </p:nvSpPr>
        <p:spPr bwMode="auto">
          <a:xfrm>
            <a:off x="8604448" y="4659982"/>
            <a:ext cx="330994" cy="263129"/>
          </a:xfrm>
          <a:custGeom>
            <a:avLst/>
            <a:gdLst>
              <a:gd name="T0" fmla="*/ 1083 w 2250"/>
              <a:gd name="T1" fmla="*/ 490 h 1792"/>
              <a:gd name="T2" fmla="*/ 1083 w 2250"/>
              <a:gd name="T3" fmla="*/ 490 h 1792"/>
              <a:gd name="T4" fmla="*/ 1083 w 2250"/>
              <a:gd name="T5" fmla="*/ 0 h 1792"/>
              <a:gd name="T6" fmla="*/ 0 w 2250"/>
              <a:gd name="T7" fmla="*/ 750 h 1792"/>
              <a:gd name="T8" fmla="*/ 1083 w 2250"/>
              <a:gd name="T9" fmla="*/ 1500 h 1792"/>
              <a:gd name="T10" fmla="*/ 1083 w 2250"/>
              <a:gd name="T11" fmla="*/ 990 h 1792"/>
              <a:gd name="T12" fmla="*/ 2250 w 2250"/>
              <a:gd name="T13" fmla="*/ 1792 h 1792"/>
              <a:gd name="T14" fmla="*/ 2250 w 2250"/>
              <a:gd name="T15" fmla="*/ 1646 h 1792"/>
              <a:gd name="T16" fmla="*/ 1083 w 2250"/>
              <a:gd name="T17" fmla="*/ 490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50" h="1792">
                <a:moveTo>
                  <a:pt x="1083" y="490"/>
                </a:moveTo>
                <a:cubicBezTo>
                  <a:pt x="1083" y="490"/>
                  <a:pt x="1083" y="490"/>
                  <a:pt x="1083" y="490"/>
                </a:cubicBezTo>
                <a:cubicBezTo>
                  <a:pt x="1083" y="0"/>
                  <a:pt x="1083" y="0"/>
                  <a:pt x="1083" y="0"/>
                </a:cubicBezTo>
                <a:cubicBezTo>
                  <a:pt x="0" y="750"/>
                  <a:pt x="0" y="750"/>
                  <a:pt x="0" y="750"/>
                </a:cubicBezTo>
                <a:cubicBezTo>
                  <a:pt x="1083" y="1500"/>
                  <a:pt x="1083" y="1500"/>
                  <a:pt x="1083" y="1500"/>
                </a:cubicBezTo>
                <a:cubicBezTo>
                  <a:pt x="1083" y="990"/>
                  <a:pt x="1083" y="990"/>
                  <a:pt x="1083" y="990"/>
                </a:cubicBezTo>
                <a:cubicBezTo>
                  <a:pt x="1614" y="990"/>
                  <a:pt x="2073" y="1323"/>
                  <a:pt x="2250" y="1792"/>
                </a:cubicBezTo>
                <a:cubicBezTo>
                  <a:pt x="2250" y="1646"/>
                  <a:pt x="2250" y="1646"/>
                  <a:pt x="2250" y="1646"/>
                </a:cubicBezTo>
                <a:cubicBezTo>
                  <a:pt x="2250" y="1011"/>
                  <a:pt x="1729" y="490"/>
                  <a:pt x="1083" y="490"/>
                </a:cubicBezTo>
                <a:close/>
              </a:path>
            </a:pathLst>
          </a:custGeom>
          <a:noFill/>
          <a:ln w="9" cap="rnd">
            <a:solidFill>
              <a:srgbClr val="14315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es-CO" sz="1400" kern="0">
              <a:solidFill>
                <a:sysClr val="windowText" lastClr="000000"/>
              </a:solidFill>
            </a:endParaRPr>
          </a:p>
        </p:txBody>
      </p:sp>
      <p:grpSp>
        <p:nvGrpSpPr>
          <p:cNvPr id="6" name="Group 5"/>
          <p:cNvGrpSpPr/>
          <p:nvPr/>
        </p:nvGrpSpPr>
        <p:grpSpPr>
          <a:xfrm>
            <a:off x="6959488" y="99526"/>
            <a:ext cx="1735008" cy="640080"/>
            <a:chOff x="6948264" y="0"/>
            <a:chExt cx="1735008" cy="640080"/>
          </a:xfrm>
        </p:grpSpPr>
        <p:pic>
          <p:nvPicPr>
            <p:cNvPr id="2056" name="Picture 8" descr="Resultado de imagen para IT FLAT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8264" y="0"/>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603152" y="85469"/>
              <a:ext cx="1080120" cy="375937"/>
            </a:xfrm>
            <a:prstGeom prst="rect">
              <a:avLst/>
            </a:prstGeom>
            <a:noFill/>
          </p:spPr>
          <p:txBody>
            <a:bodyPr wrap="square" rtlCol="0">
              <a:spAutoFit/>
            </a:bodyPr>
            <a:lstStyle/>
            <a:p>
              <a:pPr>
                <a:lnSpc>
                  <a:spcPct val="150000"/>
                </a:lnSpc>
              </a:pPr>
              <a:r>
                <a:rPr lang="es-CO" sz="1400" b="1" dirty="0" smtClean="0"/>
                <a:t>IT</a:t>
              </a:r>
              <a:endParaRPr lang="en-US" sz="1400" b="1" dirty="0"/>
            </a:p>
          </p:txBody>
        </p:sp>
      </p:grpSp>
      <p:grpSp>
        <p:nvGrpSpPr>
          <p:cNvPr id="7" name="Group 6"/>
          <p:cNvGrpSpPr/>
          <p:nvPr/>
        </p:nvGrpSpPr>
        <p:grpSpPr>
          <a:xfrm>
            <a:off x="4870232" y="0"/>
            <a:ext cx="1735380" cy="712185"/>
            <a:chOff x="4870232" y="0"/>
            <a:chExt cx="1735380" cy="712185"/>
          </a:xfrm>
        </p:grpSpPr>
        <p:pic>
          <p:nvPicPr>
            <p:cNvPr id="2054" name="Picture 6" descr="Imagen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0232" y="72105"/>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525492" y="0"/>
              <a:ext cx="1080120" cy="699102"/>
            </a:xfrm>
            <a:prstGeom prst="rect">
              <a:avLst/>
            </a:prstGeom>
            <a:noFill/>
          </p:spPr>
          <p:txBody>
            <a:bodyPr wrap="square" rtlCol="0">
              <a:spAutoFit/>
            </a:bodyPr>
            <a:lstStyle/>
            <a:p>
              <a:pPr>
                <a:lnSpc>
                  <a:spcPct val="150000"/>
                </a:lnSpc>
              </a:pPr>
              <a:r>
                <a:rPr lang="es-CO" sz="1400" b="1" dirty="0"/>
                <a:t>Service &amp; </a:t>
              </a:r>
              <a:r>
                <a:rPr lang="es-CO" sz="1400" b="1" dirty="0" smtClean="0"/>
                <a:t>Consulting</a:t>
              </a:r>
              <a:endParaRPr lang="es-ES" sz="1400" b="1" dirty="0"/>
            </a:p>
          </p:txBody>
        </p:sp>
      </p:grpSp>
      <p:grpSp>
        <p:nvGrpSpPr>
          <p:cNvPr id="8" name="Group 7"/>
          <p:cNvGrpSpPr/>
          <p:nvPr/>
        </p:nvGrpSpPr>
        <p:grpSpPr>
          <a:xfrm>
            <a:off x="2298729" y="87566"/>
            <a:ext cx="2241357" cy="640080"/>
            <a:chOff x="2298729" y="87566"/>
            <a:chExt cx="2241357" cy="640080"/>
          </a:xfrm>
        </p:grpSpPr>
        <p:pic>
          <p:nvPicPr>
            <p:cNvPr id="2052" name="Picture 4" descr="Resultado de imagen para system implementation FLAT ICON"/>
            <p:cNvPicPr>
              <a:picLocks noChangeAspect="1" noChangeArrowheads="1"/>
            </p:cNvPicPr>
            <p:nvPr/>
          </p:nvPicPr>
          <p:blipFill rotWithShape="1">
            <a:blip r:embed="rId6">
              <a:extLst>
                <a:ext uri="{28A0092B-C50C-407E-A947-70E740481C1C}">
                  <a14:useLocalDpi xmlns:a14="http://schemas.microsoft.com/office/drawing/2010/main" val="0"/>
                </a:ext>
              </a:extLst>
            </a:blip>
            <a:srcRect l="25824" t="19759" r="25900" b="31964"/>
            <a:stretch/>
          </p:blipFill>
          <p:spPr bwMode="auto">
            <a:xfrm>
              <a:off x="2298729" y="87566"/>
              <a:ext cx="640080" cy="640080"/>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951845" y="141802"/>
              <a:ext cx="1588241" cy="375937"/>
            </a:xfrm>
            <a:prstGeom prst="rect">
              <a:avLst/>
            </a:prstGeom>
            <a:noFill/>
          </p:spPr>
          <p:txBody>
            <a:bodyPr wrap="square" rtlCol="0">
              <a:spAutoFit/>
            </a:bodyPr>
            <a:lstStyle/>
            <a:p>
              <a:pPr>
                <a:lnSpc>
                  <a:spcPct val="150000"/>
                </a:lnSpc>
              </a:pPr>
              <a:r>
                <a:rPr lang="es-CO" sz="1400" b="1" dirty="0" err="1" smtClean="0"/>
                <a:t>Vendor</a:t>
              </a:r>
              <a:endParaRPr lang="es-ES" sz="1400" b="1" dirty="0"/>
            </a:p>
          </p:txBody>
        </p:sp>
      </p:grpSp>
      <p:grpSp>
        <p:nvGrpSpPr>
          <p:cNvPr id="9" name="Group 8"/>
          <p:cNvGrpSpPr/>
          <p:nvPr/>
        </p:nvGrpSpPr>
        <p:grpSpPr>
          <a:xfrm>
            <a:off x="209473" y="115411"/>
            <a:ext cx="1678961" cy="640080"/>
            <a:chOff x="209473" y="115411"/>
            <a:chExt cx="1678961" cy="640080"/>
          </a:xfrm>
        </p:grpSpPr>
        <p:pic>
          <p:nvPicPr>
            <p:cNvPr id="5" name="Picture 4"/>
            <p:cNvPicPr>
              <a:picLocks noChangeAspect="1"/>
            </p:cNvPicPr>
            <p:nvPr/>
          </p:nvPicPr>
          <p:blipFill>
            <a:blip r:embed="rId7"/>
            <a:stretch>
              <a:fillRect/>
            </a:stretch>
          </p:blipFill>
          <p:spPr>
            <a:xfrm>
              <a:off x="209473" y="115411"/>
              <a:ext cx="640080" cy="640080"/>
            </a:xfrm>
            <a:prstGeom prst="flowChartConnector">
              <a:avLst/>
            </a:prstGeom>
          </p:spPr>
        </p:pic>
        <p:sp>
          <p:nvSpPr>
            <p:cNvPr id="22" name="TextBox 21"/>
            <p:cNvSpPr txBox="1"/>
            <p:nvPr/>
          </p:nvSpPr>
          <p:spPr>
            <a:xfrm>
              <a:off x="808314" y="157956"/>
              <a:ext cx="1080120" cy="307777"/>
            </a:xfrm>
            <a:prstGeom prst="rect">
              <a:avLst/>
            </a:prstGeom>
            <a:noFill/>
          </p:spPr>
          <p:txBody>
            <a:bodyPr wrap="square" rtlCol="0">
              <a:spAutoFit/>
            </a:bodyPr>
            <a:lstStyle/>
            <a:p>
              <a:pPr algn="ctr"/>
              <a:r>
                <a:rPr lang="es-ES" sz="1400" b="1" dirty="0" smtClean="0"/>
                <a:t>System</a:t>
              </a:r>
              <a:endParaRPr lang="es-ES" sz="1400" b="1" dirty="0"/>
            </a:p>
          </p:txBody>
        </p:sp>
      </p:grpSp>
      <p:cxnSp>
        <p:nvCxnSpPr>
          <p:cNvPr id="15" name="Straight Connector 14"/>
          <p:cNvCxnSpPr/>
          <p:nvPr/>
        </p:nvCxnSpPr>
        <p:spPr>
          <a:xfrm>
            <a:off x="2051720" y="883622"/>
            <a:ext cx="0" cy="31282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851920" y="915566"/>
            <a:ext cx="0" cy="31282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876256" y="890220"/>
            <a:ext cx="0" cy="31282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1 Título"/>
          <p:cNvSpPr txBox="1">
            <a:spLocks/>
          </p:cNvSpPr>
          <p:nvPr/>
        </p:nvSpPr>
        <p:spPr>
          <a:xfrm>
            <a:off x="1403648" y="4371950"/>
            <a:ext cx="6336704" cy="576064"/>
          </a:xfrm>
          <a:prstGeom prst="rect">
            <a:avLst/>
          </a:prstGeom>
        </p:spPr>
        <p:txBody>
          <a:bodyPr/>
          <a:lstStyle>
            <a:lvl1pPr algn="ctr" defTabSz="914400" rtl="0" eaLnBrk="1" latinLnBrk="0" hangingPunct="1">
              <a:spcBef>
                <a:spcPct val="0"/>
              </a:spcBef>
              <a:buNone/>
              <a:defRPr sz="2800" b="1" kern="1200">
                <a:solidFill>
                  <a:srgbClr val="173456"/>
                </a:solidFill>
                <a:latin typeface="+mj-lt"/>
                <a:ea typeface="+mj-ea"/>
                <a:cs typeface="+mj-cs"/>
              </a:defRPr>
            </a:lvl1pPr>
          </a:lstStyle>
          <a:p>
            <a:r>
              <a:rPr lang="en-US" dirty="0" smtClean="0"/>
              <a:t>Infor’s</a:t>
            </a:r>
            <a:r>
              <a:rPr lang="es-ES" dirty="0" smtClean="0"/>
              <a:t> partners</a:t>
            </a:r>
            <a:endParaRPr lang="es-ES" dirty="0"/>
          </a:p>
        </p:txBody>
      </p:sp>
      <p:sp>
        <p:nvSpPr>
          <p:cNvPr id="23" name="TextBox 22"/>
          <p:cNvSpPr txBox="1"/>
          <p:nvPr/>
        </p:nvSpPr>
        <p:spPr>
          <a:xfrm>
            <a:off x="143509" y="884883"/>
            <a:ext cx="1830398" cy="215444"/>
          </a:xfrm>
          <a:prstGeom prst="rect">
            <a:avLst/>
          </a:prstGeom>
          <a:noFill/>
        </p:spPr>
        <p:txBody>
          <a:bodyPr wrap="square" rtlCol="0">
            <a:spAutoFit/>
          </a:bodyPr>
          <a:lstStyle/>
          <a:p>
            <a:pPr marL="171450" indent="-171450">
              <a:buFont typeface="Arial" panose="020B0604020202020204" pitchFamily="34" charset="0"/>
              <a:buChar char="•"/>
            </a:pPr>
            <a:r>
              <a:rPr lang="es-CO" sz="800" dirty="0" smtClean="0"/>
              <a:t>Not found</a:t>
            </a:r>
            <a:endParaRPr lang="en-US" sz="800" i="1" dirty="0"/>
          </a:p>
        </p:txBody>
      </p:sp>
      <p:sp>
        <p:nvSpPr>
          <p:cNvPr id="29" name="TextBox 28"/>
          <p:cNvSpPr txBox="1"/>
          <p:nvPr/>
        </p:nvSpPr>
        <p:spPr>
          <a:xfrm>
            <a:off x="3932276" y="890220"/>
            <a:ext cx="2907976" cy="2800767"/>
          </a:xfrm>
          <a:prstGeom prst="rect">
            <a:avLst/>
          </a:prstGeom>
          <a:noFill/>
        </p:spPr>
        <p:txBody>
          <a:bodyPr wrap="square" rtlCol="0">
            <a:spAutoFit/>
          </a:bodyPr>
          <a:lstStyle/>
          <a:p>
            <a:pPr marL="171450" indent="-171450">
              <a:buFont typeface="Arial" panose="020B0604020202020204" pitchFamily="34" charset="0"/>
              <a:buChar char="•"/>
            </a:pPr>
            <a:r>
              <a:rPr lang="es-CO" sz="800" b="1" dirty="0" smtClean="0"/>
              <a:t>SalesFusion</a:t>
            </a:r>
            <a:endParaRPr lang="en-US" sz="800" b="1" i="1" dirty="0" smtClean="0"/>
          </a:p>
          <a:p>
            <a:pPr algn="just"/>
            <a:endParaRPr lang="es-CO" sz="800" i="1" dirty="0" smtClean="0"/>
          </a:p>
          <a:p>
            <a:pPr algn="just"/>
            <a:r>
              <a:rPr lang="en-US" sz="800" dirty="0" smtClean="0"/>
              <a:t>It</a:t>
            </a:r>
            <a:r>
              <a:rPr lang="es-CO" sz="800" dirty="0" smtClean="0"/>
              <a:t> </a:t>
            </a:r>
            <a:r>
              <a:rPr lang="en-US" sz="800" dirty="0"/>
              <a:t>provides</a:t>
            </a:r>
            <a:r>
              <a:rPr lang="es-CO" sz="800" dirty="0"/>
              <a:t> </a:t>
            </a:r>
            <a:r>
              <a:rPr lang="es-CO" sz="800" dirty="0" smtClean="0"/>
              <a:t>marketing </a:t>
            </a:r>
            <a:r>
              <a:rPr lang="en-US" sz="800" dirty="0" smtClean="0"/>
              <a:t>platform</a:t>
            </a:r>
            <a:r>
              <a:rPr lang="es-CO" sz="800" dirty="0" smtClean="0"/>
              <a:t> to </a:t>
            </a:r>
            <a:r>
              <a:rPr lang="en-US" sz="800" dirty="0" smtClean="0"/>
              <a:t>make</a:t>
            </a:r>
            <a:r>
              <a:rPr lang="es-CO" sz="800" dirty="0" smtClean="0"/>
              <a:t> </a:t>
            </a:r>
            <a:r>
              <a:rPr lang="en-US" sz="800" dirty="0" smtClean="0"/>
              <a:t>campaigns</a:t>
            </a:r>
            <a:r>
              <a:rPr lang="es-CO" sz="800" dirty="0"/>
              <a:t>, </a:t>
            </a:r>
            <a:r>
              <a:rPr lang="en-US" sz="800" dirty="0"/>
              <a:t>reporting</a:t>
            </a:r>
            <a:r>
              <a:rPr lang="es-CO" sz="800" dirty="0"/>
              <a:t> and analytics.   </a:t>
            </a:r>
            <a:endParaRPr lang="en-US" sz="800" dirty="0"/>
          </a:p>
          <a:p>
            <a:pPr algn="just"/>
            <a:endParaRPr lang="es-CO" sz="800" i="1" dirty="0" smtClean="0"/>
          </a:p>
          <a:p>
            <a:pPr algn="just"/>
            <a:r>
              <a:rPr lang="en-US" sz="800" i="1" dirty="0" smtClean="0"/>
              <a:t>The integration between Salesfusión and Infor CRM allow create templates to send emails to leads and contacts. Furthermore, it send alerts automated alerts and </a:t>
            </a:r>
            <a:r>
              <a:rPr lang="en-US" sz="800" dirty="0"/>
              <a:t>manage follow up with lead scoring and </a:t>
            </a:r>
            <a:r>
              <a:rPr lang="en-US" sz="800" dirty="0" smtClean="0"/>
              <a:t>management.</a:t>
            </a:r>
          </a:p>
          <a:p>
            <a:pPr algn="just"/>
            <a:endParaRPr lang="en-US" sz="800" dirty="0"/>
          </a:p>
          <a:p>
            <a:pPr marL="171450" indent="-171450">
              <a:buFont typeface="Arial" panose="020B0604020202020204" pitchFamily="34" charset="0"/>
              <a:buChar char="•"/>
            </a:pPr>
            <a:r>
              <a:rPr lang="en-US" sz="800" b="1" dirty="0"/>
              <a:t>Synchronous Solutions, Inc.</a:t>
            </a:r>
          </a:p>
          <a:p>
            <a:pPr algn="just"/>
            <a:endParaRPr lang="es-CO" sz="800" dirty="0"/>
          </a:p>
          <a:p>
            <a:pPr algn="just"/>
            <a:r>
              <a:rPr lang="en-US" sz="800" dirty="0"/>
              <a:t>It is an IT management consulting and systems integration firm. </a:t>
            </a:r>
            <a:endParaRPr lang="en-US" sz="800" dirty="0" smtClean="0"/>
          </a:p>
          <a:p>
            <a:pPr algn="just"/>
            <a:endParaRPr lang="es-CO" sz="800" dirty="0"/>
          </a:p>
          <a:p>
            <a:pPr algn="just"/>
            <a:r>
              <a:rPr lang="en-US" sz="800" dirty="0" smtClean="0"/>
              <a:t>Synchronous Solutions provides consulting, enterprise solutions and technology solutions to deploy different Infor products</a:t>
            </a:r>
            <a:r>
              <a:rPr lang="es-CO" sz="800" dirty="0" smtClean="0"/>
              <a:t>. </a:t>
            </a:r>
          </a:p>
          <a:p>
            <a:pPr algn="just"/>
            <a:endParaRPr lang="es-CO" sz="800" dirty="0"/>
          </a:p>
          <a:p>
            <a:pPr marL="171450" indent="-171450" algn="just">
              <a:buFont typeface="Arial" panose="020B0604020202020204" pitchFamily="34" charset="0"/>
              <a:buChar char="•"/>
            </a:pPr>
            <a:endParaRPr lang="en-US" sz="800" dirty="0"/>
          </a:p>
          <a:p>
            <a:pPr algn="just"/>
            <a:endParaRPr lang="es-CO" sz="800" i="1" dirty="0" smtClean="0"/>
          </a:p>
          <a:p>
            <a:pPr algn="just"/>
            <a:endParaRPr lang="en-US" sz="800" i="1" dirty="0" smtClean="0"/>
          </a:p>
        </p:txBody>
      </p:sp>
      <p:sp>
        <p:nvSpPr>
          <p:cNvPr id="30" name="TextBox 29"/>
          <p:cNvSpPr txBox="1"/>
          <p:nvPr/>
        </p:nvSpPr>
        <p:spPr>
          <a:xfrm>
            <a:off x="2101878" y="884883"/>
            <a:ext cx="1669687" cy="1323439"/>
          </a:xfrm>
          <a:prstGeom prst="rect">
            <a:avLst/>
          </a:prstGeom>
          <a:noFill/>
        </p:spPr>
        <p:txBody>
          <a:bodyPr wrap="square" rtlCol="0">
            <a:spAutoFit/>
          </a:bodyPr>
          <a:lstStyle/>
          <a:p>
            <a:pPr marL="171450" indent="-171450">
              <a:buFont typeface="Arial" panose="020B0604020202020204" pitchFamily="34" charset="0"/>
              <a:buChar char="•"/>
            </a:pPr>
            <a:r>
              <a:rPr lang="es-CO" sz="800" b="1" dirty="0" err="1" smtClean="0"/>
              <a:t>InSales</a:t>
            </a:r>
            <a:r>
              <a:rPr lang="es-CO" sz="800" b="1" dirty="0" smtClean="0"/>
              <a:t> CRM Solutions</a:t>
            </a:r>
          </a:p>
          <a:p>
            <a:endParaRPr lang="es-CO" sz="800" b="1" i="1" dirty="0"/>
          </a:p>
          <a:p>
            <a:pPr algn="just"/>
            <a:r>
              <a:rPr lang="en-US" sz="800" dirty="0" smtClean="0"/>
              <a:t>It focused on deploy Infor CRM through consulting, training, support services and implementation</a:t>
            </a:r>
            <a:r>
              <a:rPr lang="es-CO" sz="800" dirty="0" smtClean="0"/>
              <a:t>.  </a:t>
            </a:r>
          </a:p>
          <a:p>
            <a:pPr algn="just"/>
            <a:endParaRPr lang="es-CO" sz="800" dirty="0"/>
          </a:p>
          <a:p>
            <a:pPr algn="just"/>
            <a:r>
              <a:rPr lang="en-US" sz="800" dirty="0" err="1" smtClean="0"/>
              <a:t>InSales</a:t>
            </a:r>
            <a:r>
              <a:rPr lang="en-US" sz="800" dirty="0" smtClean="0"/>
              <a:t> CRM solutions deploy and sell Infor CRM solutions</a:t>
            </a:r>
            <a:r>
              <a:rPr lang="es-CO" sz="800" dirty="0" smtClean="0"/>
              <a:t>. </a:t>
            </a:r>
            <a:endParaRPr lang="en-US" sz="800" dirty="0"/>
          </a:p>
          <a:p>
            <a:endParaRPr lang="en-US" sz="800" dirty="0"/>
          </a:p>
        </p:txBody>
      </p:sp>
      <p:sp>
        <p:nvSpPr>
          <p:cNvPr id="31" name="TextBox 30"/>
          <p:cNvSpPr txBox="1"/>
          <p:nvPr/>
        </p:nvSpPr>
        <p:spPr>
          <a:xfrm>
            <a:off x="6904508" y="890220"/>
            <a:ext cx="1830398" cy="215444"/>
          </a:xfrm>
          <a:prstGeom prst="rect">
            <a:avLst/>
          </a:prstGeom>
          <a:noFill/>
        </p:spPr>
        <p:txBody>
          <a:bodyPr wrap="square" rtlCol="0">
            <a:spAutoFit/>
          </a:bodyPr>
          <a:lstStyle/>
          <a:p>
            <a:pPr marL="171450" indent="-171450">
              <a:buFont typeface="Arial" panose="020B0604020202020204" pitchFamily="34" charset="0"/>
              <a:buChar char="•"/>
            </a:pPr>
            <a:r>
              <a:rPr lang="es-CO" sz="800" dirty="0" smtClean="0"/>
              <a:t>Not found</a:t>
            </a:r>
            <a:endParaRPr lang="en-US" sz="800" i="1" dirty="0"/>
          </a:p>
        </p:txBody>
      </p:sp>
    </p:spTree>
    <p:extLst>
      <p:ext uri="{BB962C8B-B14F-4D97-AF65-F5344CB8AC3E}">
        <p14:creationId xmlns:p14="http://schemas.microsoft.com/office/powerpoint/2010/main" val="30836606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03648" y="2139702"/>
            <a:ext cx="6408712" cy="864096"/>
          </a:xfrm>
        </p:spPr>
        <p:txBody>
          <a:bodyPr/>
          <a:lstStyle/>
          <a:p>
            <a:r>
              <a:rPr lang="es-ES" dirty="0" smtClean="0"/>
              <a:t>Benchmarking results</a:t>
            </a:r>
            <a:endParaRPr lang="es-ES" dirty="0"/>
          </a:p>
        </p:txBody>
      </p:sp>
    </p:spTree>
    <p:extLst>
      <p:ext uri="{BB962C8B-B14F-4D97-AF65-F5344CB8AC3E}">
        <p14:creationId xmlns:p14="http://schemas.microsoft.com/office/powerpoint/2010/main" val="19268120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11560" y="483518"/>
            <a:ext cx="1584176" cy="3384376"/>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779912" y="483518"/>
            <a:ext cx="1584176" cy="3384376"/>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948264" y="483518"/>
            <a:ext cx="1584176" cy="3384376"/>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364088" y="483518"/>
            <a:ext cx="1584176" cy="1691640"/>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195736" y="483518"/>
            <a:ext cx="1584176" cy="1691640"/>
          </a:xfrm>
          <a:prstGeom prst="rect">
            <a:avLst/>
          </a:prstGeom>
          <a:solidFill>
            <a:srgbClr val="FBFBF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accent3"/>
              </a:solidFill>
            </a:endParaRPr>
          </a:p>
        </p:txBody>
      </p:sp>
      <p:sp>
        <p:nvSpPr>
          <p:cNvPr id="14" name="Rectangle 13"/>
          <p:cNvSpPr/>
          <p:nvPr/>
        </p:nvSpPr>
        <p:spPr>
          <a:xfrm>
            <a:off x="5364088" y="2176254"/>
            <a:ext cx="1584176" cy="1691640"/>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195736" y="2176254"/>
            <a:ext cx="1584176" cy="1691640"/>
          </a:xfrm>
          <a:prstGeom prst="rect">
            <a:avLst/>
          </a:prstGeom>
          <a:solidFill>
            <a:srgbClr val="FBFBF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11560" y="3867894"/>
            <a:ext cx="3960440" cy="1224136"/>
          </a:xfrm>
          <a:prstGeom prst="rect">
            <a:avLst/>
          </a:prstGeom>
          <a:solidFill>
            <a:srgbClr val="FBFBF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572000" y="3867894"/>
            <a:ext cx="3960440" cy="1224136"/>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11560" y="472108"/>
            <a:ext cx="1104790" cy="276999"/>
          </a:xfrm>
          <a:prstGeom prst="rect">
            <a:avLst/>
          </a:prstGeom>
          <a:noFill/>
        </p:spPr>
        <p:txBody>
          <a:bodyPr wrap="none" rtlCol="0">
            <a:spAutoFit/>
          </a:bodyPr>
          <a:lstStyle/>
          <a:p>
            <a:r>
              <a:rPr lang="es-CO" sz="1200" b="1" dirty="0" smtClean="0"/>
              <a:t>Key </a:t>
            </a:r>
            <a:r>
              <a:rPr lang="es-CO" sz="1200" b="1" dirty="0" err="1" smtClean="0"/>
              <a:t>partners</a:t>
            </a:r>
            <a:endParaRPr lang="en-US" sz="1200" b="1" dirty="0"/>
          </a:p>
        </p:txBody>
      </p:sp>
      <p:sp>
        <p:nvSpPr>
          <p:cNvPr id="21" name="TextBox 20"/>
          <p:cNvSpPr txBox="1"/>
          <p:nvPr/>
        </p:nvSpPr>
        <p:spPr>
          <a:xfrm>
            <a:off x="2195736" y="472108"/>
            <a:ext cx="1165255" cy="276999"/>
          </a:xfrm>
          <a:prstGeom prst="rect">
            <a:avLst/>
          </a:prstGeom>
          <a:noFill/>
        </p:spPr>
        <p:txBody>
          <a:bodyPr wrap="none" rtlCol="0">
            <a:spAutoFit/>
          </a:bodyPr>
          <a:lstStyle>
            <a:defPPr>
              <a:defRPr lang="es-ES"/>
            </a:defPPr>
            <a:lvl1pPr>
              <a:defRPr sz="1200" b="1"/>
            </a:lvl1pPr>
          </a:lstStyle>
          <a:p>
            <a:r>
              <a:rPr lang="es-CO" dirty="0">
                <a:solidFill>
                  <a:schemeClr val="bg2">
                    <a:lumMod val="75000"/>
                  </a:schemeClr>
                </a:solidFill>
              </a:rPr>
              <a:t>Key </a:t>
            </a:r>
            <a:r>
              <a:rPr lang="es-CO" dirty="0" err="1">
                <a:solidFill>
                  <a:schemeClr val="bg2">
                    <a:lumMod val="75000"/>
                  </a:schemeClr>
                </a:solidFill>
              </a:rPr>
              <a:t>Activities</a:t>
            </a:r>
            <a:endParaRPr lang="en-US" dirty="0">
              <a:solidFill>
                <a:schemeClr val="bg2">
                  <a:lumMod val="75000"/>
                </a:schemeClr>
              </a:solidFill>
            </a:endParaRPr>
          </a:p>
        </p:txBody>
      </p:sp>
      <p:sp>
        <p:nvSpPr>
          <p:cNvPr id="22" name="TextBox 21"/>
          <p:cNvSpPr txBox="1"/>
          <p:nvPr/>
        </p:nvSpPr>
        <p:spPr>
          <a:xfrm>
            <a:off x="3779912" y="472108"/>
            <a:ext cx="1438022" cy="276999"/>
          </a:xfrm>
          <a:prstGeom prst="rect">
            <a:avLst/>
          </a:prstGeom>
          <a:noFill/>
        </p:spPr>
        <p:txBody>
          <a:bodyPr wrap="none" rtlCol="0">
            <a:spAutoFit/>
          </a:bodyPr>
          <a:lstStyle/>
          <a:p>
            <a:r>
              <a:rPr lang="es-CO" sz="1200" b="1" dirty="0" err="1" smtClean="0"/>
              <a:t>Value</a:t>
            </a:r>
            <a:r>
              <a:rPr lang="es-CO" sz="1200" b="1" dirty="0" smtClean="0"/>
              <a:t> </a:t>
            </a:r>
            <a:r>
              <a:rPr lang="es-CO" sz="1200" b="1" dirty="0" err="1" smtClean="0"/>
              <a:t>proposition</a:t>
            </a:r>
            <a:endParaRPr lang="en-US" sz="1200" b="1" dirty="0"/>
          </a:p>
        </p:txBody>
      </p:sp>
      <p:sp>
        <p:nvSpPr>
          <p:cNvPr id="23" name="TextBox 22"/>
          <p:cNvSpPr txBox="1"/>
          <p:nvPr/>
        </p:nvSpPr>
        <p:spPr>
          <a:xfrm>
            <a:off x="5364088" y="487904"/>
            <a:ext cx="1109599" cy="461665"/>
          </a:xfrm>
          <a:prstGeom prst="rect">
            <a:avLst/>
          </a:prstGeom>
          <a:noFill/>
        </p:spPr>
        <p:txBody>
          <a:bodyPr wrap="none" rtlCol="0">
            <a:spAutoFit/>
          </a:bodyPr>
          <a:lstStyle/>
          <a:p>
            <a:r>
              <a:rPr lang="es-CO" sz="1200" b="1" dirty="0" smtClean="0"/>
              <a:t>Customer </a:t>
            </a:r>
          </a:p>
          <a:p>
            <a:r>
              <a:rPr lang="es-CO" sz="1200" b="1" dirty="0" err="1" smtClean="0"/>
              <a:t>relationships</a:t>
            </a:r>
            <a:endParaRPr lang="en-US" sz="1200" b="1" dirty="0"/>
          </a:p>
        </p:txBody>
      </p:sp>
      <p:sp>
        <p:nvSpPr>
          <p:cNvPr id="26" name="TextBox 25"/>
          <p:cNvSpPr txBox="1"/>
          <p:nvPr/>
        </p:nvSpPr>
        <p:spPr>
          <a:xfrm>
            <a:off x="6948264" y="487904"/>
            <a:ext cx="1587294" cy="276999"/>
          </a:xfrm>
          <a:prstGeom prst="rect">
            <a:avLst/>
          </a:prstGeom>
          <a:noFill/>
        </p:spPr>
        <p:txBody>
          <a:bodyPr wrap="none" rtlCol="0">
            <a:spAutoFit/>
          </a:bodyPr>
          <a:lstStyle/>
          <a:p>
            <a:r>
              <a:rPr lang="es-CO" sz="1200" b="1" dirty="0" smtClean="0"/>
              <a:t>Customer segments</a:t>
            </a:r>
            <a:endParaRPr lang="en-US" sz="1200" b="1" dirty="0"/>
          </a:p>
        </p:txBody>
      </p:sp>
      <p:sp>
        <p:nvSpPr>
          <p:cNvPr id="27" name="TextBox 26"/>
          <p:cNvSpPr txBox="1"/>
          <p:nvPr/>
        </p:nvSpPr>
        <p:spPr>
          <a:xfrm>
            <a:off x="2195736" y="2169905"/>
            <a:ext cx="1220206" cy="276999"/>
          </a:xfrm>
          <a:prstGeom prst="rect">
            <a:avLst/>
          </a:prstGeom>
          <a:noFill/>
        </p:spPr>
        <p:txBody>
          <a:bodyPr wrap="none" rtlCol="0">
            <a:spAutoFit/>
          </a:bodyPr>
          <a:lstStyle>
            <a:defPPr>
              <a:defRPr lang="es-ES"/>
            </a:defPPr>
            <a:lvl1pPr>
              <a:defRPr sz="1200" b="1"/>
            </a:lvl1pPr>
          </a:lstStyle>
          <a:p>
            <a:r>
              <a:rPr lang="es-CO" dirty="0">
                <a:solidFill>
                  <a:schemeClr val="bg2">
                    <a:lumMod val="75000"/>
                  </a:schemeClr>
                </a:solidFill>
              </a:rPr>
              <a:t>Key </a:t>
            </a:r>
            <a:r>
              <a:rPr lang="es-CO" dirty="0" err="1">
                <a:solidFill>
                  <a:schemeClr val="bg2">
                    <a:lumMod val="75000"/>
                  </a:schemeClr>
                </a:solidFill>
              </a:rPr>
              <a:t>Resources</a:t>
            </a:r>
            <a:endParaRPr lang="en-US" dirty="0">
              <a:solidFill>
                <a:schemeClr val="bg2">
                  <a:lumMod val="75000"/>
                </a:schemeClr>
              </a:solidFill>
            </a:endParaRPr>
          </a:p>
        </p:txBody>
      </p:sp>
      <p:sp>
        <p:nvSpPr>
          <p:cNvPr id="28" name="TextBox 27"/>
          <p:cNvSpPr txBox="1"/>
          <p:nvPr/>
        </p:nvSpPr>
        <p:spPr>
          <a:xfrm>
            <a:off x="5364088" y="2185701"/>
            <a:ext cx="833883" cy="276999"/>
          </a:xfrm>
          <a:prstGeom prst="rect">
            <a:avLst/>
          </a:prstGeom>
          <a:noFill/>
        </p:spPr>
        <p:txBody>
          <a:bodyPr wrap="none" rtlCol="0">
            <a:spAutoFit/>
          </a:bodyPr>
          <a:lstStyle/>
          <a:p>
            <a:r>
              <a:rPr lang="es-CO" sz="1200" b="1" dirty="0" err="1" smtClean="0"/>
              <a:t>Channels</a:t>
            </a:r>
            <a:endParaRPr lang="en-US" sz="1200" b="1" dirty="0"/>
          </a:p>
        </p:txBody>
      </p:sp>
      <p:sp>
        <p:nvSpPr>
          <p:cNvPr id="29" name="TextBox 28"/>
          <p:cNvSpPr txBox="1"/>
          <p:nvPr/>
        </p:nvSpPr>
        <p:spPr>
          <a:xfrm>
            <a:off x="614902" y="3897686"/>
            <a:ext cx="1207382" cy="276999"/>
          </a:xfrm>
          <a:prstGeom prst="rect">
            <a:avLst/>
          </a:prstGeom>
          <a:noFill/>
        </p:spPr>
        <p:txBody>
          <a:bodyPr wrap="none" rtlCol="0">
            <a:spAutoFit/>
          </a:bodyPr>
          <a:lstStyle/>
          <a:p>
            <a:r>
              <a:rPr lang="es-CO" sz="1200" b="1" dirty="0" err="1" smtClean="0">
                <a:solidFill>
                  <a:schemeClr val="bg2">
                    <a:lumMod val="75000"/>
                  </a:schemeClr>
                </a:solidFill>
              </a:rPr>
              <a:t>Cost</a:t>
            </a:r>
            <a:r>
              <a:rPr lang="es-CO" sz="1200" b="1" dirty="0" smtClean="0">
                <a:solidFill>
                  <a:schemeClr val="bg2">
                    <a:lumMod val="75000"/>
                  </a:schemeClr>
                </a:solidFill>
              </a:rPr>
              <a:t> </a:t>
            </a:r>
            <a:r>
              <a:rPr lang="es-CO" sz="1200" b="1" dirty="0" err="1" smtClean="0">
                <a:solidFill>
                  <a:schemeClr val="bg2">
                    <a:lumMod val="75000"/>
                  </a:schemeClr>
                </a:solidFill>
              </a:rPr>
              <a:t>structure</a:t>
            </a:r>
            <a:endParaRPr lang="en-US" sz="1200" b="1" dirty="0">
              <a:solidFill>
                <a:schemeClr val="bg2">
                  <a:lumMod val="75000"/>
                </a:schemeClr>
              </a:solidFill>
            </a:endParaRPr>
          </a:p>
        </p:txBody>
      </p:sp>
      <p:sp>
        <p:nvSpPr>
          <p:cNvPr id="30" name="TextBox 29"/>
          <p:cNvSpPr txBox="1"/>
          <p:nvPr/>
        </p:nvSpPr>
        <p:spPr>
          <a:xfrm>
            <a:off x="4581754" y="3897686"/>
            <a:ext cx="1415772" cy="276999"/>
          </a:xfrm>
          <a:prstGeom prst="rect">
            <a:avLst/>
          </a:prstGeom>
          <a:noFill/>
        </p:spPr>
        <p:txBody>
          <a:bodyPr wrap="none" rtlCol="0">
            <a:spAutoFit/>
          </a:bodyPr>
          <a:lstStyle/>
          <a:p>
            <a:r>
              <a:rPr lang="es-CO" sz="1200" b="1" dirty="0" smtClean="0"/>
              <a:t>Revenue streams</a:t>
            </a:r>
            <a:endParaRPr lang="en-US" sz="1200" b="1" dirty="0"/>
          </a:p>
        </p:txBody>
      </p:sp>
      <p:sp>
        <p:nvSpPr>
          <p:cNvPr id="32" name="TextBox 31"/>
          <p:cNvSpPr txBox="1"/>
          <p:nvPr/>
        </p:nvSpPr>
        <p:spPr>
          <a:xfrm>
            <a:off x="683568" y="811069"/>
            <a:ext cx="1440161" cy="1323439"/>
          </a:xfrm>
          <a:prstGeom prst="rect">
            <a:avLst/>
          </a:prstGeom>
          <a:noFill/>
        </p:spPr>
        <p:txBody>
          <a:bodyPr wrap="square" rtlCol="0">
            <a:spAutoFit/>
          </a:bodyPr>
          <a:lstStyle/>
          <a:p>
            <a:r>
              <a:rPr lang="es-CO" sz="1000" dirty="0" err="1" smtClean="0"/>
              <a:t>Vendor</a:t>
            </a:r>
            <a:r>
              <a:rPr lang="es-CO" sz="1000" dirty="0" smtClean="0"/>
              <a:t>:</a:t>
            </a:r>
            <a:endParaRPr lang="es-CO" sz="1000" dirty="0"/>
          </a:p>
          <a:p>
            <a:pPr marL="171450" indent="-171450">
              <a:buFont typeface="Arial" panose="020B0604020202020204" pitchFamily="34" charset="0"/>
              <a:buChar char="•"/>
            </a:pPr>
            <a:r>
              <a:rPr lang="es-CO" sz="800" dirty="0" err="1" smtClean="0"/>
              <a:t>InSales</a:t>
            </a:r>
            <a:r>
              <a:rPr lang="es-CO" sz="800" dirty="0" smtClean="0"/>
              <a:t> CRM Solutions</a:t>
            </a:r>
          </a:p>
          <a:p>
            <a:pPr marL="171450" indent="-171450">
              <a:buFont typeface="Arial" panose="020B0604020202020204" pitchFamily="34" charset="0"/>
              <a:buChar char="•"/>
            </a:pPr>
            <a:endParaRPr lang="es-CO" sz="800" dirty="0" smtClean="0"/>
          </a:p>
          <a:p>
            <a:endParaRPr lang="es-CO" sz="1000" dirty="0"/>
          </a:p>
          <a:p>
            <a:r>
              <a:rPr lang="es-CO" sz="1000" dirty="0" err="1" smtClean="0"/>
              <a:t>Service</a:t>
            </a:r>
            <a:r>
              <a:rPr lang="es-CO" sz="1000" dirty="0" smtClean="0"/>
              <a:t> and </a:t>
            </a:r>
            <a:r>
              <a:rPr lang="es-CO" sz="1000" dirty="0" err="1" smtClean="0"/>
              <a:t>consulting</a:t>
            </a:r>
            <a:r>
              <a:rPr lang="es-CO" sz="1000" dirty="0" smtClean="0"/>
              <a:t>:</a:t>
            </a:r>
            <a:endParaRPr lang="en-US" sz="1000" dirty="0"/>
          </a:p>
          <a:p>
            <a:pPr marL="171450" indent="-171450">
              <a:buFont typeface="Arial" panose="020B0604020202020204" pitchFamily="34" charset="0"/>
              <a:buChar char="•"/>
            </a:pPr>
            <a:r>
              <a:rPr lang="es-CO" sz="800" dirty="0" smtClean="0"/>
              <a:t>SalesFusion</a:t>
            </a:r>
            <a:endParaRPr lang="en-US" sz="800" dirty="0" smtClean="0"/>
          </a:p>
          <a:p>
            <a:pPr marL="171450" indent="-171450">
              <a:buFont typeface="Arial" panose="020B0604020202020204" pitchFamily="34" charset="0"/>
              <a:buChar char="•"/>
            </a:pPr>
            <a:r>
              <a:rPr lang="en-US" sz="800" dirty="0" smtClean="0"/>
              <a:t>Synchronous </a:t>
            </a:r>
            <a:r>
              <a:rPr lang="en-US" sz="800" dirty="0"/>
              <a:t>Solutions, Inc.</a:t>
            </a:r>
          </a:p>
        </p:txBody>
      </p:sp>
      <p:sp>
        <p:nvSpPr>
          <p:cNvPr id="33" name="TextBox 32"/>
          <p:cNvSpPr txBox="1"/>
          <p:nvPr/>
        </p:nvSpPr>
        <p:spPr>
          <a:xfrm>
            <a:off x="3769275" y="862493"/>
            <a:ext cx="1561399" cy="2062103"/>
          </a:xfrm>
          <a:prstGeom prst="rect">
            <a:avLst/>
          </a:prstGeom>
          <a:noFill/>
        </p:spPr>
        <p:txBody>
          <a:bodyPr wrap="square" rtlCol="0">
            <a:spAutoFit/>
          </a:bodyPr>
          <a:lstStyle/>
          <a:p>
            <a:pPr marL="171450" indent="-171450">
              <a:buFont typeface="Arial" panose="020B0604020202020204" pitchFamily="34" charset="0"/>
              <a:buChar char="•"/>
            </a:pPr>
            <a:r>
              <a:rPr lang="es-CO" sz="800" dirty="0" smtClean="0"/>
              <a:t>Infor </a:t>
            </a:r>
            <a:r>
              <a:rPr lang="es-CO" sz="800" dirty="0" err="1" smtClean="0"/>
              <a:t>CloudSuite</a:t>
            </a:r>
            <a:endParaRPr lang="es-CO" sz="800" dirty="0" smtClean="0"/>
          </a:p>
          <a:p>
            <a:pPr marL="628650" lvl="1" indent="-171450">
              <a:buFont typeface="Arial" panose="020B0604020202020204" pitchFamily="34" charset="0"/>
              <a:buChar char="•"/>
            </a:pPr>
            <a:r>
              <a:rPr lang="es-CO" sz="800" dirty="0" smtClean="0"/>
              <a:t>EAM</a:t>
            </a:r>
          </a:p>
          <a:p>
            <a:pPr marL="628650" lvl="1" indent="-171450">
              <a:buFont typeface="Arial" panose="020B0604020202020204" pitchFamily="34" charset="0"/>
              <a:buChar char="•"/>
            </a:pPr>
            <a:r>
              <a:rPr lang="es-CO" sz="800" dirty="0" err="1" smtClean="0"/>
              <a:t>Public</a:t>
            </a:r>
            <a:r>
              <a:rPr lang="es-CO" sz="800" dirty="0" smtClean="0"/>
              <a:t> Sector</a:t>
            </a:r>
          </a:p>
          <a:p>
            <a:pPr marL="628650" lvl="1" indent="-171450">
              <a:buFont typeface="Arial" panose="020B0604020202020204" pitchFamily="34" charset="0"/>
              <a:buChar char="•"/>
            </a:pPr>
            <a:r>
              <a:rPr lang="es-CO" sz="800" dirty="0" smtClean="0"/>
              <a:t>MWM</a:t>
            </a:r>
          </a:p>
          <a:p>
            <a:pPr marL="628650" lvl="1" indent="-171450">
              <a:buFont typeface="Arial" panose="020B0604020202020204" pitchFamily="34" charset="0"/>
              <a:buChar char="•"/>
            </a:pPr>
            <a:r>
              <a:rPr lang="es-CO" sz="800" dirty="0" smtClean="0"/>
              <a:t>FS</a:t>
            </a:r>
          </a:p>
          <a:p>
            <a:pPr marL="628650" lvl="1" indent="-171450">
              <a:buFont typeface="Arial" panose="020B0604020202020204" pitchFamily="34" charset="0"/>
              <a:buChar char="•"/>
            </a:pPr>
            <a:r>
              <a:rPr lang="es-CO" sz="800" dirty="0" smtClean="0"/>
              <a:t>CRM</a:t>
            </a:r>
          </a:p>
          <a:p>
            <a:pPr marL="171450" indent="-171450">
              <a:buFont typeface="Arial" panose="020B0604020202020204" pitchFamily="34" charset="0"/>
              <a:buChar char="•"/>
            </a:pPr>
            <a:r>
              <a:rPr lang="es-CO" sz="800" dirty="0" err="1" smtClean="0"/>
              <a:t>Platform</a:t>
            </a:r>
            <a:r>
              <a:rPr lang="es-CO" sz="800" dirty="0" smtClean="0"/>
              <a:t>:</a:t>
            </a:r>
          </a:p>
          <a:p>
            <a:pPr marL="628650" lvl="1" indent="-171450">
              <a:buFont typeface="Arial" panose="020B0604020202020204" pitchFamily="34" charset="0"/>
              <a:buChar char="•"/>
            </a:pPr>
            <a:r>
              <a:rPr lang="es-CO" sz="800" dirty="0" smtClean="0"/>
              <a:t>Cloud Suite</a:t>
            </a:r>
          </a:p>
          <a:p>
            <a:pPr marL="628650" lvl="1" indent="-171450">
              <a:buFont typeface="Arial" panose="020B0604020202020204" pitchFamily="34" charset="0"/>
              <a:buChar char="•"/>
            </a:pPr>
            <a:r>
              <a:rPr lang="es-CO" sz="800" dirty="0"/>
              <a:t>AI</a:t>
            </a:r>
          </a:p>
          <a:p>
            <a:pPr marL="628650" lvl="1" indent="-171450">
              <a:buFont typeface="Arial" panose="020B0604020202020204" pitchFamily="34" charset="0"/>
              <a:buChar char="•"/>
            </a:pPr>
            <a:r>
              <a:rPr lang="es-CO" sz="800" dirty="0" err="1" smtClean="0"/>
              <a:t>Analytics</a:t>
            </a:r>
            <a:endParaRPr lang="es-CO" sz="800" dirty="0" smtClean="0"/>
          </a:p>
          <a:p>
            <a:pPr marL="628650" lvl="1" indent="-171450">
              <a:buFont typeface="Arial" panose="020B0604020202020204" pitchFamily="34" charset="0"/>
              <a:buChar char="•"/>
            </a:pPr>
            <a:r>
              <a:rPr lang="es-CO" sz="800" dirty="0" smtClean="0"/>
              <a:t>Network</a:t>
            </a:r>
          </a:p>
          <a:p>
            <a:pPr marL="628650" lvl="1" indent="-171450">
              <a:buFont typeface="Arial" panose="020B0604020202020204" pitchFamily="34" charset="0"/>
              <a:buChar char="•"/>
            </a:pPr>
            <a:endParaRPr lang="es-CO" sz="800" dirty="0" smtClean="0"/>
          </a:p>
          <a:p>
            <a:pPr marL="628650" lvl="1" indent="-171450">
              <a:buFont typeface="Arial" panose="020B0604020202020204" pitchFamily="34" charset="0"/>
              <a:buChar char="•"/>
            </a:pPr>
            <a:endParaRPr lang="es-CO" sz="800" dirty="0" smtClean="0"/>
          </a:p>
          <a:p>
            <a:pPr marL="171450" indent="-171450">
              <a:buFont typeface="Arial" panose="020B0604020202020204" pitchFamily="34" charset="0"/>
              <a:buChar char="•"/>
            </a:pPr>
            <a:endParaRPr lang="es-CO" sz="800" dirty="0" smtClean="0"/>
          </a:p>
          <a:p>
            <a:pPr marL="171450" indent="-171450">
              <a:buFont typeface="Arial" panose="020B0604020202020204" pitchFamily="34" charset="0"/>
              <a:buChar char="•"/>
            </a:pPr>
            <a:endParaRPr lang="es-CO" sz="800" dirty="0" smtClean="0"/>
          </a:p>
          <a:p>
            <a:pPr marL="171450" indent="-171450">
              <a:buFont typeface="Arial" panose="020B0604020202020204" pitchFamily="34" charset="0"/>
              <a:buChar char="•"/>
            </a:pPr>
            <a:endParaRPr lang="es-CO" sz="800" dirty="0" smtClean="0"/>
          </a:p>
        </p:txBody>
      </p:sp>
      <p:sp>
        <p:nvSpPr>
          <p:cNvPr id="34" name="TextBox 33"/>
          <p:cNvSpPr txBox="1"/>
          <p:nvPr/>
        </p:nvSpPr>
        <p:spPr>
          <a:xfrm>
            <a:off x="5390466" y="982446"/>
            <a:ext cx="790601" cy="507831"/>
          </a:xfrm>
          <a:prstGeom prst="rect">
            <a:avLst/>
          </a:prstGeom>
          <a:noFill/>
        </p:spPr>
        <p:txBody>
          <a:bodyPr wrap="none" rtlCol="0">
            <a:spAutoFit/>
          </a:bodyPr>
          <a:lstStyle/>
          <a:p>
            <a:pPr marL="171450" indent="-171450">
              <a:buFont typeface="Arial" panose="020B0604020202020204" pitchFamily="34" charset="0"/>
              <a:buChar char="•"/>
            </a:pPr>
            <a:r>
              <a:rPr lang="es-CO" sz="900" dirty="0" err="1" smtClean="0"/>
              <a:t>Events</a:t>
            </a:r>
            <a:endParaRPr lang="es-CO" sz="900" dirty="0" smtClean="0"/>
          </a:p>
          <a:p>
            <a:pPr marL="171450" indent="-171450">
              <a:buFont typeface="Arial" panose="020B0604020202020204" pitchFamily="34" charset="0"/>
              <a:buChar char="•"/>
            </a:pPr>
            <a:r>
              <a:rPr lang="es-CO" sz="900" dirty="0" err="1" smtClean="0"/>
              <a:t>Partners</a:t>
            </a:r>
            <a:endParaRPr lang="es-CO" sz="900" dirty="0" smtClean="0"/>
          </a:p>
          <a:p>
            <a:endParaRPr lang="es-CO" sz="900" dirty="0" smtClean="0"/>
          </a:p>
        </p:txBody>
      </p:sp>
      <p:sp>
        <p:nvSpPr>
          <p:cNvPr id="35" name="TextBox 34"/>
          <p:cNvSpPr txBox="1"/>
          <p:nvPr/>
        </p:nvSpPr>
        <p:spPr>
          <a:xfrm>
            <a:off x="5354108" y="2490485"/>
            <a:ext cx="1559796" cy="646331"/>
          </a:xfrm>
          <a:prstGeom prst="rect">
            <a:avLst/>
          </a:prstGeom>
          <a:noFill/>
        </p:spPr>
        <p:txBody>
          <a:bodyPr wrap="square" rtlCol="0">
            <a:spAutoFit/>
          </a:bodyPr>
          <a:lstStyle/>
          <a:p>
            <a:pPr marL="171450" indent="-171450">
              <a:buFont typeface="Arial" panose="020B0604020202020204" pitchFamily="34" charset="0"/>
              <a:buChar char="•"/>
            </a:pPr>
            <a:r>
              <a:rPr lang="es-CO" sz="900" dirty="0" smtClean="0"/>
              <a:t>Web page</a:t>
            </a:r>
          </a:p>
          <a:p>
            <a:pPr marL="171450" indent="-171450">
              <a:buFont typeface="Arial" panose="020B0604020202020204" pitchFamily="34" charset="0"/>
              <a:buChar char="•"/>
            </a:pPr>
            <a:r>
              <a:rPr lang="es-CO" sz="900" dirty="0" smtClean="0"/>
              <a:t>Phone</a:t>
            </a:r>
          </a:p>
          <a:p>
            <a:pPr marL="171450" indent="-171450">
              <a:buFont typeface="Arial" panose="020B0604020202020204" pitchFamily="34" charset="0"/>
              <a:buChar char="•"/>
            </a:pPr>
            <a:r>
              <a:rPr lang="es-CO" sz="900" dirty="0" smtClean="0"/>
              <a:t>Email</a:t>
            </a:r>
          </a:p>
          <a:p>
            <a:pPr marL="171450" indent="-171450">
              <a:buFont typeface="Arial" panose="020B0604020202020204" pitchFamily="34" charset="0"/>
              <a:buChar char="•"/>
            </a:pPr>
            <a:r>
              <a:rPr lang="es-CO" sz="900" dirty="0" smtClean="0"/>
              <a:t>Social media</a:t>
            </a:r>
            <a:endParaRPr lang="es-CO" sz="900" dirty="0"/>
          </a:p>
        </p:txBody>
      </p:sp>
      <p:sp>
        <p:nvSpPr>
          <p:cNvPr id="36" name="TextBox 35"/>
          <p:cNvSpPr txBox="1"/>
          <p:nvPr/>
        </p:nvSpPr>
        <p:spPr>
          <a:xfrm>
            <a:off x="7094417" y="718736"/>
            <a:ext cx="1412847" cy="1569660"/>
          </a:xfrm>
          <a:prstGeom prst="rect">
            <a:avLst/>
          </a:prstGeom>
          <a:noFill/>
        </p:spPr>
        <p:txBody>
          <a:bodyPr wrap="square" rtlCol="0">
            <a:spAutoFit/>
          </a:bodyPr>
          <a:lstStyle>
            <a:defPPr>
              <a:defRPr lang="es-ES"/>
            </a:defPPr>
            <a:lvl1pPr marL="171450" indent="-171450">
              <a:buFont typeface="Arial" panose="020B0604020202020204" pitchFamily="34" charset="0"/>
              <a:buChar char="•"/>
              <a:defRPr sz="800"/>
            </a:lvl1pPr>
          </a:lstStyle>
          <a:p>
            <a:pPr marL="0" indent="0">
              <a:buNone/>
            </a:pPr>
            <a:r>
              <a:rPr lang="es-CO" dirty="0" err="1"/>
              <a:t>By</a:t>
            </a:r>
            <a:r>
              <a:rPr lang="es-CO" dirty="0"/>
              <a:t> </a:t>
            </a:r>
            <a:r>
              <a:rPr lang="es-CO" dirty="0" err="1" smtClean="0"/>
              <a:t>Industry</a:t>
            </a:r>
            <a:r>
              <a:rPr lang="es-CO" dirty="0" smtClean="0"/>
              <a:t>:</a:t>
            </a:r>
          </a:p>
          <a:p>
            <a:pPr marL="0" indent="0">
              <a:buNone/>
            </a:pPr>
            <a:endParaRPr lang="es-CO" dirty="0"/>
          </a:p>
          <a:p>
            <a:r>
              <a:rPr lang="es-CO" dirty="0" err="1" smtClean="0"/>
              <a:t>Utilities</a:t>
            </a:r>
            <a:endParaRPr lang="es-CO" dirty="0" smtClean="0"/>
          </a:p>
          <a:p>
            <a:r>
              <a:rPr lang="es-CO" dirty="0" err="1"/>
              <a:t>Manufacturing</a:t>
            </a:r>
            <a:endParaRPr lang="es-CO" dirty="0"/>
          </a:p>
          <a:p>
            <a:r>
              <a:rPr lang="es-CO" dirty="0" err="1"/>
              <a:t>Healthcare</a:t>
            </a:r>
            <a:endParaRPr lang="es-CO" dirty="0"/>
          </a:p>
          <a:p>
            <a:r>
              <a:rPr lang="es-CO" dirty="0" err="1"/>
              <a:t>Facilities</a:t>
            </a:r>
            <a:endParaRPr lang="es-CO" dirty="0"/>
          </a:p>
          <a:p>
            <a:r>
              <a:rPr lang="es-CO" dirty="0" err="1"/>
              <a:t>Transit</a:t>
            </a:r>
            <a:endParaRPr lang="es-CO" dirty="0"/>
          </a:p>
          <a:p>
            <a:r>
              <a:rPr lang="es-CO" dirty="0" err="1"/>
              <a:t>Public</a:t>
            </a:r>
            <a:r>
              <a:rPr lang="es-CO" dirty="0"/>
              <a:t> sector (federal, </a:t>
            </a:r>
            <a:r>
              <a:rPr lang="es-CO" dirty="0" err="1"/>
              <a:t>state</a:t>
            </a:r>
            <a:r>
              <a:rPr lang="es-CO" dirty="0"/>
              <a:t> and local) </a:t>
            </a:r>
          </a:p>
          <a:p>
            <a:r>
              <a:rPr lang="es-CO" dirty="0" err="1" smtClean="0"/>
              <a:t>Life</a:t>
            </a:r>
            <a:r>
              <a:rPr lang="es-CO" dirty="0" smtClean="0"/>
              <a:t> </a:t>
            </a:r>
            <a:r>
              <a:rPr lang="es-CO" dirty="0" err="1" smtClean="0"/>
              <a:t>sciences</a:t>
            </a:r>
            <a:endParaRPr lang="es-CO" dirty="0" smtClean="0"/>
          </a:p>
          <a:p>
            <a:r>
              <a:rPr lang="es-CO" dirty="0" err="1" smtClean="0"/>
              <a:t>Transportation</a:t>
            </a:r>
            <a:endParaRPr lang="es-CO" dirty="0" smtClean="0"/>
          </a:p>
          <a:p>
            <a:endParaRPr lang="es-CO" dirty="0" smtClean="0"/>
          </a:p>
        </p:txBody>
      </p:sp>
      <p:sp>
        <p:nvSpPr>
          <p:cNvPr id="38" name="TextBox 37"/>
          <p:cNvSpPr txBox="1"/>
          <p:nvPr/>
        </p:nvSpPr>
        <p:spPr>
          <a:xfrm>
            <a:off x="4792817" y="4168177"/>
            <a:ext cx="3233917" cy="923330"/>
          </a:xfrm>
          <a:prstGeom prst="rect">
            <a:avLst/>
          </a:prstGeom>
          <a:noFill/>
        </p:spPr>
        <p:txBody>
          <a:bodyPr wrap="square" rtlCol="0">
            <a:spAutoFit/>
          </a:bodyPr>
          <a:lstStyle/>
          <a:p>
            <a:r>
              <a:rPr lang="en-US" sz="900" dirty="0"/>
              <a:t>Estimated </a:t>
            </a:r>
            <a:r>
              <a:rPr lang="en-US" sz="900" dirty="0" smtClean="0"/>
              <a:t>Annual Revenue: 3.1 B total revenue FY 2018 </a:t>
            </a:r>
          </a:p>
          <a:p>
            <a:r>
              <a:rPr lang="en-US" sz="900" dirty="0" smtClean="0"/>
              <a:t>EAM-related </a:t>
            </a:r>
            <a:r>
              <a:rPr lang="en-US" sz="900" dirty="0"/>
              <a:t>software </a:t>
            </a:r>
            <a:r>
              <a:rPr lang="en-US" sz="900" dirty="0" smtClean="0"/>
              <a:t>revenue: $</a:t>
            </a:r>
            <a:r>
              <a:rPr lang="en-US" sz="900" dirty="0"/>
              <a:t>150 million for 2017</a:t>
            </a:r>
            <a:endParaRPr lang="en-US" sz="900" dirty="0" smtClean="0"/>
          </a:p>
          <a:p>
            <a:r>
              <a:rPr lang="en-US" sz="900" dirty="0" smtClean="0"/>
              <a:t>Delivery </a:t>
            </a:r>
            <a:r>
              <a:rPr lang="en-US" sz="900" dirty="0"/>
              <a:t>Model: </a:t>
            </a:r>
            <a:endParaRPr lang="en-US" sz="900" dirty="0" smtClean="0"/>
          </a:p>
          <a:p>
            <a:pPr marL="171450" indent="-171450">
              <a:buFont typeface="Arial" panose="020B0604020202020204" pitchFamily="34" charset="0"/>
              <a:buChar char="•"/>
            </a:pPr>
            <a:r>
              <a:rPr lang="en-US" sz="900" dirty="0" smtClean="0"/>
              <a:t>On-premise</a:t>
            </a:r>
          </a:p>
          <a:p>
            <a:pPr marL="171450" indent="-171450">
              <a:buFont typeface="Arial" panose="020B0604020202020204" pitchFamily="34" charset="0"/>
              <a:buChar char="•"/>
            </a:pPr>
            <a:r>
              <a:rPr lang="es-CO" sz="900" dirty="0" smtClean="0"/>
              <a:t>Cloud</a:t>
            </a:r>
            <a:endParaRPr lang="en-US" sz="900" dirty="0" smtClean="0"/>
          </a:p>
          <a:p>
            <a:r>
              <a:rPr lang="en-US" sz="900" dirty="0" smtClean="0"/>
              <a:t> </a:t>
            </a:r>
            <a:endParaRPr lang="en-US" sz="900" dirty="0"/>
          </a:p>
        </p:txBody>
      </p:sp>
      <p:sp>
        <p:nvSpPr>
          <p:cNvPr id="39" name="TextBox 38">
            <a:hlinkClick r:id="rId3" action="ppaction://hlinksldjump"/>
          </p:cNvPr>
          <p:cNvSpPr txBox="1"/>
          <p:nvPr/>
        </p:nvSpPr>
        <p:spPr>
          <a:xfrm>
            <a:off x="4916022" y="3643250"/>
            <a:ext cx="405880" cy="169277"/>
          </a:xfrm>
          <a:prstGeom prst="rect">
            <a:avLst/>
          </a:prstGeom>
          <a:solidFill>
            <a:schemeClr val="bg1"/>
          </a:solidFill>
        </p:spPr>
        <p:txBody>
          <a:bodyPr wrap="none" rtlCol="0">
            <a:spAutoFit/>
          </a:bodyPr>
          <a:lstStyle/>
          <a:p>
            <a:r>
              <a:rPr lang="en-US" sz="500" i="1" dirty="0" smtClean="0"/>
              <a:t>Detail</a:t>
            </a:r>
            <a:r>
              <a:rPr lang="en-US" sz="500" i="1" dirty="0" smtClean="0">
                <a:hlinkClick r:id="rId4" action="ppaction://hlinksldjump"/>
              </a:rPr>
              <a:t>…</a:t>
            </a:r>
            <a:endParaRPr lang="en-US" sz="300" i="1" dirty="0" smtClean="0"/>
          </a:p>
        </p:txBody>
      </p:sp>
      <p:sp>
        <p:nvSpPr>
          <p:cNvPr id="45" name="TextBox 44">
            <a:hlinkClick r:id="rId5" action="ppaction://hlinksldjump"/>
          </p:cNvPr>
          <p:cNvSpPr txBox="1"/>
          <p:nvPr/>
        </p:nvSpPr>
        <p:spPr>
          <a:xfrm>
            <a:off x="6498725" y="1952983"/>
            <a:ext cx="405880" cy="169277"/>
          </a:xfrm>
          <a:prstGeom prst="rect">
            <a:avLst/>
          </a:prstGeom>
          <a:solidFill>
            <a:schemeClr val="bg1"/>
          </a:solidFill>
        </p:spPr>
        <p:txBody>
          <a:bodyPr wrap="none" rtlCol="0">
            <a:spAutoFit/>
          </a:bodyPr>
          <a:lstStyle/>
          <a:p>
            <a:r>
              <a:rPr lang="en-US" sz="500" i="1" dirty="0" smtClean="0"/>
              <a:t>Detail…</a:t>
            </a:r>
            <a:endParaRPr lang="en-US" sz="300" i="1" dirty="0" smtClean="0"/>
          </a:p>
        </p:txBody>
      </p:sp>
      <p:sp>
        <p:nvSpPr>
          <p:cNvPr id="48" name="TextBox 47">
            <a:hlinkClick r:id="rId6" action="ppaction://hlinksldjump"/>
          </p:cNvPr>
          <p:cNvSpPr txBox="1"/>
          <p:nvPr/>
        </p:nvSpPr>
        <p:spPr>
          <a:xfrm>
            <a:off x="1747326" y="3667997"/>
            <a:ext cx="405880" cy="169277"/>
          </a:xfrm>
          <a:prstGeom prst="rect">
            <a:avLst/>
          </a:prstGeom>
          <a:solidFill>
            <a:schemeClr val="bg1"/>
          </a:solidFill>
        </p:spPr>
        <p:txBody>
          <a:bodyPr wrap="none" rtlCol="0">
            <a:spAutoFit/>
          </a:bodyPr>
          <a:lstStyle/>
          <a:p>
            <a:r>
              <a:rPr lang="en-US" sz="500" i="1" dirty="0" smtClean="0"/>
              <a:t>Detail…</a:t>
            </a:r>
            <a:endParaRPr lang="en-US" sz="300" i="1" dirty="0" smtClean="0"/>
          </a:p>
        </p:txBody>
      </p:sp>
      <p:sp>
        <p:nvSpPr>
          <p:cNvPr id="2" name="Rectangle 1"/>
          <p:cNvSpPr/>
          <p:nvPr/>
        </p:nvSpPr>
        <p:spPr>
          <a:xfrm>
            <a:off x="2243195" y="2438179"/>
            <a:ext cx="1472249" cy="230832"/>
          </a:xfrm>
          <a:prstGeom prst="rect">
            <a:avLst/>
          </a:prstGeom>
          <a:noFill/>
        </p:spPr>
        <p:txBody>
          <a:bodyPr wrap="square" rtlCol="0">
            <a:spAutoFit/>
          </a:bodyPr>
          <a:lstStyle/>
          <a:p>
            <a:pPr marL="171450" indent="-171450">
              <a:buFont typeface="Arial" panose="020B0604020202020204" pitchFamily="34" charset="0"/>
              <a:buChar char="•"/>
            </a:pPr>
            <a:r>
              <a:rPr lang="es-CO" sz="900" dirty="0" err="1">
                <a:solidFill>
                  <a:schemeClr val="bg2">
                    <a:lumMod val="75000"/>
                  </a:schemeClr>
                </a:solidFill>
              </a:rPr>
              <a:t>Patents</a:t>
            </a:r>
            <a:r>
              <a:rPr lang="es-CO" sz="900" dirty="0">
                <a:solidFill>
                  <a:schemeClr val="bg2">
                    <a:lumMod val="75000"/>
                  </a:schemeClr>
                </a:solidFill>
              </a:rPr>
              <a:t>: not found</a:t>
            </a:r>
          </a:p>
        </p:txBody>
      </p:sp>
      <p:sp>
        <p:nvSpPr>
          <p:cNvPr id="31" name="TextBox 44">
            <a:hlinkClick r:id="rId7" action="ppaction://hlinksldjump"/>
          </p:cNvPr>
          <p:cNvSpPr txBox="1"/>
          <p:nvPr/>
        </p:nvSpPr>
        <p:spPr>
          <a:xfrm>
            <a:off x="8084644" y="3643249"/>
            <a:ext cx="405880" cy="169277"/>
          </a:xfrm>
          <a:prstGeom prst="rect">
            <a:avLst/>
          </a:prstGeom>
          <a:solidFill>
            <a:schemeClr val="bg1"/>
          </a:solidFill>
        </p:spPr>
        <p:txBody>
          <a:bodyPr wrap="none" rtlCol="0">
            <a:spAutoFit/>
          </a:bodyPr>
          <a:lstStyle/>
          <a:p>
            <a:r>
              <a:rPr lang="en-US" sz="500" i="1" dirty="0" smtClean="0"/>
              <a:t>Detail…</a:t>
            </a:r>
            <a:endParaRPr lang="en-US" sz="300" i="1" dirty="0" smtClean="0"/>
          </a:p>
        </p:txBody>
      </p:sp>
    </p:spTree>
    <p:extLst>
      <p:ext uri="{BB962C8B-B14F-4D97-AF65-F5344CB8AC3E}">
        <p14:creationId xmlns:p14="http://schemas.microsoft.com/office/powerpoint/2010/main" val="26610194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03648" y="2139702"/>
            <a:ext cx="6408712" cy="864096"/>
          </a:xfrm>
        </p:spPr>
        <p:txBody>
          <a:bodyPr/>
          <a:lstStyle/>
          <a:p>
            <a:r>
              <a:rPr lang="es-ES" dirty="0" smtClean="0"/>
              <a:t>Key </a:t>
            </a:r>
            <a:r>
              <a:rPr lang="es-ES" dirty="0" err="1" smtClean="0"/>
              <a:t>Messages</a:t>
            </a:r>
            <a:endParaRPr lang="es-ES" dirty="0"/>
          </a:p>
        </p:txBody>
      </p:sp>
    </p:spTree>
    <p:extLst>
      <p:ext uri="{BB962C8B-B14F-4D97-AF65-F5344CB8AC3E}">
        <p14:creationId xmlns:p14="http://schemas.microsoft.com/office/powerpoint/2010/main" val="38690205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n-US" dirty="0" smtClean="0"/>
              <a:t>Key Messages</a:t>
            </a:r>
            <a:endParaRPr lang="en-US" dirty="0"/>
          </a:p>
        </p:txBody>
      </p:sp>
      <p:pic>
        <p:nvPicPr>
          <p:cNvPr id="1026" name="Picture 2" descr="Resultado de imagen para functionalities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572" y="627534"/>
            <a:ext cx="1080120" cy="10801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23528" y="1707654"/>
            <a:ext cx="1872208" cy="261610"/>
          </a:xfrm>
          <a:prstGeom prst="rect">
            <a:avLst/>
          </a:prstGeom>
          <a:noFill/>
        </p:spPr>
        <p:txBody>
          <a:bodyPr wrap="square" rtlCol="0">
            <a:spAutoFit/>
          </a:bodyPr>
          <a:lstStyle/>
          <a:p>
            <a:pPr algn="ctr"/>
            <a:r>
              <a:rPr lang="es-CO" sz="1100" b="1" dirty="0" smtClean="0"/>
              <a:t>Functionalities</a:t>
            </a:r>
            <a:endParaRPr lang="en-US" sz="1100" b="1" dirty="0"/>
          </a:p>
        </p:txBody>
      </p:sp>
      <p:sp>
        <p:nvSpPr>
          <p:cNvPr id="10" name="TextBox 9"/>
          <p:cNvSpPr txBox="1"/>
          <p:nvPr/>
        </p:nvSpPr>
        <p:spPr>
          <a:xfrm>
            <a:off x="-36512" y="1969264"/>
            <a:ext cx="2484276" cy="1954381"/>
          </a:xfrm>
          <a:prstGeom prst="rect">
            <a:avLst/>
          </a:prstGeom>
          <a:noFill/>
        </p:spPr>
        <p:txBody>
          <a:bodyPr wrap="square" rtlCol="0">
            <a:spAutoFit/>
          </a:bodyPr>
          <a:lstStyle/>
          <a:p>
            <a:pPr marL="285750" indent="-285750" algn="just">
              <a:buFont typeface="Arial" panose="020B0604020202020204" pitchFamily="34" charset="0"/>
              <a:buChar char="•"/>
            </a:pPr>
            <a:r>
              <a:rPr lang="en-US" sz="1100" dirty="0" smtClean="0"/>
              <a:t>Infor is very strong with its EAM product. However, according to Gartner, functionalities such as work management, analytics, reporting and mobility are </a:t>
            </a:r>
            <a:r>
              <a:rPr lang="en-US" sz="1100" dirty="0">
                <a:solidFill>
                  <a:schemeClr val="dk1"/>
                </a:solidFill>
              </a:rPr>
              <a:t>scored below average among the sample of reference customers.</a:t>
            </a:r>
            <a:r>
              <a:rPr lang="en-US" sz="1100" dirty="0" smtClean="0"/>
              <a:t> </a:t>
            </a:r>
            <a:r>
              <a:rPr lang="es-CO" sz="1100" dirty="0" smtClean="0"/>
              <a:t>  </a:t>
            </a:r>
          </a:p>
          <a:p>
            <a:pPr marL="285750" indent="-285750" algn="just">
              <a:buFont typeface="Arial" panose="020B0604020202020204" pitchFamily="34" charset="0"/>
              <a:buChar char="•"/>
            </a:pPr>
            <a:r>
              <a:rPr lang="es-CO" sz="1100" dirty="0" smtClean="0"/>
              <a:t>Infor </a:t>
            </a:r>
            <a:r>
              <a:rPr lang="en-US" sz="1100" dirty="0" smtClean="0"/>
              <a:t>Public</a:t>
            </a:r>
            <a:r>
              <a:rPr lang="es-CO" sz="1100" dirty="0" smtClean="0"/>
              <a:t> Sector and Infor EAM are </a:t>
            </a:r>
            <a:r>
              <a:rPr lang="en-US" sz="1100" dirty="0" smtClean="0"/>
              <a:t>overlapped</a:t>
            </a:r>
            <a:r>
              <a:rPr lang="es-CO" sz="1100" dirty="0" smtClean="0"/>
              <a:t> in </a:t>
            </a:r>
            <a:r>
              <a:rPr lang="en-US" sz="1100" dirty="0" smtClean="0"/>
              <a:t>maintenance</a:t>
            </a:r>
            <a:r>
              <a:rPr lang="es-CO" sz="1100" dirty="0" smtClean="0"/>
              <a:t> </a:t>
            </a:r>
            <a:r>
              <a:rPr lang="en-US" sz="1100" dirty="0" smtClean="0"/>
              <a:t>functionalities</a:t>
            </a:r>
            <a:r>
              <a:rPr lang="es-CO" sz="1100" dirty="0" smtClean="0"/>
              <a:t>. </a:t>
            </a:r>
            <a:endParaRPr lang="en-US" sz="1100" dirty="0"/>
          </a:p>
        </p:txBody>
      </p:sp>
      <p:pic>
        <p:nvPicPr>
          <p:cNvPr id="1028" name="Picture 4" descr="Resultado de imagen para integratio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8024" y="647704"/>
            <a:ext cx="1039780" cy="10397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861810" y="1701017"/>
            <a:ext cx="1872208" cy="261610"/>
          </a:xfrm>
          <a:prstGeom prst="rect">
            <a:avLst/>
          </a:prstGeom>
          <a:noFill/>
        </p:spPr>
        <p:txBody>
          <a:bodyPr wrap="square" rtlCol="0">
            <a:spAutoFit/>
          </a:bodyPr>
          <a:lstStyle/>
          <a:p>
            <a:pPr algn="ctr"/>
            <a:r>
              <a:rPr lang="es-CO" sz="1100" b="1" dirty="0" smtClean="0"/>
              <a:t>Holistic</a:t>
            </a:r>
            <a:endParaRPr lang="en-US" sz="1100" b="1" dirty="0"/>
          </a:p>
        </p:txBody>
      </p:sp>
      <p:sp>
        <p:nvSpPr>
          <p:cNvPr id="14" name="TextBox 13"/>
          <p:cNvSpPr txBox="1"/>
          <p:nvPr/>
        </p:nvSpPr>
        <p:spPr>
          <a:xfrm>
            <a:off x="2555776" y="1969264"/>
            <a:ext cx="2178242" cy="1785104"/>
          </a:xfrm>
          <a:prstGeom prst="rect">
            <a:avLst/>
          </a:prstGeom>
          <a:noFill/>
        </p:spPr>
        <p:txBody>
          <a:bodyPr wrap="square" rtlCol="0">
            <a:spAutoFit/>
          </a:bodyPr>
          <a:lstStyle/>
          <a:p>
            <a:pPr marL="285750" indent="-285750" algn="just">
              <a:buFont typeface="Arial" panose="020B0604020202020204" pitchFamily="34" charset="0"/>
              <a:buChar char="•"/>
            </a:pPr>
            <a:r>
              <a:rPr lang="en-US" sz="1100" dirty="0" smtClean="0"/>
              <a:t>Infor needs to use many users to connect </a:t>
            </a:r>
            <a:r>
              <a:rPr lang="en-US" sz="1100" dirty="0"/>
              <a:t>manually </a:t>
            </a:r>
            <a:r>
              <a:rPr lang="en-US" sz="1100" dirty="0" smtClean="0"/>
              <a:t>into multiple systems.</a:t>
            </a:r>
          </a:p>
          <a:p>
            <a:pPr marL="285750" indent="-285750" algn="just">
              <a:buFont typeface="Arial" panose="020B0604020202020204" pitchFamily="34" charset="0"/>
              <a:buChar char="•"/>
            </a:pPr>
            <a:r>
              <a:rPr lang="en-US" sz="1100" dirty="0" smtClean="0"/>
              <a:t>Open Smartflex helps companies through its holistic approach, allowing all business and operational processes to be supported by a single system. </a:t>
            </a:r>
            <a:endParaRPr lang="en-US" sz="1100" dirty="0"/>
          </a:p>
        </p:txBody>
      </p:sp>
      <p:pic>
        <p:nvPicPr>
          <p:cNvPr id="1030" name="Picture 6" descr="Resultado de imagen para bill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5867" y="743163"/>
            <a:ext cx="832671" cy="83267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046099" y="1726572"/>
            <a:ext cx="1872208" cy="261610"/>
          </a:xfrm>
          <a:prstGeom prst="rect">
            <a:avLst/>
          </a:prstGeom>
          <a:noFill/>
        </p:spPr>
        <p:txBody>
          <a:bodyPr wrap="square" rtlCol="0">
            <a:spAutoFit/>
          </a:bodyPr>
          <a:lstStyle/>
          <a:p>
            <a:pPr algn="ctr"/>
            <a:r>
              <a:rPr lang="en-US" sz="1100" b="1" dirty="0" smtClean="0"/>
              <a:t>Integration</a:t>
            </a:r>
            <a:endParaRPr lang="en-US" sz="1100" b="1" dirty="0"/>
          </a:p>
        </p:txBody>
      </p:sp>
      <p:sp>
        <p:nvSpPr>
          <p:cNvPr id="17" name="TextBox 16"/>
          <p:cNvSpPr txBox="1"/>
          <p:nvPr/>
        </p:nvSpPr>
        <p:spPr>
          <a:xfrm>
            <a:off x="4824028" y="1969264"/>
            <a:ext cx="2022408" cy="1615827"/>
          </a:xfrm>
          <a:prstGeom prst="rect">
            <a:avLst/>
          </a:prstGeom>
          <a:noFill/>
        </p:spPr>
        <p:txBody>
          <a:bodyPr wrap="square" rtlCol="0">
            <a:spAutoFit/>
          </a:bodyPr>
          <a:lstStyle/>
          <a:p>
            <a:pPr marL="285750" indent="-285750" algn="just">
              <a:buFont typeface="Arial" panose="020B0604020202020204" pitchFamily="34" charset="0"/>
              <a:buChar char="•"/>
            </a:pPr>
            <a:r>
              <a:rPr lang="en-US" sz="1100" dirty="0" smtClean="0"/>
              <a:t>Infor needs to integrate with other systems, such as the ERP, in order to retry product prices.</a:t>
            </a:r>
          </a:p>
          <a:p>
            <a:pPr marL="285750" indent="-285750" algn="just">
              <a:buFont typeface="Arial" panose="020B0604020202020204" pitchFamily="34" charset="0"/>
              <a:buChar char="•"/>
            </a:pPr>
            <a:r>
              <a:rPr lang="en-US" sz="1100" dirty="0" smtClean="0"/>
              <a:t>Infor requires a specialized billing system to support new billing models. </a:t>
            </a:r>
            <a:endParaRPr lang="en-US" sz="1100" dirty="0"/>
          </a:p>
        </p:txBody>
      </p:sp>
      <p:pic>
        <p:nvPicPr>
          <p:cNvPr id="11" name="Picture 10"/>
          <p:cNvPicPr>
            <a:picLocks noChangeAspect="1"/>
          </p:cNvPicPr>
          <p:nvPr/>
        </p:nvPicPr>
        <p:blipFill>
          <a:blip r:embed="rId6"/>
          <a:stretch>
            <a:fillRect/>
          </a:stretch>
        </p:blipFill>
        <p:spPr>
          <a:xfrm>
            <a:off x="7632340" y="771318"/>
            <a:ext cx="792549" cy="792549"/>
          </a:xfrm>
          <a:prstGeom prst="rect">
            <a:avLst/>
          </a:prstGeom>
        </p:spPr>
      </p:pic>
      <p:sp>
        <p:nvSpPr>
          <p:cNvPr id="19" name="TextBox 18"/>
          <p:cNvSpPr txBox="1"/>
          <p:nvPr/>
        </p:nvSpPr>
        <p:spPr>
          <a:xfrm>
            <a:off x="7071056" y="1720979"/>
            <a:ext cx="1872208" cy="261610"/>
          </a:xfrm>
          <a:prstGeom prst="rect">
            <a:avLst/>
          </a:prstGeom>
          <a:noFill/>
        </p:spPr>
        <p:txBody>
          <a:bodyPr wrap="square" rtlCol="0">
            <a:spAutoFit/>
          </a:bodyPr>
          <a:lstStyle/>
          <a:p>
            <a:pPr algn="ctr"/>
            <a:r>
              <a:rPr lang="es-CO" sz="1100" b="1" dirty="0" smtClean="0"/>
              <a:t>Bill system</a:t>
            </a:r>
            <a:endParaRPr lang="en-US" sz="1100" b="1" dirty="0"/>
          </a:p>
        </p:txBody>
      </p:sp>
      <p:sp>
        <p:nvSpPr>
          <p:cNvPr id="20" name="TextBox 19"/>
          <p:cNvSpPr txBox="1"/>
          <p:nvPr/>
        </p:nvSpPr>
        <p:spPr>
          <a:xfrm>
            <a:off x="6835534" y="1982161"/>
            <a:ext cx="2200961" cy="769441"/>
          </a:xfrm>
          <a:prstGeom prst="rect">
            <a:avLst/>
          </a:prstGeom>
          <a:noFill/>
        </p:spPr>
        <p:txBody>
          <a:bodyPr wrap="square" rtlCol="0">
            <a:spAutoFit/>
          </a:bodyPr>
          <a:lstStyle/>
          <a:p>
            <a:pPr marL="285750" indent="-285750" algn="just">
              <a:buFont typeface="Arial" panose="020B0604020202020204" pitchFamily="34" charset="0"/>
              <a:buChar char="•"/>
            </a:pPr>
            <a:r>
              <a:rPr lang="en-US" sz="1100" dirty="0" smtClean="0"/>
              <a:t>Infor presents problems related to billing accuracy on 500K-customers water utilities. </a:t>
            </a:r>
            <a:endParaRPr lang="en-US" sz="1100" dirty="0"/>
          </a:p>
        </p:txBody>
      </p:sp>
    </p:spTree>
    <p:extLst>
      <p:ext uri="{BB962C8B-B14F-4D97-AF65-F5344CB8AC3E}">
        <p14:creationId xmlns:p14="http://schemas.microsoft.com/office/powerpoint/2010/main" val="23629744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78841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899592" y="483518"/>
            <a:ext cx="6984776" cy="338437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s-CO" dirty="0" err="1" smtClean="0"/>
              <a:t>Solution</a:t>
            </a:r>
            <a:r>
              <a:rPr lang="es-CO" dirty="0" smtClean="0"/>
              <a:t> </a:t>
            </a:r>
            <a:r>
              <a:rPr lang="es-CO" dirty="0" err="1" smtClean="0"/>
              <a:t>Landscape</a:t>
            </a:r>
            <a:endParaRPr lang="en-US" dirty="0"/>
          </a:p>
        </p:txBody>
      </p:sp>
      <p:sp>
        <p:nvSpPr>
          <p:cNvPr id="7" name="TextBox 6"/>
          <p:cNvSpPr txBox="1"/>
          <p:nvPr/>
        </p:nvSpPr>
        <p:spPr>
          <a:xfrm>
            <a:off x="1151620" y="555527"/>
            <a:ext cx="864096" cy="276999"/>
          </a:xfrm>
          <a:prstGeom prst="rect">
            <a:avLst/>
          </a:prstGeom>
          <a:noFill/>
        </p:spPr>
        <p:txBody>
          <a:bodyPr wrap="square" rtlCol="0">
            <a:spAutoFit/>
          </a:bodyPr>
          <a:lstStyle/>
          <a:p>
            <a:pPr algn="ctr"/>
            <a:r>
              <a:rPr lang="en-US" sz="1200" b="1" dirty="0" smtClean="0"/>
              <a:t>Platform</a:t>
            </a:r>
            <a:endParaRPr lang="en-US" sz="1200" b="1" dirty="0"/>
          </a:p>
        </p:txBody>
      </p:sp>
      <p:sp>
        <p:nvSpPr>
          <p:cNvPr id="8" name="TextBox 7"/>
          <p:cNvSpPr txBox="1"/>
          <p:nvPr/>
        </p:nvSpPr>
        <p:spPr>
          <a:xfrm>
            <a:off x="827584" y="839156"/>
            <a:ext cx="864096" cy="276999"/>
          </a:xfrm>
          <a:prstGeom prst="rect">
            <a:avLst/>
          </a:prstGeom>
          <a:noFill/>
        </p:spPr>
        <p:txBody>
          <a:bodyPr wrap="square" rtlCol="0">
            <a:spAutoFit/>
          </a:bodyPr>
          <a:lstStyle/>
          <a:p>
            <a:pPr algn="ctr"/>
            <a:r>
              <a:rPr lang="en-US" sz="1200" dirty="0" smtClean="0">
                <a:solidFill>
                  <a:srgbClr val="00B0F0"/>
                </a:solidFill>
              </a:rPr>
              <a:t>Infor OS</a:t>
            </a:r>
            <a:endParaRPr lang="en-US" sz="1200" dirty="0">
              <a:solidFill>
                <a:srgbClr val="00B0F0"/>
              </a:solidFill>
            </a:endParaRPr>
          </a:p>
        </p:txBody>
      </p:sp>
      <p:sp>
        <p:nvSpPr>
          <p:cNvPr id="9" name="TextBox 8"/>
          <p:cNvSpPr txBox="1"/>
          <p:nvPr/>
        </p:nvSpPr>
        <p:spPr>
          <a:xfrm>
            <a:off x="1115616" y="1009471"/>
            <a:ext cx="1224136" cy="261610"/>
          </a:xfrm>
          <a:prstGeom prst="rect">
            <a:avLst/>
          </a:prstGeom>
          <a:noFill/>
        </p:spPr>
        <p:txBody>
          <a:bodyPr wrap="square" rtlCol="0">
            <a:spAutoFit/>
          </a:bodyPr>
          <a:lstStyle/>
          <a:p>
            <a:r>
              <a:rPr lang="en-US" sz="1100" dirty="0" smtClean="0"/>
              <a:t>Infor CloudSuite</a:t>
            </a:r>
            <a:endParaRPr lang="en-US" sz="600" dirty="0"/>
          </a:p>
        </p:txBody>
      </p:sp>
      <p:sp>
        <p:nvSpPr>
          <p:cNvPr id="10" name="TextBox 9"/>
          <p:cNvSpPr txBox="1"/>
          <p:nvPr/>
        </p:nvSpPr>
        <p:spPr>
          <a:xfrm>
            <a:off x="791580" y="1254654"/>
            <a:ext cx="1800200" cy="276999"/>
          </a:xfrm>
          <a:prstGeom prst="rect">
            <a:avLst/>
          </a:prstGeom>
          <a:noFill/>
        </p:spPr>
        <p:txBody>
          <a:bodyPr wrap="square" rtlCol="0">
            <a:spAutoFit/>
          </a:bodyPr>
          <a:lstStyle/>
          <a:p>
            <a:pPr algn="ctr"/>
            <a:r>
              <a:rPr lang="en-US" sz="1200" dirty="0" smtClean="0">
                <a:solidFill>
                  <a:srgbClr val="00B0F0"/>
                </a:solidFill>
              </a:rPr>
              <a:t>Artificial Intelligence</a:t>
            </a:r>
            <a:endParaRPr lang="en-US" sz="1200" dirty="0">
              <a:solidFill>
                <a:srgbClr val="00B0F0"/>
              </a:solidFill>
            </a:endParaRPr>
          </a:p>
        </p:txBody>
      </p:sp>
      <p:sp>
        <p:nvSpPr>
          <p:cNvPr id="11" name="TextBox 10"/>
          <p:cNvSpPr txBox="1"/>
          <p:nvPr/>
        </p:nvSpPr>
        <p:spPr>
          <a:xfrm>
            <a:off x="1124918" y="1441396"/>
            <a:ext cx="1224136" cy="261610"/>
          </a:xfrm>
          <a:prstGeom prst="rect">
            <a:avLst/>
          </a:prstGeom>
          <a:noFill/>
        </p:spPr>
        <p:txBody>
          <a:bodyPr wrap="square" rtlCol="0">
            <a:spAutoFit/>
          </a:bodyPr>
          <a:lstStyle/>
          <a:p>
            <a:r>
              <a:rPr lang="en-US" sz="1100" dirty="0" smtClean="0"/>
              <a:t>Infor Coleman</a:t>
            </a:r>
            <a:endParaRPr lang="en-US" sz="600" dirty="0"/>
          </a:p>
        </p:txBody>
      </p:sp>
      <p:sp>
        <p:nvSpPr>
          <p:cNvPr id="12" name="TextBox 11"/>
          <p:cNvSpPr txBox="1"/>
          <p:nvPr/>
        </p:nvSpPr>
        <p:spPr>
          <a:xfrm>
            <a:off x="683568" y="1701968"/>
            <a:ext cx="1800200" cy="276999"/>
          </a:xfrm>
          <a:prstGeom prst="rect">
            <a:avLst/>
          </a:prstGeom>
          <a:noFill/>
        </p:spPr>
        <p:txBody>
          <a:bodyPr wrap="square" rtlCol="0">
            <a:spAutoFit/>
          </a:bodyPr>
          <a:lstStyle/>
          <a:p>
            <a:pPr algn="ctr"/>
            <a:r>
              <a:rPr lang="en-US" sz="1200" dirty="0" smtClean="0">
                <a:solidFill>
                  <a:srgbClr val="00B0F0"/>
                </a:solidFill>
              </a:rPr>
              <a:t>Business analytics</a:t>
            </a:r>
            <a:endParaRPr lang="en-US" sz="1200" dirty="0">
              <a:solidFill>
                <a:srgbClr val="00B0F0"/>
              </a:solidFill>
            </a:endParaRPr>
          </a:p>
        </p:txBody>
      </p:sp>
      <p:sp>
        <p:nvSpPr>
          <p:cNvPr id="13" name="TextBox 12"/>
          <p:cNvSpPr txBox="1"/>
          <p:nvPr/>
        </p:nvSpPr>
        <p:spPr>
          <a:xfrm>
            <a:off x="1124918" y="1910072"/>
            <a:ext cx="1224136" cy="261610"/>
          </a:xfrm>
          <a:prstGeom prst="rect">
            <a:avLst/>
          </a:prstGeom>
          <a:noFill/>
        </p:spPr>
        <p:txBody>
          <a:bodyPr wrap="square" rtlCol="0">
            <a:spAutoFit/>
          </a:bodyPr>
          <a:lstStyle/>
          <a:p>
            <a:r>
              <a:rPr lang="es-CO" sz="1100" dirty="0" smtClean="0"/>
              <a:t>Birst</a:t>
            </a:r>
            <a:endParaRPr lang="en-US" sz="600" dirty="0"/>
          </a:p>
        </p:txBody>
      </p:sp>
      <p:sp>
        <p:nvSpPr>
          <p:cNvPr id="14" name="TextBox 13"/>
          <p:cNvSpPr txBox="1"/>
          <p:nvPr/>
        </p:nvSpPr>
        <p:spPr>
          <a:xfrm>
            <a:off x="791580" y="2138167"/>
            <a:ext cx="1008112" cy="276999"/>
          </a:xfrm>
          <a:prstGeom prst="rect">
            <a:avLst/>
          </a:prstGeom>
          <a:noFill/>
        </p:spPr>
        <p:txBody>
          <a:bodyPr wrap="square" rtlCol="0">
            <a:spAutoFit/>
          </a:bodyPr>
          <a:lstStyle/>
          <a:p>
            <a:pPr algn="ctr"/>
            <a:r>
              <a:rPr lang="en-US" sz="1200" dirty="0" smtClean="0">
                <a:solidFill>
                  <a:srgbClr val="00B0F0"/>
                </a:solidFill>
              </a:rPr>
              <a:t>Network</a:t>
            </a:r>
            <a:endParaRPr lang="en-US" sz="1200" dirty="0">
              <a:solidFill>
                <a:srgbClr val="00B0F0"/>
              </a:solidFill>
            </a:endParaRPr>
          </a:p>
        </p:txBody>
      </p:sp>
      <p:sp>
        <p:nvSpPr>
          <p:cNvPr id="15" name="TextBox 14"/>
          <p:cNvSpPr txBox="1"/>
          <p:nvPr/>
        </p:nvSpPr>
        <p:spPr>
          <a:xfrm>
            <a:off x="1124918" y="2348627"/>
            <a:ext cx="1224136" cy="261610"/>
          </a:xfrm>
          <a:prstGeom prst="rect">
            <a:avLst/>
          </a:prstGeom>
          <a:noFill/>
        </p:spPr>
        <p:txBody>
          <a:bodyPr wrap="square" rtlCol="0">
            <a:spAutoFit/>
          </a:bodyPr>
          <a:lstStyle/>
          <a:p>
            <a:r>
              <a:rPr lang="es-CO" sz="1100" dirty="0" smtClean="0"/>
              <a:t>Info nexus</a:t>
            </a:r>
            <a:endParaRPr lang="en-US" sz="600" dirty="0"/>
          </a:p>
        </p:txBody>
      </p:sp>
      <p:sp>
        <p:nvSpPr>
          <p:cNvPr id="16" name="TextBox 15"/>
          <p:cNvSpPr txBox="1"/>
          <p:nvPr/>
        </p:nvSpPr>
        <p:spPr>
          <a:xfrm>
            <a:off x="2591780" y="555527"/>
            <a:ext cx="1512168" cy="276999"/>
          </a:xfrm>
          <a:prstGeom prst="rect">
            <a:avLst/>
          </a:prstGeom>
          <a:noFill/>
        </p:spPr>
        <p:txBody>
          <a:bodyPr wrap="square" rtlCol="0">
            <a:spAutoFit/>
          </a:bodyPr>
          <a:lstStyle/>
          <a:p>
            <a:pPr algn="ctr"/>
            <a:r>
              <a:rPr lang="en-US" sz="1200" b="1" dirty="0" smtClean="0"/>
              <a:t>Infor Cloud suite</a:t>
            </a:r>
            <a:endParaRPr lang="en-US" sz="1200" b="1" dirty="0"/>
          </a:p>
        </p:txBody>
      </p:sp>
      <p:sp>
        <p:nvSpPr>
          <p:cNvPr id="17" name="TextBox 16"/>
          <p:cNvSpPr txBox="1"/>
          <p:nvPr/>
        </p:nvSpPr>
        <p:spPr>
          <a:xfrm>
            <a:off x="2663788" y="796374"/>
            <a:ext cx="1187648" cy="246221"/>
          </a:xfrm>
          <a:prstGeom prst="rect">
            <a:avLst/>
          </a:prstGeom>
          <a:noFill/>
        </p:spPr>
        <p:txBody>
          <a:bodyPr wrap="square" rtlCol="0">
            <a:spAutoFit/>
          </a:bodyPr>
          <a:lstStyle/>
          <a:p>
            <a:pPr algn="ctr"/>
            <a:r>
              <a:rPr lang="en-US" sz="1000" dirty="0" smtClean="0"/>
              <a:t>Manucfaturing</a:t>
            </a:r>
            <a:endParaRPr lang="en-US" sz="1000" dirty="0"/>
          </a:p>
        </p:txBody>
      </p:sp>
      <p:sp>
        <p:nvSpPr>
          <p:cNvPr id="18" name="TextBox 17"/>
          <p:cNvSpPr txBox="1"/>
          <p:nvPr/>
        </p:nvSpPr>
        <p:spPr>
          <a:xfrm>
            <a:off x="2757500" y="980023"/>
            <a:ext cx="1757784" cy="1015663"/>
          </a:xfrm>
          <a:prstGeom prst="rect">
            <a:avLst/>
          </a:prstGeom>
          <a:noFill/>
        </p:spPr>
        <p:txBody>
          <a:bodyPr wrap="square" rtlCol="0">
            <a:spAutoFit/>
          </a:bodyPr>
          <a:lstStyle/>
          <a:p>
            <a:r>
              <a:rPr lang="en-US" sz="1000" dirty="0" smtClean="0">
                <a:solidFill>
                  <a:srgbClr val="00B0F0"/>
                </a:solidFill>
              </a:rPr>
              <a:t>CloudSuite Automative</a:t>
            </a:r>
          </a:p>
          <a:p>
            <a:r>
              <a:rPr lang="en-US" sz="1000" dirty="0">
                <a:solidFill>
                  <a:srgbClr val="00B0F0"/>
                </a:solidFill>
              </a:rPr>
              <a:t>CloudSuite A</a:t>
            </a:r>
            <a:r>
              <a:rPr lang="en-US" sz="1000" dirty="0" smtClean="0">
                <a:solidFill>
                  <a:srgbClr val="00B0F0"/>
                </a:solidFill>
              </a:rPr>
              <a:t>erospace</a:t>
            </a:r>
          </a:p>
          <a:p>
            <a:r>
              <a:rPr lang="es-CO" sz="1000" dirty="0" smtClean="0">
                <a:solidFill>
                  <a:srgbClr val="00B0F0"/>
                </a:solidFill>
              </a:rPr>
              <a:t>CloudSuite Industrial Enterprise</a:t>
            </a:r>
          </a:p>
          <a:p>
            <a:r>
              <a:rPr lang="es-CO" sz="1000" dirty="0" smtClean="0">
                <a:solidFill>
                  <a:srgbClr val="00B0F0"/>
                </a:solidFill>
              </a:rPr>
              <a:t>CloudSuite Industrial (Syte Line)</a:t>
            </a:r>
            <a:endParaRPr lang="en-US" sz="1000" dirty="0" smtClean="0">
              <a:solidFill>
                <a:srgbClr val="00B0F0"/>
              </a:solidFill>
            </a:endParaRPr>
          </a:p>
        </p:txBody>
      </p:sp>
      <p:sp>
        <p:nvSpPr>
          <p:cNvPr id="22" name="TextBox 21"/>
          <p:cNvSpPr txBox="1"/>
          <p:nvPr/>
        </p:nvSpPr>
        <p:spPr>
          <a:xfrm>
            <a:off x="2591780" y="1948527"/>
            <a:ext cx="1187648" cy="246221"/>
          </a:xfrm>
          <a:prstGeom prst="rect">
            <a:avLst/>
          </a:prstGeom>
          <a:noFill/>
        </p:spPr>
        <p:txBody>
          <a:bodyPr wrap="square" rtlCol="0">
            <a:spAutoFit/>
          </a:bodyPr>
          <a:lstStyle/>
          <a:p>
            <a:pPr algn="ctr"/>
            <a:r>
              <a:rPr lang="en-US" sz="1000" dirty="0" smtClean="0"/>
              <a:t>Distribution</a:t>
            </a:r>
            <a:endParaRPr lang="en-US" sz="1000" dirty="0"/>
          </a:p>
        </p:txBody>
      </p:sp>
      <p:sp>
        <p:nvSpPr>
          <p:cNvPr id="23" name="TextBox 22"/>
          <p:cNvSpPr txBox="1"/>
          <p:nvPr/>
        </p:nvSpPr>
        <p:spPr>
          <a:xfrm>
            <a:off x="2757500" y="2116763"/>
            <a:ext cx="1757784" cy="1031051"/>
          </a:xfrm>
          <a:prstGeom prst="rect">
            <a:avLst/>
          </a:prstGeom>
          <a:noFill/>
        </p:spPr>
        <p:txBody>
          <a:bodyPr wrap="square" rtlCol="0">
            <a:spAutoFit/>
          </a:bodyPr>
          <a:lstStyle/>
          <a:p>
            <a:r>
              <a:rPr lang="es-CO" sz="1000" dirty="0" smtClean="0">
                <a:solidFill>
                  <a:srgbClr val="00B0F0"/>
                </a:solidFill>
              </a:rPr>
              <a:t>CloudSuite Distribution Enterprise</a:t>
            </a:r>
          </a:p>
          <a:p>
            <a:r>
              <a:rPr lang="es-CO" sz="1000" dirty="0">
                <a:solidFill>
                  <a:srgbClr val="00B0F0"/>
                </a:solidFill>
              </a:rPr>
              <a:t>CloudSuite </a:t>
            </a:r>
            <a:r>
              <a:rPr lang="es-CO" sz="1000" dirty="0" smtClean="0">
                <a:solidFill>
                  <a:srgbClr val="00B0F0"/>
                </a:solidFill>
              </a:rPr>
              <a:t>Distribution</a:t>
            </a:r>
          </a:p>
          <a:p>
            <a:r>
              <a:rPr lang="es-CO" sz="1000" dirty="0">
                <a:solidFill>
                  <a:srgbClr val="00B0F0"/>
                </a:solidFill>
              </a:rPr>
              <a:t>CloudSuite </a:t>
            </a:r>
            <a:r>
              <a:rPr lang="es-CO" sz="1000" dirty="0" smtClean="0">
                <a:solidFill>
                  <a:srgbClr val="00B0F0"/>
                </a:solidFill>
              </a:rPr>
              <a:t>Equipment</a:t>
            </a:r>
          </a:p>
          <a:p>
            <a:r>
              <a:rPr lang="es-CO" sz="1000" dirty="0" smtClean="0">
                <a:solidFill>
                  <a:srgbClr val="00B0F0"/>
                </a:solidFill>
              </a:rPr>
              <a:t>CloudSuite WMS</a:t>
            </a:r>
            <a:endParaRPr lang="es-CO" sz="1000" dirty="0">
              <a:solidFill>
                <a:srgbClr val="00B0F0"/>
              </a:solidFill>
            </a:endParaRPr>
          </a:p>
          <a:p>
            <a:endParaRPr lang="es-CO" sz="1100" dirty="0" smtClean="0">
              <a:solidFill>
                <a:srgbClr val="00B0F0"/>
              </a:solidFill>
            </a:endParaRPr>
          </a:p>
        </p:txBody>
      </p:sp>
      <p:sp>
        <p:nvSpPr>
          <p:cNvPr id="24" name="TextBox 23"/>
          <p:cNvSpPr txBox="1"/>
          <p:nvPr/>
        </p:nvSpPr>
        <p:spPr>
          <a:xfrm>
            <a:off x="2735796" y="2973601"/>
            <a:ext cx="1332148" cy="246221"/>
          </a:xfrm>
          <a:prstGeom prst="rect">
            <a:avLst/>
          </a:prstGeom>
          <a:noFill/>
        </p:spPr>
        <p:txBody>
          <a:bodyPr wrap="square" rtlCol="0">
            <a:spAutoFit/>
          </a:bodyPr>
          <a:lstStyle/>
          <a:p>
            <a:pPr algn="ctr"/>
            <a:r>
              <a:rPr lang="en-US" sz="1000" dirty="0" smtClean="0"/>
              <a:t>Consumer products</a:t>
            </a:r>
            <a:endParaRPr lang="en-US" sz="1000" dirty="0"/>
          </a:p>
        </p:txBody>
      </p:sp>
      <p:sp>
        <p:nvSpPr>
          <p:cNvPr id="25" name="TextBox 24"/>
          <p:cNvSpPr txBox="1"/>
          <p:nvPr/>
        </p:nvSpPr>
        <p:spPr>
          <a:xfrm>
            <a:off x="2757500" y="3169880"/>
            <a:ext cx="1757784" cy="553998"/>
          </a:xfrm>
          <a:prstGeom prst="rect">
            <a:avLst/>
          </a:prstGeom>
          <a:noFill/>
        </p:spPr>
        <p:txBody>
          <a:bodyPr wrap="square" rtlCol="0">
            <a:spAutoFit/>
          </a:bodyPr>
          <a:lstStyle/>
          <a:p>
            <a:r>
              <a:rPr lang="es-CO" sz="1000" dirty="0" smtClean="0">
                <a:solidFill>
                  <a:srgbClr val="00B0F0"/>
                </a:solidFill>
              </a:rPr>
              <a:t>CloudSuite </a:t>
            </a:r>
            <a:r>
              <a:rPr lang="en-US" sz="1000" dirty="0" smtClean="0">
                <a:solidFill>
                  <a:srgbClr val="00B0F0"/>
                </a:solidFill>
              </a:rPr>
              <a:t>Food &amp; Beverage</a:t>
            </a:r>
          </a:p>
          <a:p>
            <a:r>
              <a:rPr lang="es-CO" sz="1000" dirty="0" smtClean="0">
                <a:solidFill>
                  <a:srgbClr val="00B0F0"/>
                </a:solidFill>
              </a:rPr>
              <a:t>CloudSuite PML</a:t>
            </a:r>
          </a:p>
        </p:txBody>
      </p:sp>
      <p:sp>
        <p:nvSpPr>
          <p:cNvPr id="26" name="TextBox 25"/>
          <p:cNvSpPr txBox="1"/>
          <p:nvPr/>
        </p:nvSpPr>
        <p:spPr>
          <a:xfrm>
            <a:off x="4269184" y="796373"/>
            <a:ext cx="1187648" cy="246221"/>
          </a:xfrm>
          <a:prstGeom prst="rect">
            <a:avLst/>
          </a:prstGeom>
          <a:noFill/>
        </p:spPr>
        <p:txBody>
          <a:bodyPr wrap="square" rtlCol="0">
            <a:spAutoFit/>
          </a:bodyPr>
          <a:lstStyle/>
          <a:p>
            <a:pPr algn="ctr"/>
            <a:r>
              <a:rPr lang="en-US" sz="1000" dirty="0" smtClean="0"/>
              <a:t>Finance</a:t>
            </a:r>
            <a:endParaRPr lang="en-US" sz="1000" dirty="0"/>
          </a:p>
        </p:txBody>
      </p:sp>
      <p:sp>
        <p:nvSpPr>
          <p:cNvPr id="27" name="TextBox 26"/>
          <p:cNvSpPr txBox="1"/>
          <p:nvPr/>
        </p:nvSpPr>
        <p:spPr>
          <a:xfrm>
            <a:off x="4544146" y="1002438"/>
            <a:ext cx="1757784" cy="553998"/>
          </a:xfrm>
          <a:prstGeom prst="rect">
            <a:avLst/>
          </a:prstGeom>
          <a:noFill/>
        </p:spPr>
        <p:txBody>
          <a:bodyPr wrap="square" rtlCol="0">
            <a:spAutoFit/>
          </a:bodyPr>
          <a:lstStyle/>
          <a:p>
            <a:r>
              <a:rPr lang="en-US" sz="1000" dirty="0" smtClean="0">
                <a:solidFill>
                  <a:srgbClr val="00B0F0"/>
                </a:solidFill>
              </a:rPr>
              <a:t>CloudSuite Financials</a:t>
            </a:r>
          </a:p>
          <a:p>
            <a:r>
              <a:rPr lang="en-US" sz="1000" dirty="0">
                <a:solidFill>
                  <a:srgbClr val="00B0F0"/>
                </a:solidFill>
              </a:rPr>
              <a:t>CloudSuite </a:t>
            </a:r>
            <a:r>
              <a:rPr lang="en-US" sz="1000" dirty="0" smtClean="0">
                <a:solidFill>
                  <a:srgbClr val="00B0F0"/>
                </a:solidFill>
              </a:rPr>
              <a:t>Expense Management</a:t>
            </a:r>
          </a:p>
        </p:txBody>
      </p:sp>
      <p:sp>
        <p:nvSpPr>
          <p:cNvPr id="28" name="TextBox 27"/>
          <p:cNvSpPr txBox="1"/>
          <p:nvPr/>
        </p:nvSpPr>
        <p:spPr>
          <a:xfrm>
            <a:off x="4544146" y="1500401"/>
            <a:ext cx="377228" cy="246221"/>
          </a:xfrm>
          <a:prstGeom prst="rect">
            <a:avLst/>
          </a:prstGeom>
          <a:noFill/>
        </p:spPr>
        <p:txBody>
          <a:bodyPr wrap="square" rtlCol="0">
            <a:spAutoFit/>
          </a:bodyPr>
          <a:lstStyle/>
          <a:p>
            <a:pPr algn="ctr"/>
            <a:r>
              <a:rPr lang="en-US" sz="1000" dirty="0" smtClean="0"/>
              <a:t>HR</a:t>
            </a:r>
            <a:endParaRPr lang="en-US" sz="1000" dirty="0"/>
          </a:p>
        </p:txBody>
      </p:sp>
      <p:sp>
        <p:nvSpPr>
          <p:cNvPr id="29" name="TextBox 28"/>
          <p:cNvSpPr txBox="1"/>
          <p:nvPr/>
        </p:nvSpPr>
        <p:spPr>
          <a:xfrm>
            <a:off x="4534954" y="1699832"/>
            <a:ext cx="1757784" cy="553998"/>
          </a:xfrm>
          <a:prstGeom prst="rect">
            <a:avLst/>
          </a:prstGeom>
          <a:noFill/>
        </p:spPr>
        <p:txBody>
          <a:bodyPr wrap="square" rtlCol="0">
            <a:spAutoFit/>
          </a:bodyPr>
          <a:lstStyle/>
          <a:p>
            <a:r>
              <a:rPr lang="en-US" sz="1000" dirty="0" smtClean="0">
                <a:solidFill>
                  <a:srgbClr val="00B0F0"/>
                </a:solidFill>
              </a:rPr>
              <a:t>CloudSuite HCM</a:t>
            </a:r>
          </a:p>
          <a:p>
            <a:r>
              <a:rPr lang="en-US" sz="1000" dirty="0">
                <a:solidFill>
                  <a:srgbClr val="00B0F0"/>
                </a:solidFill>
              </a:rPr>
              <a:t>CloudSuite </a:t>
            </a:r>
            <a:r>
              <a:rPr lang="en-US" sz="1000" dirty="0" smtClean="0">
                <a:solidFill>
                  <a:srgbClr val="00B0F0"/>
                </a:solidFill>
              </a:rPr>
              <a:t>WorkForce Management</a:t>
            </a:r>
          </a:p>
        </p:txBody>
      </p:sp>
      <p:sp>
        <p:nvSpPr>
          <p:cNvPr id="30" name="TextBox 29"/>
          <p:cNvSpPr txBox="1"/>
          <p:nvPr/>
        </p:nvSpPr>
        <p:spPr>
          <a:xfrm>
            <a:off x="4481372" y="2204429"/>
            <a:ext cx="1319522" cy="246221"/>
          </a:xfrm>
          <a:prstGeom prst="rect">
            <a:avLst/>
          </a:prstGeom>
          <a:noFill/>
        </p:spPr>
        <p:txBody>
          <a:bodyPr wrap="square" rtlCol="0">
            <a:spAutoFit/>
          </a:bodyPr>
          <a:lstStyle/>
          <a:p>
            <a:pPr algn="ctr"/>
            <a:r>
              <a:rPr lang="es-CO" sz="1000" dirty="0" smtClean="0"/>
              <a:t>Service industries</a:t>
            </a:r>
            <a:endParaRPr lang="en-US" sz="1000" dirty="0"/>
          </a:p>
        </p:txBody>
      </p:sp>
      <p:sp>
        <p:nvSpPr>
          <p:cNvPr id="31" name="TextBox 30"/>
          <p:cNvSpPr txBox="1"/>
          <p:nvPr/>
        </p:nvSpPr>
        <p:spPr>
          <a:xfrm>
            <a:off x="4534954" y="2417488"/>
            <a:ext cx="1757784" cy="553998"/>
          </a:xfrm>
          <a:prstGeom prst="rect">
            <a:avLst/>
          </a:prstGeom>
          <a:noFill/>
        </p:spPr>
        <p:txBody>
          <a:bodyPr wrap="square" rtlCol="0">
            <a:spAutoFit/>
          </a:bodyPr>
          <a:lstStyle/>
          <a:p>
            <a:r>
              <a:rPr lang="en-US" sz="1000" dirty="0" smtClean="0">
                <a:solidFill>
                  <a:srgbClr val="00B0F0"/>
                </a:solidFill>
              </a:rPr>
              <a:t>CloudSuite Corporate</a:t>
            </a:r>
          </a:p>
          <a:p>
            <a:r>
              <a:rPr lang="en-US" sz="1000" dirty="0">
                <a:solidFill>
                  <a:srgbClr val="00B0F0"/>
                </a:solidFill>
              </a:rPr>
              <a:t>CloudSuite </a:t>
            </a:r>
            <a:r>
              <a:rPr lang="en-US" sz="1000" dirty="0" smtClean="0">
                <a:solidFill>
                  <a:srgbClr val="00B0F0"/>
                </a:solidFill>
              </a:rPr>
              <a:t>Health Care</a:t>
            </a:r>
          </a:p>
          <a:p>
            <a:r>
              <a:rPr lang="en-US" sz="1000" dirty="0" smtClean="0">
                <a:solidFill>
                  <a:srgbClr val="00B0F0"/>
                </a:solidFill>
              </a:rPr>
              <a:t>CloudSuite Public Sector </a:t>
            </a:r>
          </a:p>
        </p:txBody>
      </p:sp>
      <p:sp>
        <p:nvSpPr>
          <p:cNvPr id="32" name="TextBox 31"/>
          <p:cNvSpPr txBox="1"/>
          <p:nvPr/>
        </p:nvSpPr>
        <p:spPr>
          <a:xfrm>
            <a:off x="4534954" y="2971486"/>
            <a:ext cx="1168562" cy="246221"/>
          </a:xfrm>
          <a:prstGeom prst="rect">
            <a:avLst/>
          </a:prstGeom>
          <a:noFill/>
        </p:spPr>
        <p:txBody>
          <a:bodyPr wrap="square" rtlCol="0">
            <a:spAutoFit/>
          </a:bodyPr>
          <a:lstStyle/>
          <a:p>
            <a:pPr algn="ctr"/>
            <a:r>
              <a:rPr lang="en-US" sz="1000" dirty="0" smtClean="0"/>
              <a:t>Fashion</a:t>
            </a:r>
            <a:r>
              <a:rPr lang="es-CO" sz="1000" dirty="0" smtClean="0"/>
              <a:t> &amp;</a:t>
            </a:r>
            <a:r>
              <a:rPr lang="en-US" sz="1000" dirty="0" smtClean="0"/>
              <a:t> Retail</a:t>
            </a:r>
            <a:endParaRPr lang="es-CO" sz="1000" dirty="0" smtClean="0"/>
          </a:p>
        </p:txBody>
      </p:sp>
      <p:sp>
        <p:nvSpPr>
          <p:cNvPr id="33" name="TextBox 32"/>
          <p:cNvSpPr txBox="1"/>
          <p:nvPr/>
        </p:nvSpPr>
        <p:spPr>
          <a:xfrm>
            <a:off x="4515284" y="3167526"/>
            <a:ext cx="1757784" cy="400110"/>
          </a:xfrm>
          <a:prstGeom prst="rect">
            <a:avLst/>
          </a:prstGeom>
          <a:noFill/>
        </p:spPr>
        <p:txBody>
          <a:bodyPr wrap="square" rtlCol="0">
            <a:spAutoFit/>
          </a:bodyPr>
          <a:lstStyle/>
          <a:p>
            <a:r>
              <a:rPr lang="en-US" sz="1000" dirty="0" smtClean="0">
                <a:solidFill>
                  <a:srgbClr val="00B0F0"/>
                </a:solidFill>
              </a:rPr>
              <a:t>CloudSuite Fashion</a:t>
            </a:r>
          </a:p>
          <a:p>
            <a:r>
              <a:rPr lang="en-US" sz="1000" dirty="0">
                <a:solidFill>
                  <a:srgbClr val="00B0F0"/>
                </a:solidFill>
              </a:rPr>
              <a:t>CloudSuite </a:t>
            </a:r>
            <a:r>
              <a:rPr lang="en-US" sz="1000" dirty="0" smtClean="0">
                <a:solidFill>
                  <a:srgbClr val="00B0F0"/>
                </a:solidFill>
              </a:rPr>
              <a:t>Retail</a:t>
            </a:r>
          </a:p>
        </p:txBody>
      </p:sp>
      <p:sp>
        <p:nvSpPr>
          <p:cNvPr id="34" name="TextBox 33"/>
          <p:cNvSpPr txBox="1"/>
          <p:nvPr/>
        </p:nvSpPr>
        <p:spPr>
          <a:xfrm>
            <a:off x="5892419" y="800777"/>
            <a:ext cx="1776822" cy="246221"/>
          </a:xfrm>
          <a:prstGeom prst="rect">
            <a:avLst/>
          </a:prstGeom>
          <a:noFill/>
        </p:spPr>
        <p:txBody>
          <a:bodyPr wrap="square" rtlCol="0">
            <a:spAutoFit/>
          </a:bodyPr>
          <a:lstStyle/>
          <a:p>
            <a:pPr algn="ctr"/>
            <a:r>
              <a:rPr lang="en-US" sz="1000" dirty="0" smtClean="0"/>
              <a:t>Asset Management</a:t>
            </a:r>
            <a:endParaRPr lang="en-US" sz="1000" dirty="0"/>
          </a:p>
        </p:txBody>
      </p:sp>
      <p:sp>
        <p:nvSpPr>
          <p:cNvPr id="35" name="TextBox 34"/>
          <p:cNvSpPr txBox="1"/>
          <p:nvPr/>
        </p:nvSpPr>
        <p:spPr>
          <a:xfrm>
            <a:off x="6145820" y="951015"/>
            <a:ext cx="1594532" cy="553998"/>
          </a:xfrm>
          <a:prstGeom prst="rect">
            <a:avLst/>
          </a:prstGeom>
          <a:noFill/>
        </p:spPr>
        <p:txBody>
          <a:bodyPr wrap="square" rtlCol="0">
            <a:spAutoFit/>
          </a:bodyPr>
          <a:lstStyle/>
          <a:p>
            <a:r>
              <a:rPr lang="en-US" sz="1000" dirty="0" smtClean="0">
                <a:solidFill>
                  <a:srgbClr val="00B0F0"/>
                </a:solidFill>
              </a:rPr>
              <a:t>CloudSuite EAM</a:t>
            </a:r>
          </a:p>
          <a:p>
            <a:r>
              <a:rPr lang="en-US" sz="1000" dirty="0">
                <a:solidFill>
                  <a:srgbClr val="00B0F0"/>
                </a:solidFill>
              </a:rPr>
              <a:t>CloudSuite </a:t>
            </a:r>
            <a:r>
              <a:rPr lang="en-US" sz="1000" dirty="0" smtClean="0">
                <a:solidFill>
                  <a:srgbClr val="00B0F0"/>
                </a:solidFill>
              </a:rPr>
              <a:t>Facilities Management</a:t>
            </a:r>
          </a:p>
        </p:txBody>
      </p:sp>
      <p:sp>
        <p:nvSpPr>
          <p:cNvPr id="36" name="TextBox 35"/>
          <p:cNvSpPr txBox="1"/>
          <p:nvPr/>
        </p:nvSpPr>
        <p:spPr>
          <a:xfrm>
            <a:off x="5824176" y="1459338"/>
            <a:ext cx="1776822" cy="246221"/>
          </a:xfrm>
          <a:prstGeom prst="rect">
            <a:avLst/>
          </a:prstGeom>
          <a:noFill/>
        </p:spPr>
        <p:txBody>
          <a:bodyPr wrap="square" rtlCol="0">
            <a:spAutoFit/>
          </a:bodyPr>
          <a:lstStyle/>
          <a:p>
            <a:pPr algn="ctr"/>
            <a:r>
              <a:rPr lang="en-US" sz="1000" dirty="0" smtClean="0"/>
              <a:t>Sales &amp; Service</a:t>
            </a:r>
            <a:endParaRPr lang="en-US" sz="1000" dirty="0"/>
          </a:p>
        </p:txBody>
      </p:sp>
      <p:sp>
        <p:nvSpPr>
          <p:cNvPr id="37" name="TextBox 36"/>
          <p:cNvSpPr txBox="1"/>
          <p:nvPr/>
        </p:nvSpPr>
        <p:spPr>
          <a:xfrm>
            <a:off x="6145820" y="1665571"/>
            <a:ext cx="1594532" cy="707886"/>
          </a:xfrm>
          <a:prstGeom prst="rect">
            <a:avLst/>
          </a:prstGeom>
          <a:noFill/>
        </p:spPr>
        <p:txBody>
          <a:bodyPr wrap="square" rtlCol="0">
            <a:spAutoFit/>
          </a:bodyPr>
          <a:lstStyle/>
          <a:p>
            <a:r>
              <a:rPr lang="en-US" sz="1000" dirty="0" smtClean="0">
                <a:solidFill>
                  <a:srgbClr val="00B0F0"/>
                </a:solidFill>
              </a:rPr>
              <a:t>CloudSuite CRM</a:t>
            </a:r>
          </a:p>
          <a:p>
            <a:r>
              <a:rPr lang="en-US" sz="1000" dirty="0">
                <a:solidFill>
                  <a:srgbClr val="00B0F0"/>
                </a:solidFill>
              </a:rPr>
              <a:t>CloudSuite </a:t>
            </a:r>
            <a:r>
              <a:rPr lang="en-US" sz="1000" dirty="0" smtClean="0">
                <a:solidFill>
                  <a:srgbClr val="00B0F0"/>
                </a:solidFill>
              </a:rPr>
              <a:t>Configure Price Quote</a:t>
            </a:r>
          </a:p>
          <a:p>
            <a:r>
              <a:rPr lang="es-CO" sz="1000" dirty="0" smtClean="0">
                <a:solidFill>
                  <a:srgbClr val="00B0F0"/>
                </a:solidFill>
              </a:rPr>
              <a:t>CloudSuite Field Service</a:t>
            </a:r>
            <a:endParaRPr lang="en-US" sz="1000" dirty="0" smtClean="0">
              <a:solidFill>
                <a:srgbClr val="00B0F0"/>
              </a:solidFill>
            </a:endParaRPr>
          </a:p>
        </p:txBody>
      </p:sp>
      <p:sp>
        <p:nvSpPr>
          <p:cNvPr id="3" name="6-Point Star 2"/>
          <p:cNvSpPr/>
          <p:nvPr/>
        </p:nvSpPr>
        <p:spPr>
          <a:xfrm>
            <a:off x="6051370" y="2775412"/>
            <a:ext cx="188900" cy="183712"/>
          </a:xfrm>
          <a:prstGeom prst="star6">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2" name="6-Point Star 51"/>
          <p:cNvSpPr/>
          <p:nvPr/>
        </p:nvSpPr>
        <p:spPr>
          <a:xfrm>
            <a:off x="7188999" y="1704126"/>
            <a:ext cx="188900" cy="183712"/>
          </a:xfrm>
          <a:prstGeom prst="star6">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3" name="6-Point Star 52"/>
          <p:cNvSpPr/>
          <p:nvPr/>
        </p:nvSpPr>
        <p:spPr>
          <a:xfrm>
            <a:off x="5902914" y="1892898"/>
            <a:ext cx="188900" cy="183712"/>
          </a:xfrm>
          <a:prstGeom prst="star6">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9" name="6-Point Star 38"/>
          <p:cNvSpPr/>
          <p:nvPr/>
        </p:nvSpPr>
        <p:spPr>
          <a:xfrm>
            <a:off x="7180976" y="980854"/>
            <a:ext cx="188900" cy="183712"/>
          </a:xfrm>
          <a:prstGeom prst="star6">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0" name="6-Point Star 39"/>
          <p:cNvSpPr/>
          <p:nvPr/>
        </p:nvSpPr>
        <p:spPr>
          <a:xfrm>
            <a:off x="7645902" y="2158142"/>
            <a:ext cx="188900" cy="183712"/>
          </a:xfrm>
          <a:prstGeom prst="star6">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22075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pen2018">
  <a:themeElements>
    <a:clrScheme name="Open">
      <a:dk1>
        <a:srgbClr val="57565A"/>
      </a:dk1>
      <a:lt1>
        <a:srgbClr val="FFFFFF"/>
      </a:lt1>
      <a:dk2>
        <a:srgbClr val="FFFFFF"/>
      </a:dk2>
      <a:lt2>
        <a:srgbClr val="FFFFFF"/>
      </a:lt2>
      <a:accent1>
        <a:srgbClr val="4EBF8C"/>
      </a:accent1>
      <a:accent2>
        <a:srgbClr val="FFC000"/>
      </a:accent2>
      <a:accent3>
        <a:srgbClr val="92D050"/>
      </a:accent3>
      <a:accent4>
        <a:srgbClr val="FFC000"/>
      </a:accent4>
      <a:accent5>
        <a:srgbClr val="4BACC6"/>
      </a:accent5>
      <a:accent6>
        <a:srgbClr val="F79646"/>
      </a:accent6>
      <a:hlink>
        <a:srgbClr val="0000FF"/>
      </a:hlink>
      <a:folHlink>
        <a:srgbClr val="800080"/>
      </a:folHlink>
    </a:clrScheme>
    <a:fontScheme name="OPEN">
      <a:majorFont>
        <a:latin typeface="Din"/>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Open2017</Template>
  <TotalTime>14439</TotalTime>
  <Words>5428</Words>
  <Application>Microsoft Office PowerPoint</Application>
  <PresentationFormat>Presentación en pantalla (16:9)</PresentationFormat>
  <Paragraphs>720</Paragraphs>
  <Slides>39</Slides>
  <Notes>25</Notes>
  <HiddenSlides>3</HiddenSlides>
  <MMClips>0</MMClips>
  <ScaleCrop>false</ScaleCrop>
  <HeadingPairs>
    <vt:vector size="4" baseType="variant">
      <vt:variant>
        <vt:lpstr>Tema</vt:lpstr>
      </vt:variant>
      <vt:variant>
        <vt:i4>1</vt:i4>
      </vt:variant>
      <vt:variant>
        <vt:lpstr>Títulos de diapositiva</vt:lpstr>
      </vt:variant>
      <vt:variant>
        <vt:i4>39</vt:i4>
      </vt:variant>
    </vt:vector>
  </HeadingPairs>
  <TitlesOfParts>
    <vt:vector size="40" baseType="lpstr">
      <vt:lpstr>Open2018</vt:lpstr>
      <vt:lpstr>Presentación de PowerPoint</vt:lpstr>
      <vt:lpstr>Benchmarking Infor</vt:lpstr>
      <vt:lpstr>About Infor</vt:lpstr>
      <vt:lpstr>Benchmarking results</vt:lpstr>
      <vt:lpstr>Presentación de PowerPoint</vt:lpstr>
      <vt:lpstr>Key Messages</vt:lpstr>
      <vt:lpstr>Key Messages</vt:lpstr>
      <vt:lpstr>Presentación de PowerPoint</vt:lpstr>
      <vt:lpstr>Solution Landscape</vt:lpstr>
      <vt:lpstr>Solution Landscape</vt:lpstr>
      <vt:lpstr>Solution Landscape</vt:lpstr>
      <vt:lpstr>Solution Landscape</vt:lpstr>
      <vt:lpstr>Presentación de PowerPoint</vt:lpstr>
      <vt:lpstr>Magic Quadrant for EAM software</vt:lpstr>
      <vt:lpstr>Magic Quadrant for EAM software</vt:lpstr>
      <vt:lpstr>Reviews</vt:lpstr>
      <vt:lpstr>Reviews</vt:lpstr>
      <vt:lpstr>Solution Landscape</vt:lpstr>
      <vt:lpstr>CloudSuite Public Sector Product </vt:lpstr>
      <vt:lpstr>Reviews</vt:lpstr>
      <vt:lpstr>Reviews</vt:lpstr>
      <vt:lpstr>Solution Landscape</vt:lpstr>
      <vt:lpstr>CloudSuite CRM Product</vt:lpstr>
      <vt:lpstr>CloudSuite CRM Product</vt:lpstr>
      <vt:lpstr>CloudSuite CRM Product</vt:lpstr>
      <vt:lpstr>CloudSuite CRM Product</vt:lpstr>
      <vt:lpstr>Solution Landscape</vt:lpstr>
      <vt:lpstr>Presentación de PowerPoint</vt:lpstr>
      <vt:lpstr>Presentación de PowerPoint</vt:lpstr>
      <vt:lpstr>Solution Landscape</vt:lpstr>
      <vt:lpstr>Presentación de PowerPoint</vt:lpstr>
      <vt:lpstr>Presentación de PowerPoint</vt:lpstr>
      <vt:lpstr>Utilities</vt:lpstr>
      <vt:lpstr>Utilities</vt:lpstr>
      <vt:lpstr>Utilities</vt:lpstr>
      <vt:lpstr>Utilities</vt:lpstr>
      <vt:lpstr>Utilities</vt:lpstr>
      <vt:lpstr>Infor’s events</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Julian Vargas P.</dc:creator>
  <cp:lastModifiedBy>Karina J. Cerón V.</cp:lastModifiedBy>
  <cp:revision>962</cp:revision>
  <dcterms:created xsi:type="dcterms:W3CDTF">2017-06-01T19:09:10Z</dcterms:created>
  <dcterms:modified xsi:type="dcterms:W3CDTF">2019-07-19T22:15:34Z</dcterms:modified>
</cp:coreProperties>
</file>