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4.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63"/>
  </p:notesMasterIdLst>
  <p:sldIdLst>
    <p:sldId id="257" r:id="rId2"/>
    <p:sldId id="300" r:id="rId3"/>
    <p:sldId id="259" r:id="rId4"/>
    <p:sldId id="427" r:id="rId5"/>
    <p:sldId id="293" r:id="rId6"/>
    <p:sldId id="409" r:id="rId7"/>
    <p:sldId id="408" r:id="rId8"/>
    <p:sldId id="421" r:id="rId9"/>
    <p:sldId id="321" r:id="rId10"/>
    <p:sldId id="262" r:id="rId11"/>
    <p:sldId id="294" r:id="rId12"/>
    <p:sldId id="266" r:id="rId13"/>
    <p:sldId id="267" r:id="rId14"/>
    <p:sldId id="305" r:id="rId15"/>
    <p:sldId id="306" r:id="rId16"/>
    <p:sldId id="307" r:id="rId17"/>
    <p:sldId id="322" r:id="rId18"/>
    <p:sldId id="323" r:id="rId19"/>
    <p:sldId id="396" r:id="rId20"/>
    <p:sldId id="402" r:id="rId21"/>
    <p:sldId id="271" r:id="rId22"/>
    <p:sldId id="401" r:id="rId23"/>
    <p:sldId id="328" r:id="rId24"/>
    <p:sldId id="327" r:id="rId25"/>
    <p:sldId id="412" r:id="rId26"/>
    <p:sldId id="403" r:id="rId27"/>
    <p:sldId id="329" r:id="rId28"/>
    <p:sldId id="405" r:id="rId29"/>
    <p:sldId id="406" r:id="rId30"/>
    <p:sldId id="394" r:id="rId31"/>
    <p:sldId id="420" r:id="rId32"/>
    <p:sldId id="410" r:id="rId33"/>
    <p:sldId id="337" r:id="rId34"/>
    <p:sldId id="365" r:id="rId35"/>
    <p:sldId id="411" r:id="rId36"/>
    <p:sldId id="418" r:id="rId37"/>
    <p:sldId id="326" r:id="rId38"/>
    <p:sldId id="317" r:id="rId39"/>
    <p:sldId id="308" r:id="rId40"/>
    <p:sldId id="419" r:id="rId41"/>
    <p:sldId id="416" r:id="rId42"/>
    <p:sldId id="429" r:id="rId43"/>
    <p:sldId id="425" r:id="rId44"/>
    <p:sldId id="422" r:id="rId45"/>
    <p:sldId id="426" r:id="rId46"/>
    <p:sldId id="336" r:id="rId47"/>
    <p:sldId id="318" r:id="rId48"/>
    <p:sldId id="413" r:id="rId49"/>
    <p:sldId id="340" r:id="rId50"/>
    <p:sldId id="325" r:id="rId51"/>
    <p:sldId id="414" r:id="rId52"/>
    <p:sldId id="372" r:id="rId53"/>
    <p:sldId id="373" r:id="rId54"/>
    <p:sldId id="423" r:id="rId55"/>
    <p:sldId id="390" r:id="rId56"/>
    <p:sldId id="391" r:id="rId57"/>
    <p:sldId id="392" r:id="rId58"/>
    <p:sldId id="393" r:id="rId59"/>
    <p:sldId id="415" r:id="rId60"/>
    <p:sldId id="428" r:id="rId61"/>
    <p:sldId id="282" r:id="rId62"/>
  </p:sldIdLst>
  <p:sldSz cx="137160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ina J. Cerón V." initials="KJCV" lastIdx="115" clrIdx="0"/>
  <p:cmAuthor id="1" name="Maria B. Tejada A." initials="MBTA" lastIdx="98"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D91"/>
    <a:srgbClr val="FFBC37"/>
    <a:srgbClr val="00917E"/>
    <a:srgbClr val="0C88A4"/>
    <a:srgbClr val="63A54E"/>
    <a:srgbClr val="FF515D"/>
    <a:srgbClr val="F9C216"/>
    <a:srgbClr val="59C7CC"/>
    <a:srgbClr val="F35764"/>
    <a:srgbClr val="F08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7" autoAdjust="0"/>
    <p:restoredTop sz="92180" autoAdjust="0"/>
  </p:normalViewPr>
  <p:slideViewPr>
    <p:cSldViewPr snapToGrid="0">
      <p:cViewPr varScale="1">
        <p:scale>
          <a:sx n="108" d="100"/>
          <a:sy n="108" d="100"/>
        </p:scale>
        <p:origin x="258" y="108"/>
      </p:cViewPr>
      <p:guideLst>
        <p:guide orient="horz" pos="2304"/>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OPNT32\Mercadeo\Product%20Marketing\PMK2\1.%20Benchmarking\8.%20Indra\Indra%20v0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OPNT32\Mercadeo\Product%20Marketing\PMK2\1.%20Benchmarking\8.%20Indra\Indra%20v02.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OPNT32\Mercadeo\Product%20Marketing\PMK2\1.%20Benchmarking\8.%20Indra\Indra%20v02.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OPNT32\Mercadeo\Product%20Marketing\PMK2\1.%20Benchmarking\8.%20Indra\Indra%20v0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OPNT32\Mercadeo\Product%20Marketing\PMK2\1.%20Benchmarking\8.%20Indra\Indra%20v02.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OPNT32\Mercadeo\Product%20Marketing\PMK2\1.%20Benchmarking\8.%20Indra\Indra%20v02.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OPNT32\Mercadeo\Product%20Marketing\PMK2\1.%20Benchmarking\8.%20Indra\Indra%20v0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Summary!PivotTable2</c:name>
    <c:fmtId val="41"/>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s>
    <c:plotArea>
      <c:layout>
        <c:manualLayout>
          <c:layoutTarget val="inner"/>
          <c:xMode val="edge"/>
          <c:yMode val="edge"/>
          <c:x val="0.16535383306921597"/>
          <c:y val="4.0718206928038188E-2"/>
          <c:w val="0.74891155847252844"/>
          <c:h val="0.92096016732494057"/>
        </c:manualLayout>
      </c:layout>
      <c:barChart>
        <c:barDir val="bar"/>
        <c:grouping val="clustered"/>
        <c:varyColors val="0"/>
        <c:ser>
          <c:idx val="0"/>
          <c:order val="0"/>
          <c:tx>
            <c:strRef>
              <c:f>'14. Summary'!$C$34</c:f>
              <c:strCache>
                <c:ptCount val="1"/>
                <c:pt idx="0">
                  <c:v>Total</c:v>
                </c:pt>
              </c:strCache>
            </c:strRef>
          </c:tx>
          <c:spPr>
            <a:solidFill>
              <a:schemeClr val="accent1"/>
            </a:solidFill>
            <a:ln>
              <a:noFill/>
            </a:ln>
            <a:effectLst/>
          </c:spPr>
          <c:invertIfNegative val="0"/>
          <c:cat>
            <c:strRef>
              <c:f>'14. Summary'!$B$35:$B$51</c:f>
              <c:strCache>
                <c:ptCount val="16"/>
                <c:pt idx="0">
                  <c:v>Haiti</c:v>
                </c:pt>
                <c:pt idx="1">
                  <c:v>Honduras</c:v>
                </c:pt>
                <c:pt idx="2">
                  <c:v>Guatemala</c:v>
                </c:pt>
                <c:pt idx="3">
                  <c:v>El Salvador</c:v>
                </c:pt>
                <c:pt idx="4">
                  <c:v>Costa Rica</c:v>
                </c:pt>
                <c:pt idx="5">
                  <c:v>Paraguay</c:v>
                </c:pt>
                <c:pt idx="6">
                  <c:v>Nicaragua</c:v>
                </c:pt>
                <c:pt idx="7">
                  <c:v>USA</c:v>
                </c:pt>
                <c:pt idx="8">
                  <c:v>Dominicana</c:v>
                </c:pt>
                <c:pt idx="9">
                  <c:v>Venezuela</c:v>
                </c:pt>
                <c:pt idx="10">
                  <c:v>Argentina</c:v>
                </c:pt>
                <c:pt idx="11">
                  <c:v>Colombia</c:v>
                </c:pt>
                <c:pt idx="12">
                  <c:v>Uruguay</c:v>
                </c:pt>
                <c:pt idx="13">
                  <c:v>Mexico</c:v>
                </c:pt>
                <c:pt idx="14">
                  <c:v>Peru</c:v>
                </c:pt>
                <c:pt idx="15">
                  <c:v>Brazil</c:v>
                </c:pt>
              </c:strCache>
            </c:strRef>
          </c:cat>
          <c:val>
            <c:numRef>
              <c:f>'14. Summary'!$C$35:$C$51</c:f>
              <c:numCache>
                <c:formatCode>General</c:formatCode>
                <c:ptCount val="16"/>
                <c:pt idx="0">
                  <c:v>1</c:v>
                </c:pt>
                <c:pt idx="1">
                  <c:v>1</c:v>
                </c:pt>
                <c:pt idx="2">
                  <c:v>1</c:v>
                </c:pt>
                <c:pt idx="3">
                  <c:v>1</c:v>
                </c:pt>
                <c:pt idx="4">
                  <c:v>1</c:v>
                </c:pt>
                <c:pt idx="5">
                  <c:v>1</c:v>
                </c:pt>
                <c:pt idx="6">
                  <c:v>1</c:v>
                </c:pt>
                <c:pt idx="7">
                  <c:v>2</c:v>
                </c:pt>
                <c:pt idx="8">
                  <c:v>2</c:v>
                </c:pt>
                <c:pt idx="9">
                  <c:v>2</c:v>
                </c:pt>
                <c:pt idx="10">
                  <c:v>2</c:v>
                </c:pt>
                <c:pt idx="11">
                  <c:v>3</c:v>
                </c:pt>
                <c:pt idx="12">
                  <c:v>3</c:v>
                </c:pt>
                <c:pt idx="13">
                  <c:v>4</c:v>
                </c:pt>
                <c:pt idx="14">
                  <c:v>5</c:v>
                </c:pt>
                <c:pt idx="15">
                  <c:v>10</c:v>
                </c:pt>
              </c:numCache>
            </c:numRef>
          </c:val>
          <c:extLst>
            <c:ext xmlns:c16="http://schemas.microsoft.com/office/drawing/2014/chart" uri="{C3380CC4-5D6E-409C-BE32-E72D297353CC}">
              <c16:uniqueId val="{00000000-B5AA-4549-8CC6-9FE2DAECBD05}"/>
            </c:ext>
          </c:extLst>
        </c:ser>
        <c:dLbls>
          <c:showLegendKey val="0"/>
          <c:showVal val="0"/>
          <c:showCatName val="0"/>
          <c:showSerName val="0"/>
          <c:showPercent val="0"/>
          <c:showBubbleSize val="0"/>
        </c:dLbls>
        <c:gapWidth val="182"/>
        <c:axId val="115687424"/>
        <c:axId val="115688960"/>
      </c:barChart>
      <c:catAx>
        <c:axId val="115687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15688960"/>
        <c:crosses val="autoZero"/>
        <c:auto val="1"/>
        <c:lblAlgn val="ctr"/>
        <c:lblOffset val="100"/>
        <c:noMultiLvlLbl val="0"/>
      </c:catAx>
      <c:valAx>
        <c:axId val="115688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5687424"/>
        <c:crosses val="autoZero"/>
        <c:crossBetween val="between"/>
      </c:valAx>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txPr>
    <a:bodyPr/>
    <a:lstStyle/>
    <a:p>
      <a:pPr>
        <a:defRPr/>
      </a:pPr>
      <a:endParaRPr lang="es-CO"/>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Summary!PivotTable6</c:name>
    <c:fmtId val="20"/>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'14. Summary'!$F$131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 Summary'!$E$132:$E$138</c:f>
              <c:strCache>
                <c:ptCount val="6"/>
                <c:pt idx="0">
                  <c:v>CIS</c:v>
                </c:pt>
                <c:pt idx="1">
                  <c:v>CIS
MDM</c:v>
                </c:pt>
                <c:pt idx="2">
                  <c:v>MDM</c:v>
                </c:pt>
                <c:pt idx="3">
                  <c:v>CIS
MDM
MWM</c:v>
                </c:pt>
                <c:pt idx="4">
                  <c:v>MDM
MWM</c:v>
                </c:pt>
                <c:pt idx="5">
                  <c:v>CIS
MWM</c:v>
                </c:pt>
              </c:strCache>
            </c:strRef>
          </c:cat>
          <c:val>
            <c:numRef>
              <c:f>'14. Summary'!$F$132:$F$138</c:f>
              <c:numCache>
                <c:formatCode>0.00%</c:formatCode>
                <c:ptCount val="6"/>
                <c:pt idx="0">
                  <c:v>0.56716417910447758</c:v>
                </c:pt>
                <c:pt idx="1">
                  <c:v>0.23880597014925373</c:v>
                </c:pt>
                <c:pt idx="2">
                  <c:v>0.14925373134328357</c:v>
                </c:pt>
                <c:pt idx="3">
                  <c:v>1.4925373134328358E-2</c:v>
                </c:pt>
                <c:pt idx="4">
                  <c:v>1.4925373134328358E-2</c:v>
                </c:pt>
                <c:pt idx="5">
                  <c:v>1.4925373134328358E-2</c:v>
                </c:pt>
              </c:numCache>
            </c:numRef>
          </c:val>
          <c:extLst>
            <c:ext xmlns:c16="http://schemas.microsoft.com/office/drawing/2014/chart" uri="{C3380CC4-5D6E-409C-BE32-E72D297353CC}">
              <c16:uniqueId val="{00000000-B44E-441A-9872-0D3D29126E13}"/>
            </c:ext>
          </c:extLst>
        </c:ser>
        <c:dLbls>
          <c:showLegendKey val="0"/>
          <c:showVal val="1"/>
          <c:showCatName val="0"/>
          <c:showSerName val="0"/>
          <c:showPercent val="0"/>
          <c:showBubbleSize val="0"/>
        </c:dLbls>
        <c:gapWidth val="150"/>
        <c:overlap val="-25"/>
        <c:axId val="115704192"/>
        <c:axId val="115706880"/>
      </c:barChart>
      <c:catAx>
        <c:axId val="11570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5706880"/>
        <c:crosses val="autoZero"/>
        <c:auto val="1"/>
        <c:lblAlgn val="ctr"/>
        <c:lblOffset val="100"/>
        <c:noMultiLvlLbl val="0"/>
      </c:catAx>
      <c:valAx>
        <c:axId val="115706880"/>
        <c:scaling>
          <c:orientation val="minMax"/>
        </c:scaling>
        <c:delete val="1"/>
        <c:axPos val="l"/>
        <c:numFmt formatCode="0.00%" sourceLinked="1"/>
        <c:majorTickMark val="none"/>
        <c:minorTickMark val="none"/>
        <c:tickLblPos val="nextTo"/>
        <c:crossAx val="115704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Summary!PivotTable3</c:name>
    <c:fmtId val="13"/>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'14. Summary'!$C$98</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 Summary'!$B$99:$B$105</c:f>
              <c:strCache>
                <c:ptCount val="6"/>
                <c:pt idx="0">
                  <c:v>Electricity</c:v>
                </c:pt>
                <c:pt idx="1">
                  <c:v>Water</c:v>
                </c:pt>
                <c:pt idx="2">
                  <c:v>Gas</c:v>
                </c:pt>
                <c:pt idx="3">
                  <c:v>Gas
Electricity</c:v>
                </c:pt>
                <c:pt idx="4">
                  <c:v>Electricity
Gas</c:v>
                </c:pt>
                <c:pt idx="5">
                  <c:v>Electricity
Water</c:v>
                </c:pt>
              </c:strCache>
            </c:strRef>
          </c:cat>
          <c:val>
            <c:numRef>
              <c:f>'14. Summary'!$C$99:$C$105</c:f>
              <c:numCache>
                <c:formatCode>0.00%</c:formatCode>
                <c:ptCount val="6"/>
                <c:pt idx="0">
                  <c:v>0.72164948453608246</c:v>
                </c:pt>
                <c:pt idx="1">
                  <c:v>0.17525773195876287</c:v>
                </c:pt>
                <c:pt idx="2">
                  <c:v>7.2164948453608241E-2</c:v>
                </c:pt>
                <c:pt idx="3">
                  <c:v>1.0309278350515464E-2</c:v>
                </c:pt>
                <c:pt idx="4">
                  <c:v>1.0309278350515464E-2</c:v>
                </c:pt>
                <c:pt idx="5">
                  <c:v>1.0309278350515464E-2</c:v>
                </c:pt>
              </c:numCache>
            </c:numRef>
          </c:val>
          <c:extLst>
            <c:ext xmlns:c16="http://schemas.microsoft.com/office/drawing/2014/chart" uri="{C3380CC4-5D6E-409C-BE32-E72D297353CC}">
              <c16:uniqueId val="{00000000-1508-488F-AE60-1406AD935CC6}"/>
            </c:ext>
          </c:extLst>
        </c:ser>
        <c:dLbls>
          <c:showLegendKey val="0"/>
          <c:showVal val="1"/>
          <c:showCatName val="0"/>
          <c:showSerName val="0"/>
          <c:showPercent val="0"/>
          <c:showBubbleSize val="0"/>
        </c:dLbls>
        <c:gapWidth val="150"/>
        <c:overlap val="-25"/>
        <c:axId val="114531712"/>
        <c:axId val="114538752"/>
      </c:barChart>
      <c:catAx>
        <c:axId val="11453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4538752"/>
        <c:crosses val="autoZero"/>
        <c:auto val="1"/>
        <c:lblAlgn val="ctr"/>
        <c:lblOffset val="100"/>
        <c:noMultiLvlLbl val="0"/>
      </c:catAx>
      <c:valAx>
        <c:axId val="114538752"/>
        <c:scaling>
          <c:orientation val="minMax"/>
        </c:scaling>
        <c:delete val="1"/>
        <c:axPos val="l"/>
        <c:numFmt formatCode="0.00%" sourceLinked="1"/>
        <c:majorTickMark val="none"/>
        <c:minorTickMark val="none"/>
        <c:tickLblPos val="nextTo"/>
        <c:crossAx val="11453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Summary!PivotTable9</c:name>
    <c:fmtId val="21"/>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s>
    <c:plotArea>
      <c:layout/>
      <c:barChart>
        <c:barDir val="col"/>
        <c:grouping val="clustered"/>
        <c:varyColors val="0"/>
        <c:ser>
          <c:idx val="0"/>
          <c:order val="0"/>
          <c:tx>
            <c:strRef>
              <c:f>'14. Summary'!$C$240</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'14. Summary'!$B$241:$B$244</c:f>
              <c:strCache>
                <c:ptCount val="3"/>
                <c:pt idx="0">
                  <c:v>Electricity</c:v>
                </c:pt>
                <c:pt idx="1">
                  <c:v>Water</c:v>
                </c:pt>
                <c:pt idx="2">
                  <c:v>Gas</c:v>
                </c:pt>
              </c:strCache>
            </c:strRef>
          </c:cat>
          <c:val>
            <c:numRef>
              <c:f>'14. Summary'!$C$241:$C$244</c:f>
              <c:numCache>
                <c:formatCode>0.00%</c:formatCode>
                <c:ptCount val="3"/>
                <c:pt idx="0">
                  <c:v>0.72093023255813948</c:v>
                </c:pt>
                <c:pt idx="1">
                  <c:v>0.20930232558139536</c:v>
                </c:pt>
                <c:pt idx="2">
                  <c:v>6.9767441860465115E-2</c:v>
                </c:pt>
              </c:numCache>
            </c:numRef>
          </c:val>
          <c:extLst>
            <c:ext xmlns:c16="http://schemas.microsoft.com/office/drawing/2014/chart" uri="{C3380CC4-5D6E-409C-BE32-E72D297353CC}">
              <c16:uniqueId val="{00000000-8BC7-48A8-8619-9320141421C0}"/>
            </c:ext>
          </c:extLst>
        </c:ser>
        <c:dLbls>
          <c:showLegendKey val="0"/>
          <c:showVal val="1"/>
          <c:showCatName val="0"/>
          <c:showSerName val="0"/>
          <c:showPercent val="0"/>
          <c:showBubbleSize val="0"/>
        </c:dLbls>
        <c:gapWidth val="75"/>
        <c:axId val="114565504"/>
        <c:axId val="114568192"/>
      </c:barChart>
      <c:catAx>
        <c:axId val="1145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4568192"/>
        <c:crosses val="autoZero"/>
        <c:auto val="1"/>
        <c:lblAlgn val="ctr"/>
        <c:lblOffset val="100"/>
        <c:noMultiLvlLbl val="0"/>
      </c:catAx>
      <c:valAx>
        <c:axId val="114568192"/>
        <c:scaling>
          <c:orientation val="minMax"/>
        </c:scaling>
        <c:delete val="1"/>
        <c:axPos val="l"/>
        <c:numFmt formatCode="0.00%" sourceLinked="1"/>
        <c:majorTickMark val="none"/>
        <c:minorTickMark val="none"/>
        <c:tickLblPos val="nextTo"/>
        <c:crossAx val="114565504"/>
        <c:crosses val="autoZero"/>
        <c:crossBetween val="between"/>
      </c:valAx>
      <c:spPr>
        <a:noFill/>
        <a:ln>
          <a:noFill/>
        </a:ln>
        <a:effectLst/>
      </c:spPr>
    </c:plotArea>
    <c:plotVisOnly val="1"/>
    <c:dispBlanksAs val="gap"/>
    <c:showDLblsOverMax val="0"/>
  </c:chart>
  <c:spPr>
    <a:noFill/>
    <a:ln w="28575">
      <a:solidFill>
        <a:schemeClr val="tx1">
          <a:lumMod val="75000"/>
        </a:schemeClr>
      </a:solid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Summary!PivotTable8</c:name>
    <c:fmtId val="17"/>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'14. Summary'!$C$202</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'14. Summary'!$B$203:$B$233</c:f>
              <c:multiLvlStrCache>
                <c:ptCount val="10"/>
                <c:lvl>
                  <c:pt idx="0">
                    <c:v>InCMS Indra Customer Management System
InGRID WFM
InGRID Indra Distribution &amp; Metering</c:v>
                  </c:pt>
                  <c:pt idx="1">
                    <c:v>InCMS Indra Customer Management System</c:v>
                  </c:pt>
                  <c:pt idx="2">
                    <c:v>InCMS Indra Customer Management System
InGRID Indra Distribution &amp; Metering</c:v>
                  </c:pt>
                  <c:pt idx="3">
                    <c:v>InCMS Indra Customer Management System
InGRID Indra Distribution &amp; Metering</c:v>
                  </c:pt>
                  <c:pt idx="4">
                    <c:v>Open SGC</c:v>
                  </c:pt>
                  <c:pt idx="5">
                    <c:v>InCMS Indra Customer Management System</c:v>
                  </c:pt>
                  <c:pt idx="6">
                    <c:v>InCMS Indra Customer Management System</c:v>
                  </c:pt>
                  <c:pt idx="7">
                    <c:v>InCMS Indra Customer Management System</c:v>
                  </c:pt>
                  <c:pt idx="8">
                    <c:v>Sistemas de gestión comercial (SGCV6) 
Balance de módulos de energía (EBM)</c:v>
                  </c:pt>
                  <c:pt idx="9">
                    <c:v>Open SGC</c:v>
                  </c:pt>
                </c:lvl>
                <c:lvl>
                  <c:pt idx="0">
                    <c:v>2016</c:v>
                  </c:pt>
                  <c:pt idx="1">
                    <c:v>No further information</c:v>
                  </c:pt>
                  <c:pt idx="2">
                    <c:v>2008</c:v>
                  </c:pt>
                  <c:pt idx="3">
                    <c:v>2014</c:v>
                  </c:pt>
                  <c:pt idx="4">
                    <c:v>2010</c:v>
                  </c:pt>
                  <c:pt idx="5">
                    <c:v>2014</c:v>
                  </c:pt>
                  <c:pt idx="6">
                    <c:v>No further information</c:v>
                  </c:pt>
                  <c:pt idx="7">
                    <c:v>2013</c:v>
                  </c:pt>
                  <c:pt idx="8">
                    <c:v>2010</c:v>
                  </c:pt>
                  <c:pt idx="9">
                    <c:v>2001</c:v>
                  </c:pt>
                </c:lvl>
                <c:lvl>
                  <c:pt idx="0">
                    <c:v>KPLC</c:v>
                  </c:pt>
                  <c:pt idx="1">
                    <c:v>Meralco</c:v>
                  </c:pt>
                  <c:pt idx="2">
                    <c:v>Unión Fenosa</c:v>
                  </c:pt>
                  <c:pt idx="3">
                    <c:v>ECG</c:v>
                  </c:pt>
                  <c:pt idx="4">
                    <c:v>Sedapal</c:v>
                  </c:pt>
                  <c:pt idx="5">
                    <c:v>EDM</c:v>
                  </c:pt>
                  <c:pt idx="6">
                    <c:v>RGE</c:v>
                  </c:pt>
                  <c:pt idx="7">
                    <c:v>AES SUL</c:v>
                  </c:pt>
                  <c:pt idx="8">
                    <c:v>AES-Sonel</c:v>
                  </c:pt>
                  <c:pt idx="9">
                    <c:v>ANDE</c:v>
                  </c:pt>
                </c:lvl>
              </c:multiLvlStrCache>
            </c:multiLvlStrRef>
          </c:cat>
          <c:val>
            <c:numRef>
              <c:f>'14. Summary'!$C$203:$C$233</c:f>
              <c:numCache>
                <c:formatCode>General</c:formatCode>
                <c:ptCount val="10"/>
                <c:pt idx="0">
                  <c:v>7000000</c:v>
                </c:pt>
                <c:pt idx="1">
                  <c:v>2900000</c:v>
                </c:pt>
                <c:pt idx="2">
                  <c:v>2850000</c:v>
                </c:pt>
                <c:pt idx="3">
                  <c:v>2800000</c:v>
                </c:pt>
                <c:pt idx="4">
                  <c:v>1300000</c:v>
                </c:pt>
                <c:pt idx="5">
                  <c:v>1300000</c:v>
                </c:pt>
                <c:pt idx="6">
                  <c:v>950000</c:v>
                </c:pt>
                <c:pt idx="7">
                  <c:v>850000</c:v>
                </c:pt>
                <c:pt idx="8">
                  <c:v>750000</c:v>
                </c:pt>
                <c:pt idx="9">
                  <c:v>700000</c:v>
                </c:pt>
              </c:numCache>
            </c:numRef>
          </c:val>
          <c:extLst>
            <c:ext xmlns:c16="http://schemas.microsoft.com/office/drawing/2014/chart" uri="{C3380CC4-5D6E-409C-BE32-E72D297353CC}">
              <c16:uniqueId val="{00000000-EF83-4EDA-B309-34C63BE46409}"/>
            </c:ext>
          </c:extLst>
        </c:ser>
        <c:dLbls>
          <c:showLegendKey val="0"/>
          <c:showVal val="1"/>
          <c:showCatName val="0"/>
          <c:showSerName val="0"/>
          <c:showPercent val="0"/>
          <c:showBubbleSize val="0"/>
        </c:dLbls>
        <c:gapWidth val="75"/>
        <c:axId val="114621056"/>
        <c:axId val="116545024"/>
      </c:barChart>
      <c:catAx>
        <c:axId val="11462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16545024"/>
        <c:crosses val="autoZero"/>
        <c:auto val="1"/>
        <c:lblAlgn val="ctr"/>
        <c:lblOffset val="100"/>
        <c:noMultiLvlLbl val="0"/>
      </c:catAx>
      <c:valAx>
        <c:axId val="116545024"/>
        <c:scaling>
          <c:orientation val="minMax"/>
        </c:scaling>
        <c:delete val="1"/>
        <c:axPos val="l"/>
        <c:numFmt formatCode="General" sourceLinked="1"/>
        <c:majorTickMark val="none"/>
        <c:minorTickMark val="none"/>
        <c:tickLblPos val="nextTo"/>
        <c:crossAx val="114621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Summary!PivotTable7</c:name>
    <c:fmtId val="26"/>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1.2043094681272071E-2"/>
          <c:y val="8.8737932435699621E-2"/>
          <c:w val="0.970561324112446"/>
          <c:h val="0.80418587584623535"/>
        </c:manualLayout>
      </c:layout>
      <c:barChart>
        <c:barDir val="col"/>
        <c:grouping val="clustered"/>
        <c:varyColors val="0"/>
        <c:ser>
          <c:idx val="0"/>
          <c:order val="0"/>
          <c:tx>
            <c:strRef>
              <c:f>'14. Summary'!$C$179</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'14. Summary'!$B$180:$B$195</c:f>
              <c:strCache>
                <c:ptCount val="15"/>
                <c:pt idx="0">
                  <c:v>2001</c:v>
                </c:pt>
                <c:pt idx="1">
                  <c:v>2002</c:v>
                </c:pt>
                <c:pt idx="2">
                  <c:v>2003</c:v>
                </c:pt>
                <c:pt idx="3">
                  <c:v>2005</c:v>
                </c:pt>
                <c:pt idx="4">
                  <c:v>2007</c:v>
                </c:pt>
                <c:pt idx="5">
                  <c:v>2008</c:v>
                </c:pt>
                <c:pt idx="6">
                  <c:v>2009</c:v>
                </c:pt>
                <c:pt idx="7">
                  <c:v>2010</c:v>
                </c:pt>
                <c:pt idx="8">
                  <c:v>2011</c:v>
                </c:pt>
                <c:pt idx="9">
                  <c:v>2012</c:v>
                </c:pt>
                <c:pt idx="10">
                  <c:v>2013</c:v>
                </c:pt>
                <c:pt idx="11">
                  <c:v>2014</c:v>
                </c:pt>
                <c:pt idx="12">
                  <c:v>2016</c:v>
                </c:pt>
                <c:pt idx="13">
                  <c:v>2017</c:v>
                </c:pt>
                <c:pt idx="14">
                  <c:v>2018</c:v>
                </c:pt>
              </c:strCache>
            </c:strRef>
          </c:cat>
          <c:val>
            <c:numRef>
              <c:f>'14. Summary'!$C$180:$C$195</c:f>
              <c:numCache>
                <c:formatCode>General</c:formatCode>
                <c:ptCount val="15"/>
                <c:pt idx="0">
                  <c:v>4</c:v>
                </c:pt>
                <c:pt idx="1">
                  <c:v>1</c:v>
                </c:pt>
                <c:pt idx="2">
                  <c:v>1</c:v>
                </c:pt>
                <c:pt idx="3">
                  <c:v>1</c:v>
                </c:pt>
                <c:pt idx="4">
                  <c:v>2</c:v>
                </c:pt>
                <c:pt idx="5">
                  <c:v>4</c:v>
                </c:pt>
                <c:pt idx="6">
                  <c:v>3</c:v>
                </c:pt>
                <c:pt idx="7">
                  <c:v>3</c:v>
                </c:pt>
                <c:pt idx="8">
                  <c:v>2</c:v>
                </c:pt>
                <c:pt idx="9">
                  <c:v>2</c:v>
                </c:pt>
                <c:pt idx="10">
                  <c:v>5</c:v>
                </c:pt>
                <c:pt idx="11">
                  <c:v>2</c:v>
                </c:pt>
                <c:pt idx="12">
                  <c:v>3</c:v>
                </c:pt>
                <c:pt idx="13">
                  <c:v>1</c:v>
                </c:pt>
                <c:pt idx="14">
                  <c:v>1</c:v>
                </c:pt>
              </c:numCache>
            </c:numRef>
          </c:val>
          <c:extLst>
            <c:ext xmlns:c16="http://schemas.microsoft.com/office/drawing/2014/chart" uri="{C3380CC4-5D6E-409C-BE32-E72D297353CC}">
              <c16:uniqueId val="{00000000-1C1F-4CE7-ACFD-A59EBFEE59D3}"/>
            </c:ext>
          </c:extLst>
        </c:ser>
        <c:dLbls>
          <c:showLegendKey val="0"/>
          <c:showVal val="1"/>
          <c:showCatName val="0"/>
          <c:showSerName val="0"/>
          <c:showPercent val="0"/>
          <c:showBubbleSize val="0"/>
        </c:dLbls>
        <c:gapWidth val="150"/>
        <c:overlap val="-25"/>
        <c:axId val="116267264"/>
        <c:axId val="116278400"/>
      </c:barChart>
      <c:catAx>
        <c:axId val="11626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6278400"/>
        <c:crosses val="autoZero"/>
        <c:auto val="1"/>
        <c:lblAlgn val="ctr"/>
        <c:lblOffset val="100"/>
        <c:noMultiLvlLbl val="0"/>
      </c:catAx>
      <c:valAx>
        <c:axId val="116278400"/>
        <c:scaling>
          <c:orientation val="minMax"/>
        </c:scaling>
        <c:delete val="1"/>
        <c:axPos val="l"/>
        <c:numFmt formatCode="General" sourceLinked="1"/>
        <c:majorTickMark val="none"/>
        <c:minorTickMark val="none"/>
        <c:tickLblPos val="nextTo"/>
        <c:crossAx val="116267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[Indra v02.xlsx]14. Summary!PivotTable10</c:name>
    <c:fmtId val="21"/>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'14. Summary'!$C$268</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'14. Summary'!$B$269:$B$281</c:f>
              <c:strCache>
                <c:ptCount val="12"/>
                <c:pt idx="0">
                  <c:v>2001</c:v>
                </c:pt>
                <c:pt idx="1">
                  <c:v>2002</c:v>
                </c:pt>
                <c:pt idx="2">
                  <c:v>2005</c:v>
                </c:pt>
                <c:pt idx="3">
                  <c:v>2008</c:v>
                </c:pt>
                <c:pt idx="4">
                  <c:v>2009</c:v>
                </c:pt>
                <c:pt idx="5">
                  <c:v>2010</c:v>
                </c:pt>
                <c:pt idx="6">
                  <c:v>2012</c:v>
                </c:pt>
                <c:pt idx="7">
                  <c:v>2013</c:v>
                </c:pt>
                <c:pt idx="8">
                  <c:v>2014</c:v>
                </c:pt>
                <c:pt idx="9">
                  <c:v>2016</c:v>
                </c:pt>
                <c:pt idx="10">
                  <c:v>2017</c:v>
                </c:pt>
                <c:pt idx="11">
                  <c:v>2018</c:v>
                </c:pt>
              </c:strCache>
            </c:strRef>
          </c:cat>
          <c:val>
            <c:numRef>
              <c:f>'14. Summary'!$C$269:$C$281</c:f>
              <c:numCache>
                <c:formatCode>General</c:formatCode>
                <c:ptCount val="12"/>
                <c:pt idx="0">
                  <c:v>4</c:v>
                </c:pt>
                <c:pt idx="1">
                  <c:v>1</c:v>
                </c:pt>
                <c:pt idx="2">
                  <c:v>1</c:v>
                </c:pt>
                <c:pt idx="3">
                  <c:v>4</c:v>
                </c:pt>
                <c:pt idx="4">
                  <c:v>1</c:v>
                </c:pt>
                <c:pt idx="5">
                  <c:v>3</c:v>
                </c:pt>
                <c:pt idx="6">
                  <c:v>2</c:v>
                </c:pt>
                <c:pt idx="7">
                  <c:v>4</c:v>
                </c:pt>
                <c:pt idx="8">
                  <c:v>2</c:v>
                </c:pt>
                <c:pt idx="9">
                  <c:v>1</c:v>
                </c:pt>
                <c:pt idx="10">
                  <c:v>1</c:v>
                </c:pt>
                <c:pt idx="11">
                  <c:v>1</c:v>
                </c:pt>
              </c:numCache>
            </c:numRef>
          </c:val>
          <c:extLst>
            <c:ext xmlns:c16="http://schemas.microsoft.com/office/drawing/2014/chart" uri="{C3380CC4-5D6E-409C-BE32-E72D297353CC}">
              <c16:uniqueId val="{00000000-24F2-492D-AB3C-9A05C050496F}"/>
            </c:ext>
          </c:extLst>
        </c:ser>
        <c:dLbls>
          <c:showLegendKey val="0"/>
          <c:showVal val="1"/>
          <c:showCatName val="0"/>
          <c:showSerName val="0"/>
          <c:showPercent val="0"/>
          <c:showBubbleSize val="0"/>
        </c:dLbls>
        <c:gapWidth val="75"/>
        <c:axId val="116321280"/>
        <c:axId val="116332416"/>
      </c:barChart>
      <c:catAx>
        <c:axId val="11632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6332416"/>
        <c:crosses val="autoZero"/>
        <c:auto val="1"/>
        <c:lblAlgn val="ctr"/>
        <c:lblOffset val="100"/>
        <c:noMultiLvlLbl val="0"/>
      </c:catAx>
      <c:valAx>
        <c:axId val="116332416"/>
        <c:scaling>
          <c:orientation val="minMax"/>
        </c:scaling>
        <c:delete val="1"/>
        <c:axPos val="l"/>
        <c:numFmt formatCode="General" sourceLinked="1"/>
        <c:majorTickMark val="none"/>
        <c:minorTickMark val="none"/>
        <c:tickLblPos val="nextTo"/>
        <c:crossAx val="11632128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19-08-14T10:23:35.190" idx="96">
    <p:pos x="6941" y="1634"/>
    <p:text>Añadir el Open Academy</p:text>
  </p:cm>
  <p:cm authorId="1" dt="2019-08-16T09:07:46.855" idx="74">
    <p:pos x="6941" y="1730"/>
    <p:text>ok</p:text>
    <p:extLst>
      <p:ext uri="{C676402C-5697-4E1C-873F-D02D1690AC5C}">
        <p15:threadingInfo xmlns:p15="http://schemas.microsoft.com/office/powerpoint/2012/main" timeZoneBias="300">
          <p15:parentCm authorId="0" idx="9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9-08-13T17:55:52.710" idx="79">
    <p:pos x="6583" y="842"/>
    <p:text>Validar si el portal no sería una fortaleza también.</p:text>
  </p:cm>
  <p:cm authorId="1" dt="2019-08-16T08:03:38.802" idx="63">
    <p:pos x="6583" y="938"/>
    <p:text>El CIS cuenta con portal, se puede validar en la siguiente slide donde aparece como self-service.</p:text>
    <p:extLst>
      <p:ext uri="{C676402C-5697-4E1C-873F-D02D1690AC5C}">
        <p15:threadingInfo xmlns:p15="http://schemas.microsoft.com/office/powerpoint/2012/main" timeZoneBias="300">
          <p15:parentCm authorId="0" idx="79"/>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9-08-13T17:53:53.030" idx="76">
    <p:pos x="2333" y="1210"/>
    <p:text>Qué es Vending?</p:text>
  </p:cm>
  <p:cm authorId="1" dt="2019-08-16T08:21:54.574" idx="66">
    <p:pos x="2333" y="1306"/>
    <p:text>Este término también me causó curiosidad, sin embargo ya he intentado averiguar a qué se refiere indra con esto y no ha sido posible encontrar un respuesta precisa. Por el significado de la palabra podría referirse a ventas, pero no estamos seguros de la interpretación precisa que le da Indra.</p:text>
    <p:extLst>
      <p:ext uri="{C676402C-5697-4E1C-873F-D02D1690AC5C}">
        <p15:threadingInfo xmlns:p15="http://schemas.microsoft.com/office/powerpoint/2012/main" timeZoneBias="300">
          <p15:parentCm authorId="0" idx="7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8-16T16:26:08.274" idx="85">
    <p:pos x="1064" y="1932"/>
    <p:text>Esta fue la información mas cercana que encontré respecto a CA,y habla de la partiticpación de Indra en un evento de cloud. http://www.techweek.es/infraestructuras-tic/informes/1007946003701/ca-technologies-analiza-oportunidades.1.html</p:text>
    <p:extLst mod="1">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74D0D-469F-4113-BA53-B855A6B74455}" type="datetimeFigureOut">
              <a:rPr lang="en-US" smtClean="0"/>
              <a:t>10/24/2019</a:t>
            </a:fld>
            <a:endParaRPr lang="en-US"/>
          </a:p>
        </p:txBody>
      </p:sp>
      <p:sp>
        <p:nvSpPr>
          <p:cNvPr id="4" name="Slide Image Placeholder 3"/>
          <p:cNvSpPr>
            <a:spLocks noGrp="1" noRot="1" noChangeAspect="1"/>
          </p:cNvSpPr>
          <p:nvPr>
            <p:ph type="sldImg" idx="2"/>
          </p:nvPr>
        </p:nvSpPr>
        <p:spPr>
          <a:xfrm>
            <a:off x="536575" y="1143000"/>
            <a:ext cx="57848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F19A7-4542-4502-A564-154A4CBCCB17}" type="slidenum">
              <a:rPr lang="en-US" smtClean="0"/>
              <a:t>‹#›</a:t>
            </a:fld>
            <a:endParaRPr lang="en-US"/>
          </a:p>
        </p:txBody>
      </p:sp>
    </p:spTree>
    <p:extLst>
      <p:ext uri="{BB962C8B-B14F-4D97-AF65-F5344CB8AC3E}">
        <p14:creationId xmlns:p14="http://schemas.microsoft.com/office/powerpoint/2010/main" val="166766699"/>
      </p:ext>
    </p:extLst>
  </p:cSld>
  <p:clrMap bg1="lt1" tx1="dk1" bg2="lt2" tx2="dk2" accent1="accent1" accent2="accent2" accent3="accent3" accent4="accent4" accent5="accent5" accent6="accent6" hlink="hlink" folHlink="folHlink"/>
  <p:notesStyle>
    <a:lvl1pPr marL="0" algn="l" defTabSz="1009498" rtl="0" eaLnBrk="1" latinLnBrk="0" hangingPunct="1">
      <a:defRPr sz="1325" kern="1200">
        <a:solidFill>
          <a:schemeClr val="tx1"/>
        </a:solidFill>
        <a:latin typeface="+mn-lt"/>
        <a:ea typeface="+mn-ea"/>
        <a:cs typeface="+mn-cs"/>
      </a:defRPr>
    </a:lvl1pPr>
    <a:lvl2pPr marL="504749" algn="l" defTabSz="1009498" rtl="0" eaLnBrk="1" latinLnBrk="0" hangingPunct="1">
      <a:defRPr sz="1325" kern="1200">
        <a:solidFill>
          <a:schemeClr val="tx1"/>
        </a:solidFill>
        <a:latin typeface="+mn-lt"/>
        <a:ea typeface="+mn-ea"/>
        <a:cs typeface="+mn-cs"/>
      </a:defRPr>
    </a:lvl2pPr>
    <a:lvl3pPr marL="1009498" algn="l" defTabSz="1009498" rtl="0" eaLnBrk="1" latinLnBrk="0" hangingPunct="1">
      <a:defRPr sz="1325" kern="1200">
        <a:solidFill>
          <a:schemeClr val="tx1"/>
        </a:solidFill>
        <a:latin typeface="+mn-lt"/>
        <a:ea typeface="+mn-ea"/>
        <a:cs typeface="+mn-cs"/>
      </a:defRPr>
    </a:lvl3pPr>
    <a:lvl4pPr marL="1514246" algn="l" defTabSz="1009498" rtl="0" eaLnBrk="1" latinLnBrk="0" hangingPunct="1">
      <a:defRPr sz="1325" kern="1200">
        <a:solidFill>
          <a:schemeClr val="tx1"/>
        </a:solidFill>
        <a:latin typeface="+mn-lt"/>
        <a:ea typeface="+mn-ea"/>
        <a:cs typeface="+mn-cs"/>
      </a:defRPr>
    </a:lvl4pPr>
    <a:lvl5pPr marL="2018995" algn="l" defTabSz="1009498" rtl="0" eaLnBrk="1" latinLnBrk="0" hangingPunct="1">
      <a:defRPr sz="1325" kern="1200">
        <a:solidFill>
          <a:schemeClr val="tx1"/>
        </a:solidFill>
        <a:latin typeface="+mn-lt"/>
        <a:ea typeface="+mn-ea"/>
        <a:cs typeface="+mn-cs"/>
      </a:defRPr>
    </a:lvl5pPr>
    <a:lvl6pPr marL="2523744" algn="l" defTabSz="1009498" rtl="0" eaLnBrk="1" latinLnBrk="0" hangingPunct="1">
      <a:defRPr sz="1325" kern="1200">
        <a:solidFill>
          <a:schemeClr val="tx1"/>
        </a:solidFill>
        <a:latin typeface="+mn-lt"/>
        <a:ea typeface="+mn-ea"/>
        <a:cs typeface="+mn-cs"/>
      </a:defRPr>
    </a:lvl6pPr>
    <a:lvl7pPr marL="3028493" algn="l" defTabSz="1009498" rtl="0" eaLnBrk="1" latinLnBrk="0" hangingPunct="1">
      <a:defRPr sz="1325" kern="1200">
        <a:solidFill>
          <a:schemeClr val="tx1"/>
        </a:solidFill>
        <a:latin typeface="+mn-lt"/>
        <a:ea typeface="+mn-ea"/>
        <a:cs typeface="+mn-cs"/>
      </a:defRPr>
    </a:lvl7pPr>
    <a:lvl8pPr marL="3533242" algn="l" defTabSz="1009498" rtl="0" eaLnBrk="1" latinLnBrk="0" hangingPunct="1">
      <a:defRPr sz="1325" kern="1200">
        <a:solidFill>
          <a:schemeClr val="tx1"/>
        </a:solidFill>
        <a:latin typeface="+mn-lt"/>
        <a:ea typeface="+mn-ea"/>
        <a:cs typeface="+mn-cs"/>
      </a:defRPr>
    </a:lvl8pPr>
    <a:lvl9pPr marL="4037990" algn="l" defTabSz="1009498" rtl="0" eaLnBrk="1" latinLnBrk="0" hangingPunct="1">
      <a:defRPr sz="13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dinero.hn/reactivan-software-estatal-de-facturacion-incms-para-que-eeh-reduzca-mora/"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36575" y="1143000"/>
            <a:ext cx="5784850" cy="3086100"/>
          </a:xfrm>
        </p:spPr>
      </p:sp>
      <p:sp>
        <p:nvSpPr>
          <p:cNvPr id="3" name="2 Marcador de notas"/>
          <p:cNvSpPr>
            <a:spLocks noGrp="1"/>
          </p:cNvSpPr>
          <p:nvPr>
            <p:ph type="body" idx="1"/>
          </p:nvPr>
        </p:nvSpPr>
        <p:spPr/>
        <p:txBody>
          <a:bodyPr/>
          <a:lstStyle/>
          <a:p>
            <a:r>
              <a:rPr lang="es-ES" dirty="0" err="1" smtClean="0"/>
              <a:t>Slide</a:t>
            </a:r>
            <a:r>
              <a:rPr lang="es-ES" dirty="0" smtClean="0"/>
              <a:t> de inicio</a:t>
            </a:r>
            <a:r>
              <a:rPr lang="es-ES" baseline="0" dirty="0" smtClean="0"/>
              <a:t> de la presentación</a:t>
            </a:r>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1</a:t>
            </a:fld>
            <a:endParaRPr lang="es-ES"/>
          </a:p>
        </p:txBody>
      </p:sp>
    </p:spTree>
    <p:extLst>
      <p:ext uri="{BB962C8B-B14F-4D97-AF65-F5344CB8AC3E}">
        <p14:creationId xmlns:p14="http://schemas.microsoft.com/office/powerpoint/2010/main" val="3638969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36575" y="1143000"/>
            <a:ext cx="5784850" cy="3086100"/>
          </a:xfrm>
        </p:spPr>
      </p:sp>
      <p:sp>
        <p:nvSpPr>
          <p:cNvPr id="3" name="2 Marcador de notas"/>
          <p:cNvSpPr>
            <a:spLocks noGrp="1"/>
          </p:cNvSpPr>
          <p:nvPr>
            <p:ph type="body" idx="1"/>
          </p:nvPr>
        </p:nvSpPr>
        <p:spPr/>
        <p:txBody>
          <a:bodyPr/>
          <a:lstStyle/>
          <a:p>
            <a:r>
              <a:rPr lang="en-US" sz="1400" dirty="0" smtClean="0"/>
              <a:t>Se </a:t>
            </a:r>
            <a:r>
              <a:rPr lang="en-US" sz="1400" dirty="0" err="1" smtClean="0"/>
              <a:t>incluye</a:t>
            </a:r>
            <a:r>
              <a:rPr lang="en-US" sz="1400" dirty="0" smtClean="0"/>
              <a:t> solo la </a:t>
            </a:r>
            <a:r>
              <a:rPr lang="en-US" sz="1400" dirty="0" err="1" smtClean="0"/>
              <a:t>oferta</a:t>
            </a:r>
            <a:r>
              <a:rPr lang="en-US" sz="1400" dirty="0" smtClean="0"/>
              <a:t> actual. </a:t>
            </a:r>
            <a:r>
              <a:rPr lang="en-US" sz="1400" dirty="0" err="1" smtClean="0"/>
              <a:t>En</a:t>
            </a:r>
            <a:r>
              <a:rPr lang="en-US" sz="1400" dirty="0" smtClean="0"/>
              <a:t> el </a:t>
            </a:r>
            <a:r>
              <a:rPr lang="en-US" sz="1400" dirty="0" err="1" smtClean="0"/>
              <a:t>detalle</a:t>
            </a:r>
            <a:r>
              <a:rPr lang="en-US" sz="1400" dirty="0" smtClean="0"/>
              <a:t> de </a:t>
            </a:r>
            <a:r>
              <a:rPr lang="en-US" sz="1400" dirty="0" err="1" smtClean="0"/>
              <a:t>productos</a:t>
            </a:r>
            <a:r>
              <a:rPr lang="en-US" sz="1400" dirty="0" smtClean="0"/>
              <a:t>, </a:t>
            </a:r>
            <a:r>
              <a:rPr lang="en-US" sz="1400" dirty="0" err="1" smtClean="0"/>
              <a:t>veremos</a:t>
            </a:r>
            <a:r>
              <a:rPr lang="en-US" sz="1400" dirty="0" smtClean="0"/>
              <a:t> la </a:t>
            </a:r>
            <a:r>
              <a:rPr lang="en-US" sz="1400" dirty="0" err="1" smtClean="0"/>
              <a:t>oferta</a:t>
            </a:r>
            <a:r>
              <a:rPr lang="en-US" sz="1400" baseline="0" dirty="0" smtClean="0"/>
              <a:t> anterior.</a:t>
            </a:r>
            <a:endParaRPr lang="en-US" sz="1400" dirty="0" smtClean="0"/>
          </a:p>
          <a:p>
            <a:r>
              <a:rPr lang="en-US" sz="1400" dirty="0" smtClean="0"/>
              <a:t>US$40 billion total GAAP</a:t>
            </a:r>
          </a:p>
          <a:p>
            <a:r>
              <a:rPr lang="en-US" sz="1400" dirty="0" smtClean="0"/>
              <a:t>revenue in FY 2018</a:t>
            </a:r>
          </a:p>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13</a:t>
            </a:fld>
            <a:endParaRPr lang="es-ES"/>
          </a:p>
        </p:txBody>
      </p:sp>
    </p:spTree>
    <p:extLst>
      <p:ext uri="{BB962C8B-B14F-4D97-AF65-F5344CB8AC3E}">
        <p14:creationId xmlns:p14="http://schemas.microsoft.com/office/powerpoint/2010/main" val="307796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36575" y="1143000"/>
            <a:ext cx="5784850" cy="30861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16</a:t>
            </a:fld>
            <a:endParaRPr lang="es-ES"/>
          </a:p>
        </p:txBody>
      </p:sp>
    </p:spTree>
    <p:extLst>
      <p:ext uri="{BB962C8B-B14F-4D97-AF65-F5344CB8AC3E}">
        <p14:creationId xmlns:p14="http://schemas.microsoft.com/office/powerpoint/2010/main" val="13215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20</a:t>
            </a:fld>
            <a:endParaRPr lang="en-US"/>
          </a:p>
        </p:txBody>
      </p:sp>
    </p:spTree>
    <p:extLst>
      <p:ext uri="{BB962C8B-B14F-4D97-AF65-F5344CB8AC3E}">
        <p14:creationId xmlns:p14="http://schemas.microsoft.com/office/powerpoint/2010/main" val="2023418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21</a:t>
            </a:fld>
            <a:endParaRPr lang="en-US"/>
          </a:p>
        </p:txBody>
      </p:sp>
    </p:spTree>
    <p:extLst>
      <p:ext uri="{BB962C8B-B14F-4D97-AF65-F5344CB8AC3E}">
        <p14:creationId xmlns:p14="http://schemas.microsoft.com/office/powerpoint/2010/main" val="3061646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Mapping</a:t>
            </a:r>
            <a:r>
              <a:rPr lang="es-ES" dirty="0" smtClean="0"/>
              <a:t> </a:t>
            </a:r>
            <a:r>
              <a:rPr lang="es-ES" dirty="0" err="1" smtClean="0"/>
              <a:t>the</a:t>
            </a:r>
            <a:r>
              <a:rPr lang="es-ES" dirty="0" smtClean="0"/>
              <a:t> </a:t>
            </a:r>
            <a:r>
              <a:rPr lang="es-ES" dirty="0" err="1" smtClean="0"/>
              <a:t>pivotal</a:t>
            </a:r>
            <a:r>
              <a:rPr lang="es-ES" baseline="0" dirty="0" smtClean="0"/>
              <a:t> </a:t>
            </a:r>
            <a:r>
              <a:rPr lang="es-ES" baseline="0" dirty="0" err="1" smtClean="0"/>
              <a:t>functionalities</a:t>
            </a:r>
            <a:r>
              <a:rPr lang="es-ES" baseline="0" dirty="0" smtClean="0"/>
              <a:t> of </a:t>
            </a:r>
            <a:r>
              <a:rPr lang="es-ES" baseline="0" dirty="0" err="1" smtClean="0"/>
              <a:t>Onesait</a:t>
            </a:r>
            <a:r>
              <a:rPr lang="es-ES" baseline="0" dirty="0" smtClean="0"/>
              <a:t> and OSF, </a:t>
            </a:r>
            <a:r>
              <a:rPr lang="es-ES" baseline="0" dirty="0" err="1" smtClean="0"/>
              <a:t>we</a:t>
            </a:r>
            <a:r>
              <a:rPr lang="es-ES" baseline="0" dirty="0" smtClean="0"/>
              <a:t> can </a:t>
            </a:r>
            <a:r>
              <a:rPr lang="es-ES" baseline="0" dirty="0" err="1" smtClean="0"/>
              <a:t>realized</a:t>
            </a:r>
            <a:r>
              <a:rPr lang="es-ES" baseline="0" dirty="0" smtClean="0"/>
              <a:t> </a:t>
            </a:r>
            <a:r>
              <a:rPr lang="es-ES" baseline="0" dirty="0" err="1" smtClean="0"/>
              <a:t>that</a:t>
            </a:r>
            <a:r>
              <a:rPr lang="es-ES" baseline="0" dirty="0" smtClean="0"/>
              <a:t> OSF </a:t>
            </a:r>
            <a:r>
              <a:rPr lang="es-ES" baseline="0" dirty="0" err="1" smtClean="0"/>
              <a:t>cover</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scope</a:t>
            </a:r>
            <a:r>
              <a:rPr lang="es-ES" baseline="0" dirty="0" smtClean="0"/>
              <a:t> of </a:t>
            </a:r>
            <a:r>
              <a:rPr lang="es-ES" baseline="0" dirty="0" err="1" smtClean="0"/>
              <a:t>Indra’s</a:t>
            </a:r>
            <a:r>
              <a:rPr lang="es-ES" baseline="0" dirty="0" smtClean="0"/>
              <a:t> CIS and MDM.</a:t>
            </a:r>
          </a:p>
          <a:p>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22</a:t>
            </a:fld>
            <a:endParaRPr lang="en-US"/>
          </a:p>
        </p:txBody>
      </p:sp>
    </p:spTree>
    <p:extLst>
      <p:ext uri="{BB962C8B-B14F-4D97-AF65-F5344CB8AC3E}">
        <p14:creationId xmlns:p14="http://schemas.microsoft.com/office/powerpoint/2010/main" val="167358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err="1" smtClean="0"/>
              <a:t>VAPs</a:t>
            </a:r>
            <a:r>
              <a:rPr lang="es-CO" dirty="0" smtClean="0"/>
              <a:t> = </a:t>
            </a:r>
            <a:r>
              <a:rPr lang="es-CO" dirty="0" err="1" smtClean="0"/>
              <a:t>Value</a:t>
            </a:r>
            <a:r>
              <a:rPr lang="es-CO" dirty="0" smtClean="0"/>
              <a:t> </a:t>
            </a:r>
            <a:r>
              <a:rPr lang="es-CO" dirty="0" err="1" smtClean="0"/>
              <a:t>added</a:t>
            </a:r>
            <a:r>
              <a:rPr lang="es-CO" dirty="0" smtClean="0"/>
              <a:t> </a:t>
            </a:r>
            <a:r>
              <a:rPr lang="es-CO" dirty="0" err="1" smtClean="0"/>
              <a:t>Products</a:t>
            </a:r>
            <a:r>
              <a:rPr lang="es-CO" dirty="0" smtClean="0"/>
              <a:t> (</a:t>
            </a:r>
            <a:r>
              <a:rPr lang="es-CO" dirty="0" err="1" smtClean="0"/>
              <a:t>VAP’s</a:t>
            </a:r>
            <a:r>
              <a:rPr lang="es-CO" dirty="0" smtClean="0"/>
              <a:t>)</a:t>
            </a:r>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23</a:t>
            </a:fld>
            <a:endParaRPr lang="en-US"/>
          </a:p>
        </p:txBody>
      </p:sp>
    </p:spTree>
    <p:extLst>
      <p:ext uri="{BB962C8B-B14F-4D97-AF65-F5344CB8AC3E}">
        <p14:creationId xmlns:p14="http://schemas.microsoft.com/office/powerpoint/2010/main" val="198818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Indra se refiere a Active </a:t>
            </a:r>
            <a:r>
              <a:rPr lang="es-CO" dirty="0" err="1" smtClean="0"/>
              <a:t>grid</a:t>
            </a:r>
            <a:r>
              <a:rPr lang="es-CO" dirty="0" smtClean="0"/>
              <a:t> a una arquitectura basada en la integración de la energía distribuida y al monitoreo de la red. Los productos de </a:t>
            </a:r>
            <a:r>
              <a:rPr lang="es-CO" dirty="0" err="1" smtClean="0"/>
              <a:t>indra</a:t>
            </a:r>
            <a:r>
              <a:rPr lang="es-CO" dirty="0" smtClean="0"/>
              <a:t> se mueven bajo el esquema de esta arquitectura, con el fin de integrar </a:t>
            </a:r>
            <a:r>
              <a:rPr lang="es-CO" dirty="0" err="1" smtClean="0"/>
              <a:t>DERs</a:t>
            </a:r>
            <a:r>
              <a:rPr lang="es-CO" dirty="0" smtClean="0"/>
              <a:t>. </a:t>
            </a:r>
            <a:r>
              <a:rPr lang="es-CO" dirty="0" err="1" smtClean="0"/>
              <a:t>Pra</a:t>
            </a:r>
            <a:r>
              <a:rPr lang="es-CO" dirty="0" smtClean="0"/>
              <a:t> más </a:t>
            </a:r>
            <a:r>
              <a:rPr lang="es-CO" dirty="0" err="1" smtClean="0"/>
              <a:t>info:indracompany.com</a:t>
            </a:r>
            <a:r>
              <a:rPr lang="es-CO" dirty="0" smtClean="0"/>
              <a:t>/es/</a:t>
            </a:r>
            <a:r>
              <a:rPr lang="es-CO" dirty="0" err="1" smtClean="0"/>
              <a:t>blogneo</a:t>
            </a:r>
            <a:r>
              <a:rPr lang="es-CO" dirty="0" smtClean="0"/>
              <a:t>/active-</a:t>
            </a:r>
            <a:r>
              <a:rPr lang="es-CO" dirty="0" err="1" smtClean="0"/>
              <a:t>grid</a:t>
            </a:r>
            <a:r>
              <a:rPr lang="es-CO" dirty="0" smtClean="0"/>
              <a:t>-arquitectura-control-</a:t>
            </a:r>
            <a:r>
              <a:rPr lang="es-CO" dirty="0" err="1" smtClean="0"/>
              <a:t>transformacion</a:t>
            </a:r>
            <a:r>
              <a:rPr lang="es-CO" dirty="0" smtClean="0"/>
              <a:t>-</a:t>
            </a:r>
            <a:r>
              <a:rPr lang="es-CO" dirty="0" err="1" smtClean="0"/>
              <a:t>electrico</a:t>
            </a:r>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24</a:t>
            </a:fld>
            <a:endParaRPr lang="en-US"/>
          </a:p>
        </p:txBody>
      </p:sp>
    </p:spTree>
    <p:extLst>
      <p:ext uri="{BB962C8B-B14F-4D97-AF65-F5344CB8AC3E}">
        <p14:creationId xmlns:p14="http://schemas.microsoft.com/office/powerpoint/2010/main" val="2559512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25</a:t>
            </a:fld>
            <a:endParaRPr lang="en-US"/>
          </a:p>
        </p:txBody>
      </p:sp>
    </p:spTree>
    <p:extLst>
      <p:ext uri="{BB962C8B-B14F-4D97-AF65-F5344CB8AC3E}">
        <p14:creationId xmlns:p14="http://schemas.microsoft.com/office/powerpoint/2010/main" val="4045765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Customer demand forecast: short, mid and long term </a:t>
            </a:r>
          </a:p>
          <a:p>
            <a:r>
              <a:rPr lang="en-US" dirty="0" smtClean="0"/>
              <a:t>• Identifying complex fraud patterns based on Big Data historical analysis. </a:t>
            </a:r>
          </a:p>
          <a:p>
            <a:r>
              <a:rPr lang="en-US" dirty="0" smtClean="0"/>
              <a:t>• Flexible management of business processes allowing the conditional linking of calculations, approvals, mailings ... </a:t>
            </a:r>
          </a:p>
          <a:p>
            <a:r>
              <a:rPr lang="en-US" dirty="0" smtClean="0"/>
              <a:t>• Real-time detection of failure patterns</a:t>
            </a:r>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27</a:t>
            </a:fld>
            <a:endParaRPr lang="en-US"/>
          </a:p>
        </p:txBody>
      </p:sp>
    </p:spTree>
    <p:extLst>
      <p:ext uri="{BB962C8B-B14F-4D97-AF65-F5344CB8AC3E}">
        <p14:creationId xmlns:p14="http://schemas.microsoft.com/office/powerpoint/2010/main" val="121326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28</a:t>
            </a:fld>
            <a:endParaRPr lang="en-US"/>
          </a:p>
        </p:txBody>
      </p:sp>
    </p:spTree>
    <p:extLst>
      <p:ext uri="{BB962C8B-B14F-4D97-AF65-F5344CB8AC3E}">
        <p14:creationId xmlns:p14="http://schemas.microsoft.com/office/powerpoint/2010/main" val="372738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1143000"/>
            <a:ext cx="57848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3</a:t>
            </a:fld>
            <a:endParaRPr lang="es-ES"/>
          </a:p>
        </p:txBody>
      </p:sp>
    </p:spTree>
    <p:extLst>
      <p:ext uri="{BB962C8B-B14F-4D97-AF65-F5344CB8AC3E}">
        <p14:creationId xmlns:p14="http://schemas.microsoft.com/office/powerpoint/2010/main" val="1942052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36575" y="1143000"/>
            <a:ext cx="5784850" cy="30861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33</a:t>
            </a:fld>
            <a:endParaRPr lang="es-ES"/>
          </a:p>
        </p:txBody>
      </p:sp>
    </p:spTree>
    <p:extLst>
      <p:ext uri="{BB962C8B-B14F-4D97-AF65-F5344CB8AC3E}">
        <p14:creationId xmlns:p14="http://schemas.microsoft.com/office/powerpoint/2010/main" val="3181895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1143000"/>
            <a:ext cx="578485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40F19A7-4542-4502-A564-154A4CBCCB17}" type="slidenum">
              <a:rPr lang="en-US" smtClean="0"/>
              <a:t>36</a:t>
            </a:fld>
            <a:endParaRPr lang="en-US"/>
          </a:p>
        </p:txBody>
      </p:sp>
    </p:spTree>
    <p:extLst>
      <p:ext uri="{BB962C8B-B14F-4D97-AF65-F5344CB8AC3E}">
        <p14:creationId xmlns:p14="http://schemas.microsoft.com/office/powerpoint/2010/main" val="2312825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38</a:t>
            </a:fld>
            <a:endParaRPr lang="en-US"/>
          </a:p>
        </p:txBody>
      </p:sp>
    </p:spTree>
    <p:extLst>
      <p:ext uri="{BB962C8B-B14F-4D97-AF65-F5344CB8AC3E}">
        <p14:creationId xmlns:p14="http://schemas.microsoft.com/office/powerpoint/2010/main" val="3506167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F19A7-4542-4502-A564-154A4CBCCB17}" type="slidenum">
              <a:rPr lang="en-US" smtClean="0"/>
              <a:t>39</a:t>
            </a:fld>
            <a:endParaRPr lang="en-US"/>
          </a:p>
        </p:txBody>
      </p:sp>
    </p:spTree>
    <p:extLst>
      <p:ext uri="{BB962C8B-B14F-4D97-AF65-F5344CB8AC3E}">
        <p14:creationId xmlns:p14="http://schemas.microsoft.com/office/powerpoint/2010/main" val="250435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smtClean="0">
                <a:hlinkClick r:id="rId3"/>
              </a:rPr>
              <a:t>http://dinero.hn/reactivan-software-estatal-de-facturacion-incms-para-que-eeh-reduzca-mora/</a:t>
            </a:r>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45</a:t>
            </a:fld>
            <a:endParaRPr lang="en-US"/>
          </a:p>
        </p:txBody>
      </p:sp>
    </p:spTree>
    <p:extLst>
      <p:ext uri="{BB962C8B-B14F-4D97-AF65-F5344CB8AC3E}">
        <p14:creationId xmlns:p14="http://schemas.microsoft.com/office/powerpoint/2010/main" val="2086048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1143000"/>
            <a:ext cx="57848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F19A7-4542-4502-A564-154A4CBCCB17}" type="slidenum">
              <a:rPr lang="en-US" smtClean="0"/>
              <a:t>47</a:t>
            </a:fld>
            <a:endParaRPr lang="en-US"/>
          </a:p>
        </p:txBody>
      </p:sp>
    </p:spTree>
    <p:extLst>
      <p:ext uri="{BB962C8B-B14F-4D97-AF65-F5344CB8AC3E}">
        <p14:creationId xmlns:p14="http://schemas.microsoft.com/office/powerpoint/2010/main" val="399145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51</a:t>
            </a:fld>
            <a:endParaRPr lang="en-US"/>
          </a:p>
        </p:txBody>
      </p:sp>
    </p:spTree>
    <p:extLst>
      <p:ext uri="{BB962C8B-B14F-4D97-AF65-F5344CB8AC3E}">
        <p14:creationId xmlns:p14="http://schemas.microsoft.com/office/powerpoint/2010/main" val="419347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53</a:t>
            </a:fld>
            <a:endParaRPr lang="en-US"/>
          </a:p>
        </p:txBody>
      </p:sp>
    </p:spTree>
    <p:extLst>
      <p:ext uri="{BB962C8B-B14F-4D97-AF65-F5344CB8AC3E}">
        <p14:creationId xmlns:p14="http://schemas.microsoft.com/office/powerpoint/2010/main" val="46185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36575" y="1143000"/>
            <a:ext cx="5784850" cy="30861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61</a:t>
            </a:fld>
            <a:endParaRPr lang="es-ES"/>
          </a:p>
        </p:txBody>
      </p:sp>
    </p:spTree>
    <p:extLst>
      <p:ext uri="{BB962C8B-B14F-4D97-AF65-F5344CB8AC3E}">
        <p14:creationId xmlns:p14="http://schemas.microsoft.com/office/powerpoint/2010/main" val="330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https://www.minsait.com/es/industrias/utilities-electricidad-gas</a:t>
            </a:r>
          </a:p>
          <a:p>
            <a:r>
              <a:rPr lang="es-ES" dirty="0" smtClean="0"/>
              <a:t>https://www.minsait.com/es/industrias/utilities-agua</a:t>
            </a:r>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4</a:t>
            </a:fld>
            <a:endParaRPr lang="en-US"/>
          </a:p>
        </p:txBody>
      </p:sp>
    </p:spTree>
    <p:extLst>
      <p:ext uri="{BB962C8B-B14F-4D97-AF65-F5344CB8AC3E}">
        <p14:creationId xmlns:p14="http://schemas.microsoft.com/office/powerpoint/2010/main" val="182436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smtClean="0"/>
          </a:p>
          <a:p>
            <a:endParaRPr lang="es-ES" b="1" dirty="0" smtClean="0"/>
          </a:p>
          <a:p>
            <a:endParaRPr lang="es-ES" b="1"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5</a:t>
            </a:fld>
            <a:endParaRPr lang="en-US"/>
          </a:p>
        </p:txBody>
      </p:sp>
    </p:spTree>
    <p:extLst>
      <p:ext uri="{BB962C8B-B14F-4D97-AF65-F5344CB8AC3E}">
        <p14:creationId xmlns:p14="http://schemas.microsoft.com/office/powerpoint/2010/main" val="10269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240F19A7-4542-4502-A564-154A4CBCCB17}" type="slidenum">
              <a:rPr lang="en-US" smtClean="0"/>
              <a:t>7</a:t>
            </a:fld>
            <a:endParaRPr lang="en-US"/>
          </a:p>
        </p:txBody>
      </p:sp>
    </p:spTree>
    <p:extLst>
      <p:ext uri="{BB962C8B-B14F-4D97-AF65-F5344CB8AC3E}">
        <p14:creationId xmlns:p14="http://schemas.microsoft.com/office/powerpoint/2010/main" val="170477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sz="1325" b="0" i="0" kern="1200" dirty="0" smtClean="0">
                <a:solidFill>
                  <a:schemeClr val="tx1"/>
                </a:solidFill>
                <a:effectLst/>
                <a:latin typeface="+mn-lt"/>
                <a:ea typeface="+mn-ea"/>
                <a:cs typeface="+mn-cs"/>
              </a:rPr>
              <a:t>En Colombia, donde está presente desde hace más de 20 años, Indra es una de las principales compañías tecnológicas del país. Cuenta con más de 3.000 profesionales y dispone de oficinas en Bogotá, Barranquilla y Medellín, así como un Centro de Excelencia Cloud en Bucaramanga y un </a:t>
            </a:r>
            <a:r>
              <a:rPr lang="es-CO" sz="1325" b="0" i="0" kern="1200" dirty="0" err="1" smtClean="0">
                <a:solidFill>
                  <a:schemeClr val="tx1"/>
                </a:solidFill>
                <a:effectLst/>
                <a:latin typeface="+mn-lt"/>
                <a:ea typeface="+mn-ea"/>
                <a:cs typeface="+mn-cs"/>
              </a:rPr>
              <a:t>Delivery</a:t>
            </a:r>
            <a:r>
              <a:rPr lang="es-CO" sz="1325" b="0" i="0" kern="1200" dirty="0" smtClean="0">
                <a:solidFill>
                  <a:schemeClr val="tx1"/>
                </a:solidFill>
                <a:effectLst/>
                <a:latin typeface="+mn-lt"/>
                <a:ea typeface="+mn-ea"/>
                <a:cs typeface="+mn-cs"/>
              </a:rPr>
              <a:t> Center (Centro de Producción de Software) en Pereira, que funciona como un polo tecnológico para el desarrollo de proyectos emergentes y arquitecturas punteras que se exportan a toda Latinoamérica y otros países bajo los más altos estándares de calidad, como CMMI y TMMI.</a:t>
            </a:r>
          </a:p>
          <a:p>
            <a:r>
              <a:rPr lang="es-CO" sz="1325" b="0" i="0" kern="1200" dirty="0" smtClean="0">
                <a:solidFill>
                  <a:schemeClr val="tx1"/>
                </a:solidFill>
                <a:effectLst/>
                <a:latin typeface="+mn-lt"/>
                <a:ea typeface="+mn-ea"/>
                <a:cs typeface="+mn-cs"/>
              </a:rPr>
              <a:t>Además, la compañía tiene un Centro de Operaciones de </a:t>
            </a:r>
            <a:r>
              <a:rPr lang="es-CO" sz="1325" b="0" i="0" kern="1200" dirty="0" err="1" smtClean="0">
                <a:solidFill>
                  <a:schemeClr val="tx1"/>
                </a:solidFill>
                <a:effectLst/>
                <a:latin typeface="+mn-lt"/>
                <a:ea typeface="+mn-ea"/>
                <a:cs typeface="+mn-cs"/>
              </a:rPr>
              <a:t>Ciberseguridad</a:t>
            </a:r>
            <a:r>
              <a:rPr lang="es-CO" sz="1325" b="0" i="0" kern="1200" dirty="0" smtClean="0">
                <a:solidFill>
                  <a:schemeClr val="tx1"/>
                </a:solidFill>
                <a:effectLst/>
                <a:latin typeface="+mn-lt"/>
                <a:ea typeface="+mn-ea"/>
                <a:cs typeface="+mn-cs"/>
              </a:rPr>
              <a:t> (</a:t>
            </a:r>
            <a:r>
              <a:rPr lang="es-CO" sz="1325" b="0" i="0" kern="1200" dirty="0" err="1" smtClean="0">
                <a:solidFill>
                  <a:schemeClr val="tx1"/>
                </a:solidFill>
                <a:effectLst/>
                <a:latin typeface="+mn-lt"/>
                <a:ea typeface="+mn-ea"/>
                <a:cs typeface="+mn-cs"/>
              </a:rPr>
              <a:t>CyberSecurity</a:t>
            </a:r>
            <a:r>
              <a:rPr lang="es-CO" sz="1325" b="0" i="0" kern="1200" dirty="0" smtClean="0">
                <a:solidFill>
                  <a:schemeClr val="tx1"/>
                </a:solidFill>
                <a:effectLst/>
                <a:latin typeface="+mn-lt"/>
                <a:ea typeface="+mn-ea"/>
                <a:cs typeface="+mn-cs"/>
              </a:rPr>
              <a:t> </a:t>
            </a:r>
            <a:r>
              <a:rPr lang="es-CO" sz="1325" b="0" i="0" kern="1200" dirty="0" err="1" smtClean="0">
                <a:solidFill>
                  <a:schemeClr val="tx1"/>
                </a:solidFill>
                <a:effectLst/>
                <a:latin typeface="+mn-lt"/>
                <a:ea typeface="+mn-ea"/>
                <a:cs typeface="+mn-cs"/>
              </a:rPr>
              <a:t>Ope-rations</a:t>
            </a:r>
            <a:r>
              <a:rPr lang="es-CO" sz="1325" b="0" i="0" kern="1200" dirty="0" smtClean="0">
                <a:solidFill>
                  <a:schemeClr val="tx1"/>
                </a:solidFill>
                <a:effectLst/>
                <a:latin typeface="+mn-lt"/>
                <a:ea typeface="+mn-ea"/>
                <a:cs typeface="+mn-cs"/>
              </a:rPr>
              <a:t> Center o i-CSOC) en Bogotá, con el que ha reforzado su liderazgo en el mercado de </a:t>
            </a:r>
            <a:r>
              <a:rPr lang="es-CO" sz="1325" b="0" i="0" kern="1200" dirty="0" err="1" smtClean="0">
                <a:solidFill>
                  <a:schemeClr val="tx1"/>
                </a:solidFill>
                <a:effectLst/>
                <a:latin typeface="+mn-lt"/>
                <a:ea typeface="+mn-ea"/>
                <a:cs typeface="+mn-cs"/>
              </a:rPr>
              <a:t>ciberseguridad</a:t>
            </a:r>
            <a:r>
              <a:rPr lang="es-CO" sz="1325" b="0" i="0" kern="1200" dirty="0" smtClean="0">
                <a:solidFill>
                  <a:schemeClr val="tx1"/>
                </a:solidFill>
                <a:effectLst/>
                <a:latin typeface="+mn-lt"/>
                <a:ea typeface="+mn-ea"/>
                <a:cs typeface="+mn-cs"/>
              </a:rPr>
              <a:t> dentro de Latinoamérica, apoyando la actividad de sus clientes en la región y ofreciendo a las compañías locales servicios especializados.</a:t>
            </a:r>
          </a:p>
          <a:p>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8</a:t>
            </a:fld>
            <a:endParaRPr lang="en-US"/>
          </a:p>
        </p:txBody>
      </p:sp>
    </p:spTree>
    <p:extLst>
      <p:ext uri="{BB962C8B-B14F-4D97-AF65-F5344CB8AC3E}">
        <p14:creationId xmlns:p14="http://schemas.microsoft.com/office/powerpoint/2010/main" val="763432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40F19A7-4542-4502-A564-154A4CBCCB17}" type="slidenum">
              <a:rPr lang="en-US" smtClean="0"/>
              <a:t>9</a:t>
            </a:fld>
            <a:endParaRPr lang="en-US"/>
          </a:p>
        </p:txBody>
      </p:sp>
    </p:spTree>
    <p:extLst>
      <p:ext uri="{BB962C8B-B14F-4D97-AF65-F5344CB8AC3E}">
        <p14:creationId xmlns:p14="http://schemas.microsoft.com/office/powerpoint/2010/main" val="292479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36575" y="1143000"/>
            <a:ext cx="5784850" cy="30861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10</a:t>
            </a:fld>
            <a:endParaRPr lang="es-ES"/>
          </a:p>
        </p:txBody>
      </p:sp>
    </p:spTree>
    <p:extLst>
      <p:ext uri="{BB962C8B-B14F-4D97-AF65-F5344CB8AC3E}">
        <p14:creationId xmlns:p14="http://schemas.microsoft.com/office/powerpoint/2010/main" val="206529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1143000"/>
            <a:ext cx="578485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40F19A7-4542-4502-A564-154A4CBCCB17}" type="slidenum">
              <a:rPr lang="en-US" smtClean="0"/>
              <a:t>11</a:t>
            </a:fld>
            <a:endParaRPr lang="en-US"/>
          </a:p>
        </p:txBody>
      </p:sp>
    </p:spTree>
    <p:extLst>
      <p:ext uri="{BB962C8B-B14F-4D97-AF65-F5344CB8AC3E}">
        <p14:creationId xmlns:p14="http://schemas.microsoft.com/office/powerpoint/2010/main" val="2870366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ortada">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10807" t="10492" r="26784" b="36906"/>
          <a:stretch/>
        </p:blipFill>
        <p:spPr>
          <a:xfrm>
            <a:off x="0" y="0"/>
            <a:ext cx="13716000" cy="7315200"/>
          </a:xfrm>
          <a:prstGeom prst="rect">
            <a:avLst/>
          </a:prstGeom>
        </p:spPr>
      </p:pic>
      <p:pic>
        <p:nvPicPr>
          <p:cNvPr id="1026" name="Picture 2" descr="D:\PIEZAS GRÁFICAS\INSTITUCIONAL\LOGO CORPORATIVO\LOGO OP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37" y="1103080"/>
            <a:ext cx="4987290" cy="174099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93304" y="3102935"/>
            <a:ext cx="4864176" cy="536024"/>
          </a:xfrm>
          <a:prstGeom prst="rect">
            <a:avLst/>
          </a:prstGeom>
          <a:noFill/>
        </p:spPr>
        <p:txBody>
          <a:bodyPr wrap="none" lIns="134600" tIns="67300" rIns="134600" bIns="67300" rtlCol="0">
            <a:spAutoFit/>
          </a:bodyPr>
          <a:lstStyle/>
          <a:p>
            <a:r>
              <a:rPr lang="es-ES" b="1" dirty="0" smtClean="0">
                <a:solidFill>
                  <a:srgbClr val="173456"/>
                </a:solidFill>
              </a:rPr>
              <a:t>INNOVATION BEYOND DREAMS</a:t>
            </a:r>
            <a:endParaRPr lang="es-ES" b="1" dirty="0">
              <a:solidFill>
                <a:srgbClr val="173456"/>
              </a:solidFill>
            </a:endParaRPr>
          </a:p>
        </p:txBody>
      </p:sp>
    </p:spTree>
    <p:extLst>
      <p:ext uri="{BB962C8B-B14F-4D97-AF65-F5344CB8AC3E}">
        <p14:creationId xmlns:p14="http://schemas.microsoft.com/office/powerpoint/2010/main" val="2826082111"/>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ortada aseo">
    <p:spTree>
      <p:nvGrpSpPr>
        <p:cNvPr id="1" name=""/>
        <p:cNvGrpSpPr/>
        <p:nvPr/>
      </p:nvGrpSpPr>
      <p:grpSpPr>
        <a:xfrm>
          <a:off x="0" y="0"/>
          <a:ext cx="0" cy="0"/>
          <a:chOff x="0" y="0"/>
          <a:chExt cx="0" cy="0"/>
        </a:xfrm>
      </p:grpSpPr>
      <p:pic>
        <p:nvPicPr>
          <p:cNvPr id="5122" name="Picture 2" descr="D:\PIEZAS GRÁFICAS\PROYECTO TOOLKIT\PLANTILLA 2017\E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8867135" y="5698355"/>
            <a:ext cx="4628791" cy="1628631"/>
          </a:xfrm>
          <a:prstGeom prst="rect">
            <a:avLst/>
          </a:prstGeom>
          <a:noFill/>
        </p:spPr>
        <p:txBody>
          <a:bodyPr wrap="none" lIns="134600" tIns="67300" rIns="134600" bIns="67300" rtlCol="0">
            <a:spAutoFit/>
          </a:bodyPr>
          <a:lstStyle/>
          <a:p>
            <a:r>
              <a:rPr lang="es-ES" sz="9700" b="1" dirty="0" smtClean="0">
                <a:solidFill>
                  <a:schemeClr val="bg1"/>
                </a:solidFill>
                <a:latin typeface="+mj-lt"/>
              </a:rPr>
              <a:t>EcoCIS</a:t>
            </a:r>
            <a:endParaRPr lang="es-ES" sz="9700" b="1" dirty="0">
              <a:solidFill>
                <a:schemeClr val="bg1"/>
              </a:solidFill>
              <a:latin typeface="+mj-lt"/>
            </a:endParaRPr>
          </a:p>
        </p:txBody>
      </p:sp>
    </p:spTree>
    <p:extLst>
      <p:ext uri="{BB962C8B-B14F-4D97-AF65-F5344CB8AC3E}">
        <p14:creationId xmlns:p14="http://schemas.microsoft.com/office/powerpoint/2010/main" val="55042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rtada field service">
    <p:spTree>
      <p:nvGrpSpPr>
        <p:cNvPr id="1" name=""/>
        <p:cNvGrpSpPr/>
        <p:nvPr/>
      </p:nvGrpSpPr>
      <p:grpSpPr>
        <a:xfrm>
          <a:off x="0" y="0"/>
          <a:ext cx="0" cy="0"/>
          <a:chOff x="0" y="0"/>
          <a:chExt cx="0" cy="0"/>
        </a:xfrm>
      </p:grpSpPr>
      <p:pic>
        <p:nvPicPr>
          <p:cNvPr id="5" name="Picture 2" descr="D:\PIEZAS GRÁFICAS\PROYECTO TOOLKIT\PLANTILLA 2017\FIELD SERVICE (tele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708780" y="4988948"/>
            <a:ext cx="7953419" cy="1628631"/>
          </a:xfrm>
          <a:prstGeom prst="rect">
            <a:avLst/>
          </a:prstGeom>
          <a:noFill/>
        </p:spPr>
        <p:txBody>
          <a:bodyPr wrap="none" lIns="134600" tIns="67300" rIns="134600" bIns="67300" rtlCol="0">
            <a:spAutoFit/>
          </a:bodyPr>
          <a:lstStyle/>
          <a:p>
            <a:pPr algn="r"/>
            <a:r>
              <a:rPr lang="es-ES" sz="9700" b="1" dirty="0" smtClean="0">
                <a:solidFill>
                  <a:schemeClr val="bg1"/>
                </a:solidFill>
                <a:latin typeface="+mj-lt"/>
              </a:rPr>
              <a:t>Field Service</a:t>
            </a:r>
            <a:endParaRPr lang="es-ES" sz="9700" b="1" dirty="0">
              <a:solidFill>
                <a:schemeClr val="bg1"/>
              </a:solidFill>
              <a:latin typeface="+mj-lt"/>
            </a:endParaRPr>
          </a:p>
        </p:txBody>
      </p:sp>
      <p:sp>
        <p:nvSpPr>
          <p:cNvPr id="4" name="3 CuadroTexto"/>
          <p:cNvSpPr txBox="1"/>
          <p:nvPr/>
        </p:nvSpPr>
        <p:spPr>
          <a:xfrm>
            <a:off x="5806113" y="6115473"/>
            <a:ext cx="7856085" cy="2136462"/>
          </a:xfrm>
          <a:prstGeom prst="rect">
            <a:avLst/>
          </a:prstGeom>
          <a:noFill/>
        </p:spPr>
        <p:txBody>
          <a:bodyPr wrap="none" lIns="134600" tIns="67300" rIns="134600" bIns="67300" rtlCol="0">
            <a:spAutoFit/>
          </a:bodyPr>
          <a:lstStyle/>
          <a:p>
            <a:pPr algn="r"/>
            <a:r>
              <a:rPr lang="es-ES" sz="6500" dirty="0" smtClean="0">
                <a:solidFill>
                  <a:schemeClr val="bg1"/>
                </a:solidFill>
              </a:rPr>
              <a:t>Telecommunications</a:t>
            </a:r>
          </a:p>
          <a:p>
            <a:pPr algn="r"/>
            <a:endParaRPr lang="es-ES" sz="6500" dirty="0" smtClean="0">
              <a:solidFill>
                <a:schemeClr val="bg1"/>
              </a:solidFill>
            </a:endParaRPr>
          </a:p>
        </p:txBody>
      </p:sp>
    </p:spTree>
    <p:extLst>
      <p:ext uri="{BB962C8B-B14F-4D97-AF65-F5344CB8AC3E}">
        <p14:creationId xmlns:p14="http://schemas.microsoft.com/office/powerpoint/2010/main" val="22324123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nal">
    <p:spTree>
      <p:nvGrpSpPr>
        <p:cNvPr id="1" name=""/>
        <p:cNvGrpSpPr/>
        <p:nvPr/>
      </p:nvGrpSpPr>
      <p:grpSpPr>
        <a:xfrm>
          <a:off x="0" y="0"/>
          <a:ext cx="0" cy="0"/>
          <a:chOff x="0" y="0"/>
          <a:chExt cx="0" cy="0"/>
        </a:xfrm>
      </p:grpSpPr>
      <p:pic>
        <p:nvPicPr>
          <p:cNvPr id="3074" name="Picture 2" descr="D:\PIEZAS GRÁFICAS\PPT VERSIÓN DE PRODUCTO\fondo azu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73" b="16706"/>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1796" y="2976646"/>
            <a:ext cx="3672408" cy="582190"/>
          </a:xfrm>
          <a:prstGeom prst="rect">
            <a:avLst/>
          </a:prstGeom>
          <a:noFill/>
        </p:spPr>
        <p:txBody>
          <a:bodyPr wrap="square" lIns="134600" tIns="67300" rIns="134600" bIns="67300" rtlCol="0">
            <a:spAutoFit/>
          </a:bodyPr>
          <a:lstStyle/>
          <a:p>
            <a:pPr algn="ctr"/>
            <a:r>
              <a:rPr lang="en-US" sz="2900" dirty="0">
                <a:solidFill>
                  <a:schemeClr val="bg1"/>
                </a:solidFill>
                <a:ea typeface="Akkurat" charset="0"/>
                <a:cs typeface="Akkurat" charset="0"/>
              </a:rPr>
              <a:t>www.openintl.com</a:t>
            </a:r>
            <a:endParaRPr lang="en-US" sz="2900" dirty="0">
              <a:solidFill>
                <a:schemeClr val="bg1"/>
              </a:solidFill>
              <a:latin typeface="+mn-lt"/>
              <a:ea typeface="Akkurat" charset="0"/>
              <a:cs typeface="Akkurat" charset="0"/>
            </a:endParaRP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368" y="2121429"/>
            <a:ext cx="2139264" cy="686319"/>
          </a:xfrm>
          <a:prstGeom prst="rect">
            <a:avLst/>
          </a:prstGeom>
        </p:spPr>
      </p:pic>
      <p:sp>
        <p:nvSpPr>
          <p:cNvPr id="6" name="5 CuadroTexto"/>
          <p:cNvSpPr txBox="1"/>
          <p:nvPr/>
        </p:nvSpPr>
        <p:spPr>
          <a:xfrm>
            <a:off x="1697083" y="6422707"/>
            <a:ext cx="1680868" cy="335969"/>
          </a:xfrm>
          <a:prstGeom prst="rect">
            <a:avLst/>
          </a:prstGeom>
          <a:noFill/>
        </p:spPr>
        <p:txBody>
          <a:bodyPr wrap="none" lIns="134600" tIns="67300" rIns="134600" bIns="67300" rtlCol="0">
            <a:spAutoFit/>
          </a:bodyPr>
          <a:lstStyle/>
          <a:p>
            <a:pPr marL="0" marR="0" indent="0" algn="ctr" defTabSz="1345997" rtl="0" eaLnBrk="1" fontAlgn="auto" latinLnBrk="0" hangingPunct="1">
              <a:lnSpc>
                <a:spcPct val="100000"/>
              </a:lnSpc>
              <a:spcBef>
                <a:spcPts val="0"/>
              </a:spcBef>
              <a:spcAft>
                <a:spcPts val="0"/>
              </a:spcAft>
              <a:buClrTx/>
              <a:buSzTx/>
              <a:buFontTx/>
              <a:buNone/>
              <a:tabLst/>
              <a:defRPr/>
            </a:pPr>
            <a:r>
              <a:rPr lang="es-ES" sz="1300" b="0" i="0" u="none" kern="1200" dirty="0" smtClean="0">
                <a:solidFill>
                  <a:schemeClr val="bg1"/>
                </a:solidFill>
                <a:effectLst/>
                <a:latin typeface="+mn-lt"/>
                <a:ea typeface="+mn-ea"/>
                <a:cs typeface="+mn-cs"/>
              </a:rPr>
              <a:t>Open International</a:t>
            </a:r>
          </a:p>
        </p:txBody>
      </p:sp>
      <p:pic>
        <p:nvPicPr>
          <p:cNvPr id="2055" name="Picture 7" descr="D:\PIEZAS GRÁFICAS\PROYECTO TOOLKIT\PLANTILLA 2017\REDES ICONS\facebook-lette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9183" y="5910650"/>
            <a:ext cx="417311" cy="3956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PIEZAS GRÁFICAS\PROYECTO TOOLKIT\PLANTILLA 2017\REDES ICONS\linkedin-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8863" y="5910650"/>
            <a:ext cx="417311" cy="39567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PIEZAS GRÁFICAS\PROYECTO TOOLKIT\PLANTILLA 2017\REDES ICONS\twitter-logo-silhouet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9502" y="5910653"/>
            <a:ext cx="417311" cy="3956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PIEZAS GRÁFICAS\PROYECTO TOOLKIT\PLANTILLA 2017\REDES ICONS\youtube-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69823" y="5910650"/>
            <a:ext cx="417311" cy="395674"/>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4445155" y="6422707"/>
            <a:ext cx="1945364" cy="335969"/>
          </a:xfrm>
          <a:prstGeom prst="rect">
            <a:avLst/>
          </a:prstGeom>
          <a:noFill/>
        </p:spPr>
        <p:txBody>
          <a:bodyPr wrap="none" lIns="134600" tIns="67300" rIns="134600" bIns="67300" rtlCol="0">
            <a:spAutoFit/>
          </a:bodyPr>
          <a:lstStyle/>
          <a:p>
            <a:pPr marL="0" marR="0" indent="0" algn="ctr" defTabSz="1345997" rtl="0" eaLnBrk="1" fontAlgn="auto" latinLnBrk="0" hangingPunct="1">
              <a:lnSpc>
                <a:spcPct val="100000"/>
              </a:lnSpc>
              <a:spcBef>
                <a:spcPts val="0"/>
              </a:spcBef>
              <a:spcAft>
                <a:spcPts val="0"/>
              </a:spcAft>
              <a:buClrTx/>
              <a:buSzTx/>
              <a:buFontTx/>
              <a:buNone/>
              <a:tabLst/>
              <a:defRPr/>
            </a:pPr>
            <a:r>
              <a:rPr lang="es-ES" sz="1300" b="0" i="0" u="none" kern="1200" dirty="0" smtClean="0">
                <a:solidFill>
                  <a:schemeClr val="bg1"/>
                </a:solidFill>
                <a:effectLst/>
                <a:latin typeface="+mn-lt"/>
                <a:ea typeface="+mn-ea"/>
                <a:cs typeface="+mn-cs"/>
              </a:rPr>
              <a:t>Open </a:t>
            </a:r>
            <a:r>
              <a:rPr lang="es-ES" sz="1300" b="0" i="0" u="none" kern="1200" dirty="0" err="1" smtClean="0">
                <a:solidFill>
                  <a:schemeClr val="bg1"/>
                </a:solidFill>
                <a:effectLst/>
                <a:latin typeface="+mn-lt"/>
                <a:ea typeface="+mn-ea"/>
                <a:cs typeface="+mn-cs"/>
              </a:rPr>
              <a:t>Smartflex</a:t>
            </a:r>
            <a:r>
              <a:rPr lang="es-ES" sz="1300" b="0" i="0" u="none" kern="1200" dirty="0" smtClean="0">
                <a:solidFill>
                  <a:schemeClr val="bg1"/>
                </a:solidFill>
                <a:effectLst/>
                <a:latin typeface="+mn-lt"/>
                <a:ea typeface="+mn-ea"/>
                <a:cs typeface="+mn-cs"/>
              </a:rPr>
              <a:t> </a:t>
            </a:r>
            <a:r>
              <a:rPr lang="es-ES" sz="1300" b="0" i="0" u="none" kern="1200" dirty="0" err="1" smtClean="0">
                <a:solidFill>
                  <a:schemeClr val="bg1"/>
                </a:solidFill>
                <a:effectLst/>
                <a:latin typeface="+mn-lt"/>
                <a:ea typeface="+mn-ea"/>
                <a:cs typeface="+mn-cs"/>
              </a:rPr>
              <a:t>Latam</a:t>
            </a:r>
            <a:endParaRPr lang="es-ES" sz="1300" b="0" i="0" u="none" kern="1200" dirty="0" smtClean="0">
              <a:solidFill>
                <a:schemeClr val="bg1"/>
              </a:solidFill>
              <a:effectLst/>
              <a:latin typeface="+mn-lt"/>
              <a:ea typeface="+mn-ea"/>
              <a:cs typeface="+mn-cs"/>
            </a:endParaRPr>
          </a:p>
        </p:txBody>
      </p:sp>
      <p:sp>
        <p:nvSpPr>
          <p:cNvPr id="18" name="17 CuadroTexto"/>
          <p:cNvSpPr txBox="1"/>
          <p:nvPr/>
        </p:nvSpPr>
        <p:spPr>
          <a:xfrm>
            <a:off x="7543482" y="6422707"/>
            <a:ext cx="1509347" cy="335969"/>
          </a:xfrm>
          <a:prstGeom prst="rect">
            <a:avLst/>
          </a:prstGeom>
          <a:noFill/>
        </p:spPr>
        <p:txBody>
          <a:bodyPr wrap="none" lIns="134600" tIns="67300" rIns="134600" bIns="67300" rtlCol="0">
            <a:spAutoFit/>
          </a:bodyPr>
          <a:lstStyle/>
          <a:p>
            <a:pPr marL="0" marR="0" indent="0" algn="ctr" defTabSz="1345997" rtl="0" eaLnBrk="1" fontAlgn="auto" latinLnBrk="0" hangingPunct="1">
              <a:lnSpc>
                <a:spcPct val="100000"/>
              </a:lnSpc>
              <a:spcBef>
                <a:spcPts val="0"/>
              </a:spcBef>
              <a:spcAft>
                <a:spcPts val="0"/>
              </a:spcAft>
              <a:buClrTx/>
              <a:buSzTx/>
              <a:buFontTx/>
              <a:buNone/>
              <a:tabLst/>
              <a:defRPr/>
            </a:pPr>
            <a:r>
              <a:rPr lang="es-ES" sz="1300" b="0" i="0" u="none" kern="1200" dirty="0" smtClean="0">
                <a:solidFill>
                  <a:schemeClr val="bg1"/>
                </a:solidFill>
                <a:effectLst/>
                <a:latin typeface="+mn-lt"/>
                <a:ea typeface="+mn-ea"/>
                <a:cs typeface="+mn-cs"/>
              </a:rPr>
              <a:t>@</a:t>
            </a:r>
            <a:r>
              <a:rPr lang="es-ES" sz="1300" b="0" i="0" u="none" kern="1200" dirty="0" err="1" smtClean="0">
                <a:solidFill>
                  <a:schemeClr val="bg1"/>
                </a:solidFill>
                <a:effectLst/>
                <a:latin typeface="+mn-lt"/>
                <a:ea typeface="+mn-ea"/>
                <a:cs typeface="+mn-cs"/>
              </a:rPr>
              <a:t>OpenSmartflex</a:t>
            </a:r>
            <a:endParaRPr lang="es-ES" sz="1300" b="0" i="0" u="none" kern="1200" dirty="0" smtClean="0">
              <a:solidFill>
                <a:schemeClr val="bg1"/>
              </a:solidFill>
              <a:effectLst/>
              <a:latin typeface="+mn-lt"/>
              <a:ea typeface="+mn-ea"/>
              <a:cs typeface="+mn-cs"/>
            </a:endParaRPr>
          </a:p>
        </p:txBody>
      </p:sp>
      <p:sp>
        <p:nvSpPr>
          <p:cNvPr id="19" name="18 CuadroTexto"/>
          <p:cNvSpPr txBox="1"/>
          <p:nvPr/>
        </p:nvSpPr>
        <p:spPr>
          <a:xfrm>
            <a:off x="10463077" y="6422707"/>
            <a:ext cx="1430800" cy="335969"/>
          </a:xfrm>
          <a:prstGeom prst="rect">
            <a:avLst/>
          </a:prstGeom>
          <a:noFill/>
        </p:spPr>
        <p:txBody>
          <a:bodyPr wrap="none" lIns="134600" tIns="67300" rIns="134600" bIns="67300" rtlCol="0">
            <a:spAutoFit/>
          </a:bodyPr>
          <a:lstStyle/>
          <a:p>
            <a:pPr marL="0" marR="0" indent="0" algn="ctr" defTabSz="1345997" rtl="0" eaLnBrk="1" fontAlgn="auto" latinLnBrk="0" hangingPunct="1">
              <a:lnSpc>
                <a:spcPct val="100000"/>
              </a:lnSpc>
              <a:spcBef>
                <a:spcPts val="0"/>
              </a:spcBef>
              <a:spcAft>
                <a:spcPts val="0"/>
              </a:spcAft>
              <a:buClrTx/>
              <a:buSzTx/>
              <a:buFontTx/>
              <a:buNone/>
              <a:tabLst/>
              <a:defRPr/>
            </a:pPr>
            <a:r>
              <a:rPr lang="es-ES" sz="1300" b="0" i="0" u="none" kern="1200" dirty="0" smtClean="0">
                <a:solidFill>
                  <a:schemeClr val="bg1"/>
                </a:solidFill>
                <a:effectLst/>
                <a:latin typeface="+mn-lt"/>
                <a:ea typeface="+mn-ea"/>
                <a:cs typeface="+mn-cs"/>
              </a:rPr>
              <a:t>Open </a:t>
            </a:r>
            <a:r>
              <a:rPr lang="es-ES" sz="1300" b="0" i="0" u="none" kern="1200" dirty="0" err="1" smtClean="0">
                <a:solidFill>
                  <a:schemeClr val="bg1"/>
                </a:solidFill>
                <a:effectLst/>
                <a:latin typeface="+mn-lt"/>
                <a:ea typeface="+mn-ea"/>
                <a:cs typeface="+mn-cs"/>
              </a:rPr>
              <a:t>Smartflex</a:t>
            </a:r>
            <a:endParaRPr lang="es-ES" sz="1300" b="0" i="0" u="none" kern="1200" dirty="0" smtClean="0">
              <a:solidFill>
                <a:schemeClr val="bg1"/>
              </a:solidFill>
              <a:effectLst/>
              <a:latin typeface="+mn-lt"/>
              <a:ea typeface="+mn-ea"/>
              <a:cs typeface="+mn-cs"/>
            </a:endParaRPr>
          </a:p>
        </p:txBody>
      </p:sp>
      <p:pic>
        <p:nvPicPr>
          <p:cNvPr id="13" name="Picture 2" descr="D:\PIEZAS GRÁFICAS\PROYECTO TOOLKIT\PLANTILLA 2017\portada.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 y="0"/>
            <a:ext cx="13716001" cy="7315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p:cNvSpPr txBox="1"/>
          <p:nvPr userDrawn="1"/>
        </p:nvSpPr>
        <p:spPr>
          <a:xfrm>
            <a:off x="5021797" y="2976646"/>
            <a:ext cx="3672408" cy="502766"/>
          </a:xfrm>
          <a:prstGeom prst="rect">
            <a:avLst/>
          </a:prstGeom>
          <a:noFill/>
        </p:spPr>
        <p:txBody>
          <a:bodyPr wrap="square" rtlCol="0">
            <a:spAutoFit/>
          </a:bodyPr>
          <a:lstStyle/>
          <a:p>
            <a:pPr algn="ctr"/>
            <a:r>
              <a:rPr lang="en-US" sz="2667" dirty="0">
                <a:solidFill>
                  <a:schemeClr val="bg1"/>
                </a:solidFill>
                <a:ea typeface="Akkurat" charset="0"/>
                <a:cs typeface="Akkurat" charset="0"/>
              </a:rPr>
              <a:t>www.openintl.com</a:t>
            </a:r>
            <a:endParaRPr lang="en-US" sz="2667" dirty="0">
              <a:solidFill>
                <a:schemeClr val="bg1"/>
              </a:solidFill>
              <a:latin typeface="+mn-lt"/>
              <a:ea typeface="Akkurat" charset="0"/>
              <a:cs typeface="Akkurat" charset="0"/>
            </a:endParaRPr>
          </a:p>
        </p:txBody>
      </p:sp>
      <p:pic>
        <p:nvPicPr>
          <p:cNvPr id="15"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8368" y="2121429"/>
            <a:ext cx="2139264" cy="686319"/>
          </a:xfrm>
          <a:prstGeom prst="rect">
            <a:avLst/>
          </a:prstGeom>
        </p:spPr>
      </p:pic>
      <p:sp>
        <p:nvSpPr>
          <p:cNvPr id="16" name="15 CuadroTexto"/>
          <p:cNvSpPr txBox="1"/>
          <p:nvPr userDrawn="1"/>
        </p:nvSpPr>
        <p:spPr>
          <a:xfrm>
            <a:off x="1854319" y="6422709"/>
            <a:ext cx="1366400" cy="276999"/>
          </a:xfrm>
          <a:prstGeom prst="rect">
            <a:avLst/>
          </a:prstGeom>
          <a:noFill/>
        </p:spPr>
        <p:txBody>
          <a:bodyPr wrap="none" rtlCol="0">
            <a:spAutoFit/>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s-ES" sz="1200" b="0" i="0" u="none" kern="1200" dirty="0" smtClean="0">
                <a:solidFill>
                  <a:schemeClr val="bg1"/>
                </a:solidFill>
                <a:effectLst/>
                <a:latin typeface="+mn-lt"/>
                <a:ea typeface="+mn-ea"/>
                <a:cs typeface="+mn-cs"/>
              </a:rPr>
              <a:t>Open International</a:t>
            </a:r>
          </a:p>
        </p:txBody>
      </p:sp>
      <p:pic>
        <p:nvPicPr>
          <p:cNvPr id="20" name="Picture 7" descr="D:\PIEZAS GRÁFICAS\PROYECTO TOOLKIT\PLANTILLA 2017\REDES ICONS\facebook-letter-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09184" y="5910650"/>
            <a:ext cx="417311" cy="3956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D:\PIEZAS GRÁFICAS\PROYECTO TOOLKIT\PLANTILLA 2017\REDES ICONS\linkedin-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8864" y="5910650"/>
            <a:ext cx="417311" cy="3956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D:\PIEZAS GRÁFICAS\PROYECTO TOOLKIT\PLANTILLA 2017\REDES ICONS\twitter-logo-silhouette.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089503" y="5910653"/>
            <a:ext cx="417311" cy="3956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D:\PIEZAS GRÁFICAS\PROYECTO TOOLKIT\PLANTILLA 2017\REDES ICONS\youtube-logo.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969824" y="5910650"/>
            <a:ext cx="417311" cy="395674"/>
          </a:xfrm>
          <a:prstGeom prst="rect">
            <a:avLst/>
          </a:prstGeom>
          <a:noFill/>
          <a:extLst>
            <a:ext uri="{909E8E84-426E-40DD-AFC4-6F175D3DCCD1}">
              <a14:hiddenFill xmlns:a14="http://schemas.microsoft.com/office/drawing/2010/main">
                <a:solidFill>
                  <a:srgbClr val="FFFFFF"/>
                </a:solidFill>
              </a14:hiddenFill>
            </a:ext>
          </a:extLst>
        </p:spPr>
      </p:pic>
      <p:sp>
        <p:nvSpPr>
          <p:cNvPr id="24" name="23 CuadroTexto"/>
          <p:cNvSpPr txBox="1"/>
          <p:nvPr userDrawn="1"/>
        </p:nvSpPr>
        <p:spPr>
          <a:xfrm>
            <a:off x="4630988" y="6422709"/>
            <a:ext cx="1573701" cy="276999"/>
          </a:xfrm>
          <a:prstGeom prst="rect">
            <a:avLst/>
          </a:prstGeom>
          <a:noFill/>
        </p:spPr>
        <p:txBody>
          <a:bodyPr wrap="none" rtlCol="0">
            <a:spAutoFit/>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s-ES" sz="1200" b="0" i="0" u="none" kern="1200" dirty="0" smtClean="0">
                <a:solidFill>
                  <a:schemeClr val="bg1"/>
                </a:solidFill>
                <a:effectLst/>
                <a:latin typeface="+mn-lt"/>
                <a:ea typeface="+mn-ea"/>
                <a:cs typeface="+mn-cs"/>
              </a:rPr>
              <a:t>Open </a:t>
            </a:r>
            <a:r>
              <a:rPr lang="es-ES" sz="1200" b="0" i="0" u="none" kern="1200" dirty="0" err="1" smtClean="0">
                <a:solidFill>
                  <a:schemeClr val="bg1"/>
                </a:solidFill>
                <a:effectLst/>
                <a:latin typeface="+mn-lt"/>
                <a:ea typeface="+mn-ea"/>
                <a:cs typeface="+mn-cs"/>
              </a:rPr>
              <a:t>Smartflex</a:t>
            </a:r>
            <a:r>
              <a:rPr lang="es-ES" sz="1200" b="0" i="0" u="none" kern="1200" dirty="0" smtClean="0">
                <a:solidFill>
                  <a:schemeClr val="bg1"/>
                </a:solidFill>
                <a:effectLst/>
                <a:latin typeface="+mn-lt"/>
                <a:ea typeface="+mn-ea"/>
                <a:cs typeface="+mn-cs"/>
              </a:rPr>
              <a:t> </a:t>
            </a:r>
            <a:r>
              <a:rPr lang="es-ES" sz="1200" b="0" i="0" u="none" kern="1200" dirty="0" err="1" smtClean="0">
                <a:solidFill>
                  <a:schemeClr val="bg1"/>
                </a:solidFill>
                <a:effectLst/>
                <a:latin typeface="+mn-lt"/>
                <a:ea typeface="+mn-ea"/>
                <a:cs typeface="+mn-cs"/>
              </a:rPr>
              <a:t>Latam</a:t>
            </a:r>
            <a:endParaRPr lang="es-ES" sz="1200" b="0" i="0" u="none" kern="1200" dirty="0" smtClean="0">
              <a:solidFill>
                <a:schemeClr val="bg1"/>
              </a:solidFill>
              <a:effectLst/>
              <a:latin typeface="+mn-lt"/>
              <a:ea typeface="+mn-ea"/>
              <a:cs typeface="+mn-cs"/>
            </a:endParaRPr>
          </a:p>
        </p:txBody>
      </p:sp>
      <p:sp>
        <p:nvSpPr>
          <p:cNvPr id="25" name="24 CuadroTexto"/>
          <p:cNvSpPr txBox="1"/>
          <p:nvPr userDrawn="1"/>
        </p:nvSpPr>
        <p:spPr>
          <a:xfrm>
            <a:off x="7669169" y="6422709"/>
            <a:ext cx="1257973" cy="276999"/>
          </a:xfrm>
          <a:prstGeom prst="rect">
            <a:avLst/>
          </a:prstGeom>
          <a:noFill/>
        </p:spPr>
        <p:txBody>
          <a:bodyPr wrap="none" rtlCol="0">
            <a:spAutoFit/>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s-ES" sz="1200" b="0" i="0" u="none" kern="1200" dirty="0" smtClean="0">
                <a:solidFill>
                  <a:schemeClr val="bg1"/>
                </a:solidFill>
                <a:effectLst/>
                <a:latin typeface="+mn-lt"/>
                <a:ea typeface="+mn-ea"/>
                <a:cs typeface="+mn-cs"/>
              </a:rPr>
              <a:t>@</a:t>
            </a:r>
            <a:r>
              <a:rPr lang="es-ES" sz="1200" b="0" i="0" u="none" kern="1200" dirty="0" err="1" smtClean="0">
                <a:solidFill>
                  <a:schemeClr val="bg1"/>
                </a:solidFill>
                <a:effectLst/>
                <a:latin typeface="+mn-lt"/>
                <a:ea typeface="+mn-ea"/>
                <a:cs typeface="+mn-cs"/>
              </a:rPr>
              <a:t>OpenSmartflex</a:t>
            </a:r>
            <a:endParaRPr lang="es-ES" sz="1200" b="0" i="0" u="none" kern="1200" dirty="0" smtClean="0">
              <a:solidFill>
                <a:schemeClr val="bg1"/>
              </a:solidFill>
              <a:effectLst/>
              <a:latin typeface="+mn-lt"/>
              <a:ea typeface="+mn-ea"/>
              <a:cs typeface="+mn-cs"/>
            </a:endParaRPr>
          </a:p>
        </p:txBody>
      </p:sp>
      <p:sp>
        <p:nvSpPr>
          <p:cNvPr id="26" name="25 CuadroTexto"/>
          <p:cNvSpPr txBox="1"/>
          <p:nvPr userDrawn="1"/>
        </p:nvSpPr>
        <p:spPr>
          <a:xfrm>
            <a:off x="10600786" y="6422709"/>
            <a:ext cx="1155381" cy="276999"/>
          </a:xfrm>
          <a:prstGeom prst="rect">
            <a:avLst/>
          </a:prstGeom>
          <a:noFill/>
        </p:spPr>
        <p:txBody>
          <a:bodyPr wrap="none" rtlCol="0">
            <a:spAutoFit/>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s-ES" sz="1200" b="0" i="0" u="none" kern="1200" dirty="0" smtClean="0">
                <a:solidFill>
                  <a:schemeClr val="bg1"/>
                </a:solidFill>
                <a:effectLst/>
                <a:latin typeface="+mn-lt"/>
                <a:ea typeface="+mn-ea"/>
                <a:cs typeface="+mn-cs"/>
              </a:rPr>
              <a:t>Open </a:t>
            </a:r>
            <a:r>
              <a:rPr lang="es-ES" sz="1200" b="0" i="0" u="none" kern="1200" dirty="0" err="1" smtClean="0">
                <a:solidFill>
                  <a:schemeClr val="bg1"/>
                </a:solidFill>
                <a:effectLst/>
                <a:latin typeface="+mn-lt"/>
                <a:ea typeface="+mn-ea"/>
                <a:cs typeface="+mn-cs"/>
              </a:rPr>
              <a:t>Smartflex</a:t>
            </a:r>
            <a:endParaRPr lang="es-ES" sz="1200" b="0" i="0" u="none" kern="1200" dirty="0" smtClean="0">
              <a:solidFill>
                <a:schemeClr val="bg1"/>
              </a:solidFill>
              <a:effectLst/>
              <a:latin typeface="+mn-lt"/>
              <a:ea typeface="+mn-ea"/>
              <a:cs typeface="+mn-cs"/>
            </a:endParaRPr>
          </a:p>
        </p:txBody>
      </p:sp>
    </p:spTree>
    <p:extLst>
      <p:ext uri="{BB962C8B-B14F-4D97-AF65-F5344CB8AC3E}">
        <p14:creationId xmlns:p14="http://schemas.microsoft.com/office/powerpoint/2010/main" val="3171844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8700" y="810683"/>
            <a:ext cx="11658600" cy="872065"/>
          </a:xfrm>
          <a:prstGeom prst="rect">
            <a:avLst/>
          </a:prstGeom>
        </p:spPr>
        <p:txBody>
          <a:bodyPr lIns="100950" tIns="50475" rIns="100950" bIns="50475"/>
          <a:lstStyle>
            <a:lvl1pPr>
              <a:defRPr sz="4700" b="1">
                <a:solidFill>
                  <a:srgbClr val="002060"/>
                </a:solidFill>
              </a:defRPr>
            </a:lvl1pPr>
          </a:lstStyle>
          <a:p>
            <a:r>
              <a:rPr lang="es-ES" smtClean="0"/>
              <a:t>Haga clic para modificar el estilo de título del patrón</a:t>
            </a:r>
            <a:endParaRPr lang="en-US" dirty="0"/>
          </a:p>
        </p:txBody>
      </p:sp>
      <p:sp>
        <p:nvSpPr>
          <p:cNvPr id="3" name="Text Placeholder 4"/>
          <p:cNvSpPr>
            <a:spLocks noGrp="1"/>
          </p:cNvSpPr>
          <p:nvPr>
            <p:ph type="body" sz="quarter" idx="10" hasCustomPrompt="1"/>
          </p:nvPr>
        </p:nvSpPr>
        <p:spPr>
          <a:xfrm>
            <a:off x="1028700" y="1814195"/>
            <a:ext cx="11658600" cy="433493"/>
          </a:xfrm>
          <a:prstGeom prst="rect">
            <a:avLst/>
          </a:prstGeom>
        </p:spPr>
        <p:txBody>
          <a:bodyPr lIns="100950" tIns="50475" rIns="100950" bIns="50475">
            <a:normAutofit/>
          </a:bodyPr>
          <a:lstStyle>
            <a:lvl1pPr marL="0" indent="0" algn="ctr">
              <a:lnSpc>
                <a:spcPct val="86000"/>
              </a:lnSpc>
              <a:spcBef>
                <a:spcPts val="0"/>
              </a:spcBef>
              <a:buNone/>
              <a:defRPr sz="2100" baseline="0">
                <a:solidFill>
                  <a:srgbClr val="002060"/>
                </a:solidFill>
              </a:defRPr>
            </a:lvl1pPr>
          </a:lstStyle>
          <a:p>
            <a:pPr lvl="0"/>
            <a:r>
              <a:rPr lang="en-US" dirty="0"/>
              <a:t>Click here to edit subtitle</a:t>
            </a:r>
          </a:p>
        </p:txBody>
      </p:sp>
      <p:sp>
        <p:nvSpPr>
          <p:cNvPr id="4" name="2 Marcador de texto"/>
          <p:cNvSpPr>
            <a:spLocks noGrp="1"/>
          </p:cNvSpPr>
          <p:nvPr>
            <p:ph type="body" sz="quarter" idx="11" hasCustomPrompt="1"/>
          </p:nvPr>
        </p:nvSpPr>
        <p:spPr>
          <a:xfrm>
            <a:off x="1257300" y="3043132"/>
            <a:ext cx="11658600" cy="433493"/>
          </a:xfrm>
          <a:prstGeom prst="rect">
            <a:avLst/>
          </a:prstGeom>
        </p:spPr>
        <p:txBody>
          <a:bodyPr lIns="134600" tIns="67300" rIns="134600" bIns="67300"/>
          <a:lstStyle>
            <a:lvl1pPr marL="0" indent="0" algn="just">
              <a:buNone/>
              <a:defRPr sz="2400"/>
            </a:lvl1pPr>
          </a:lstStyle>
          <a:p>
            <a:r>
              <a:rPr lang="es-ES" dirty="0" smtClean="0"/>
              <a:t>Textos</a:t>
            </a:r>
            <a:endParaRPr lang="es-ES" dirty="0"/>
          </a:p>
        </p:txBody>
      </p:sp>
    </p:spTree>
    <p:extLst>
      <p:ext uri="{BB962C8B-B14F-4D97-AF65-F5344CB8AC3E}">
        <p14:creationId xmlns:p14="http://schemas.microsoft.com/office/powerpoint/2010/main" val="18116849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197187"/>
            <a:ext cx="10287000" cy="2546773"/>
          </a:xfrm>
          <a:prstGeom prst="rect">
            <a:avLst/>
          </a:prstGeom>
        </p:spPr>
        <p:txBody>
          <a:bodyPr anchor="b"/>
          <a:lstStyle>
            <a:lvl1pPr algn="ctr">
              <a:defRPr sz="6400"/>
            </a:lvl1pPr>
          </a:lstStyle>
          <a:p>
            <a:r>
              <a:rPr lang="en-US" smtClean="0"/>
              <a:t>Click to edit Master title style</a:t>
            </a:r>
            <a:endParaRPr lang="en-US" dirty="0"/>
          </a:p>
        </p:txBody>
      </p:sp>
      <p:sp>
        <p:nvSpPr>
          <p:cNvPr id="3" name="Subtitle 2"/>
          <p:cNvSpPr>
            <a:spLocks noGrp="1"/>
          </p:cNvSpPr>
          <p:nvPr>
            <p:ph type="subTitle" idx="1"/>
          </p:nvPr>
        </p:nvSpPr>
        <p:spPr>
          <a:xfrm>
            <a:off x="1714500" y="3842174"/>
            <a:ext cx="10287000" cy="1766146"/>
          </a:xfrm>
          <a:prstGeom prst="rect">
            <a:avLst/>
          </a:prstGeo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sp>
        <p:nvSpPr>
          <p:cNvPr id="4" name="Date Placeholder 3"/>
          <p:cNvSpPr>
            <a:spLocks noGrp="1"/>
          </p:cNvSpPr>
          <p:nvPr>
            <p:ph type="dt" sz="half" idx="10"/>
          </p:nvPr>
        </p:nvSpPr>
        <p:spPr>
          <a:xfrm>
            <a:off x="942975" y="6780107"/>
            <a:ext cx="3086100" cy="389467"/>
          </a:xfrm>
          <a:prstGeom prst="rect">
            <a:avLst/>
          </a:prstGeom>
        </p:spPr>
        <p:txBody>
          <a:bodyPr/>
          <a:lstStyle/>
          <a:p>
            <a:fld id="{D3BF9BBE-E430-4B25-9107-A5D9F9C62919}" type="datetimeFigureOut">
              <a:rPr lang="en-US" smtClean="0"/>
              <a:t>10/24/2019</a:t>
            </a:fld>
            <a:endParaRPr lang="en-US"/>
          </a:p>
        </p:txBody>
      </p:sp>
      <p:sp>
        <p:nvSpPr>
          <p:cNvPr id="5" name="Footer Placeholder 4"/>
          <p:cNvSpPr>
            <a:spLocks noGrp="1"/>
          </p:cNvSpPr>
          <p:nvPr>
            <p:ph type="ftr" sz="quarter" idx="11"/>
          </p:nvPr>
        </p:nvSpPr>
        <p:spPr>
          <a:xfrm>
            <a:off x="4543425" y="6780107"/>
            <a:ext cx="4629150" cy="389467"/>
          </a:xfrm>
          <a:prstGeom prst="rect">
            <a:avLst/>
          </a:prstGeom>
        </p:spPr>
        <p:txBody>
          <a:bodyPr/>
          <a:lstStyle/>
          <a:p>
            <a:endParaRPr lang="en-US"/>
          </a:p>
        </p:txBody>
      </p:sp>
      <p:sp>
        <p:nvSpPr>
          <p:cNvPr id="6" name="Slide Number Placeholder 5"/>
          <p:cNvSpPr>
            <a:spLocks noGrp="1"/>
          </p:cNvSpPr>
          <p:nvPr>
            <p:ph type="sldNum" sz="quarter" idx="12"/>
          </p:nvPr>
        </p:nvSpPr>
        <p:spPr>
          <a:xfrm>
            <a:off x="9686925" y="6780107"/>
            <a:ext cx="3086100" cy="389467"/>
          </a:xfrm>
          <a:prstGeom prst="rect">
            <a:avLst/>
          </a:prstGeom>
        </p:spPr>
        <p:txBody>
          <a:bodyPr/>
          <a:lstStyle/>
          <a:p>
            <a:fld id="{39D250BA-9DBC-4FE3-9FE3-7306B7DCAC36}" type="slidenum">
              <a:rPr lang="en-US" smtClean="0"/>
              <a:t>‹#›</a:t>
            </a:fld>
            <a:endParaRPr lang="en-US"/>
          </a:p>
        </p:txBody>
      </p:sp>
    </p:spTree>
    <p:extLst>
      <p:ext uri="{BB962C8B-B14F-4D97-AF65-F5344CB8AC3E}">
        <p14:creationId xmlns:p14="http://schemas.microsoft.com/office/powerpoint/2010/main" val="221190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292947"/>
            <a:ext cx="12344400" cy="12192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85800" y="1706880"/>
            <a:ext cx="12344400" cy="4827694"/>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685800" y="6780107"/>
            <a:ext cx="3200400" cy="389467"/>
          </a:xfrm>
          <a:prstGeom prst="rect">
            <a:avLst/>
          </a:prstGeom>
        </p:spPr>
        <p:txBody>
          <a:bodyPr/>
          <a:lstStyle/>
          <a:p>
            <a:fld id="{7A847CFC-816F-41D0-AAC0-9BF4FEBC753E}" type="datetimeFigureOut">
              <a:rPr lang="es-ES" smtClean="0"/>
              <a:t>24/10/2019</a:t>
            </a:fld>
            <a:endParaRPr lang="es-ES"/>
          </a:p>
        </p:txBody>
      </p:sp>
      <p:sp>
        <p:nvSpPr>
          <p:cNvPr id="5" name="4 Marcador de pie de página"/>
          <p:cNvSpPr>
            <a:spLocks noGrp="1"/>
          </p:cNvSpPr>
          <p:nvPr>
            <p:ph type="ftr" sz="quarter" idx="11"/>
          </p:nvPr>
        </p:nvSpPr>
        <p:spPr>
          <a:xfrm>
            <a:off x="4686300" y="6780107"/>
            <a:ext cx="4343400" cy="389467"/>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9829800" y="6780107"/>
            <a:ext cx="3200400" cy="389467"/>
          </a:xfrm>
          <a:prstGeom prst="rect">
            <a:avLst/>
          </a:prstGeom>
        </p:spPr>
        <p:txBody>
          <a:bodyPr/>
          <a:lstStyle/>
          <a:p>
            <a:fld id="{132FADFE-3B8F-471C-ABF0-DBC7717ECBBC}" type="slidenum">
              <a:rPr lang="es-ES" smtClean="0"/>
              <a:t>‹#›</a:t>
            </a:fld>
            <a:endParaRPr lang="es-ES"/>
          </a:p>
        </p:txBody>
      </p:sp>
    </p:spTree>
    <p:extLst>
      <p:ext uri="{BB962C8B-B14F-4D97-AF65-F5344CB8AC3E}">
        <p14:creationId xmlns:p14="http://schemas.microsoft.com/office/powerpoint/2010/main" val="32512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ondo azul">
    <p:spTree>
      <p:nvGrpSpPr>
        <p:cNvPr id="1" name=""/>
        <p:cNvGrpSpPr/>
        <p:nvPr/>
      </p:nvGrpSpPr>
      <p:grpSpPr>
        <a:xfrm>
          <a:off x="0" y="0"/>
          <a:ext cx="0" cy="0"/>
          <a:chOff x="0" y="0"/>
          <a:chExt cx="0" cy="0"/>
        </a:xfrm>
      </p:grpSpPr>
      <p:sp>
        <p:nvSpPr>
          <p:cNvPr id="7" name="6 Rectángulo"/>
          <p:cNvSpPr/>
          <p:nvPr/>
        </p:nvSpPr>
        <p:spPr>
          <a:xfrm>
            <a:off x="0" y="0"/>
            <a:ext cx="13716000" cy="7315200"/>
          </a:xfrm>
          <a:prstGeom prst="rect">
            <a:avLst/>
          </a:prstGeom>
          <a:solidFill>
            <a:srgbClr val="173456"/>
          </a:solidFill>
          <a:ln>
            <a:noFill/>
          </a:ln>
        </p:spPr>
        <p:style>
          <a:lnRef idx="2">
            <a:schemeClr val="accent1">
              <a:shade val="50000"/>
            </a:schemeClr>
          </a:lnRef>
          <a:fillRef idx="1">
            <a:schemeClr val="accent1"/>
          </a:fillRef>
          <a:effectRef idx="0">
            <a:schemeClr val="accent1"/>
          </a:effectRef>
          <a:fontRef idx="minor">
            <a:schemeClr val="lt1"/>
          </a:fontRef>
        </p:style>
        <p:txBody>
          <a:bodyPr lIns="134600" tIns="67300" rIns="134600" bIns="67300" rtlCol="0" anchor="ctr"/>
          <a:lstStyle/>
          <a:p>
            <a:pPr algn="ctr"/>
            <a:endParaRPr lang="es-ES"/>
          </a:p>
        </p:txBody>
      </p:sp>
      <p:pic>
        <p:nvPicPr>
          <p:cNvPr id="9" name="Picture 2" descr="D:\PIEZAS GRÁFICAS\PROYECTO TOOLKIT\PLANTILLA 2017\LOGO OPEN RGB ngativo-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3401616" y="2428663"/>
            <a:ext cx="6912768" cy="2048228"/>
          </a:xfrm>
          <a:prstGeom prst="rect">
            <a:avLst/>
          </a:prstGeom>
        </p:spPr>
        <p:txBody>
          <a:bodyPr lIns="134600" tIns="67300" rIns="134600" bIns="67300"/>
          <a:lstStyle>
            <a:lvl1pPr algn="ctr">
              <a:defRPr b="1">
                <a:solidFill>
                  <a:schemeClr val="bg1"/>
                </a:solidFill>
              </a:defRPr>
            </a:lvl1pPr>
          </a:lstStyle>
          <a:p>
            <a:r>
              <a:rPr lang="es-ES" smtClean="0"/>
              <a:t>Haga clic para modificar el estilo de título del patrón</a:t>
            </a:r>
            <a:endParaRPr lang="es-ES" dirty="0"/>
          </a:p>
        </p:txBody>
      </p:sp>
      <p:sp>
        <p:nvSpPr>
          <p:cNvPr id="6" name="5 Rectángulo"/>
          <p:cNvSpPr/>
          <p:nvPr userDrawn="1"/>
        </p:nvSpPr>
        <p:spPr>
          <a:xfrm>
            <a:off x="0" y="0"/>
            <a:ext cx="13716000" cy="7315200"/>
          </a:xfrm>
          <a:prstGeom prst="rect">
            <a:avLst/>
          </a:prstGeom>
          <a:solidFill>
            <a:srgbClr val="19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8" name="Picture 2" descr="D:\PIEZAS GRÁFICAS\PROYECTO TOOLKIT\PLANTILLA 2017\LOGO OPEN RGB ngativo-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934565"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836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ndo blanco">
    <p:spTree>
      <p:nvGrpSpPr>
        <p:cNvPr id="1" name=""/>
        <p:cNvGrpSpPr/>
        <p:nvPr/>
      </p:nvGrpSpPr>
      <p:grpSpPr>
        <a:xfrm>
          <a:off x="0" y="0"/>
          <a:ext cx="0" cy="0"/>
          <a:chOff x="0" y="0"/>
          <a:chExt cx="0" cy="0"/>
        </a:xfrm>
      </p:grpSpPr>
      <p:pic>
        <p:nvPicPr>
          <p:cNvPr id="1026" name="Picture 2" descr="D:\PIEZAS GRÁFICAS\PROYECTO TOOLKIT\PLANTILLA 2017\AGE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
            <a:ext cx="13716000" cy="7320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hasCustomPrompt="1"/>
          </p:nvPr>
        </p:nvSpPr>
        <p:spPr>
          <a:xfrm>
            <a:off x="6837372" y="1302138"/>
            <a:ext cx="5076564" cy="5125430"/>
          </a:xfrm>
          <a:prstGeom prst="rect">
            <a:avLst/>
          </a:prstGeom>
        </p:spPr>
        <p:txBody>
          <a:bodyPr lIns="134600" tIns="67300" rIns="134600" bIns="67300"/>
          <a:lstStyle>
            <a:lvl1pPr marL="672998" indent="-672998" algn="l">
              <a:buFont typeface="Arial" panose="020B0604020202020204" pitchFamily="34" charset="0"/>
              <a:buChar char="•"/>
              <a:defRPr sz="4100" b="0">
                <a:solidFill>
                  <a:schemeClr val="bg1"/>
                </a:solidFill>
                <a:latin typeface="+mn-lt"/>
              </a:defRPr>
            </a:lvl1pPr>
          </a:lstStyle>
          <a:p>
            <a:r>
              <a:rPr lang="es-ES" dirty="0" smtClean="0"/>
              <a:t>Tema 1</a:t>
            </a:r>
            <a:br>
              <a:rPr lang="es-ES" dirty="0" smtClean="0"/>
            </a:br>
            <a:r>
              <a:rPr lang="es-ES" dirty="0" smtClean="0"/>
              <a:t>Tema 2</a:t>
            </a:r>
            <a:br>
              <a:rPr lang="es-ES" dirty="0" smtClean="0"/>
            </a:br>
            <a:r>
              <a:rPr lang="es-ES" dirty="0" smtClean="0"/>
              <a:t>Tema 3</a:t>
            </a:r>
            <a:br>
              <a:rPr lang="es-ES" dirty="0" smtClean="0"/>
            </a:br>
            <a:r>
              <a:rPr lang="es-ES" dirty="0" smtClean="0"/>
              <a:t>Tema 4</a:t>
            </a:r>
            <a:br>
              <a:rPr lang="es-ES" dirty="0" smtClean="0"/>
            </a:br>
            <a:r>
              <a:rPr lang="es-ES" dirty="0" smtClean="0"/>
              <a:t>Tema 5</a:t>
            </a:r>
            <a:br>
              <a:rPr lang="es-ES" dirty="0" smtClean="0"/>
            </a:br>
            <a:endParaRPr lang="es-ES" dirty="0"/>
          </a:p>
        </p:txBody>
      </p:sp>
      <p:sp>
        <p:nvSpPr>
          <p:cNvPr id="4" name="3 CuadroTexto"/>
          <p:cNvSpPr txBox="1"/>
          <p:nvPr/>
        </p:nvSpPr>
        <p:spPr>
          <a:xfrm>
            <a:off x="485292" y="2799171"/>
            <a:ext cx="5257168" cy="1767130"/>
          </a:xfrm>
          <a:prstGeom prst="rect">
            <a:avLst/>
          </a:prstGeom>
          <a:noFill/>
        </p:spPr>
        <p:txBody>
          <a:bodyPr wrap="none" lIns="134600" tIns="67300" rIns="134600" bIns="67300" rtlCol="0">
            <a:spAutoFit/>
          </a:bodyPr>
          <a:lstStyle/>
          <a:p>
            <a:r>
              <a:rPr lang="es-ES" sz="10600" b="1" dirty="0" smtClean="0">
                <a:solidFill>
                  <a:schemeClr val="bg1"/>
                </a:solidFill>
                <a:latin typeface="+mj-lt"/>
              </a:rPr>
              <a:t>Agenda</a:t>
            </a:r>
            <a:endParaRPr lang="es-ES" sz="10600" b="1" dirty="0">
              <a:solidFill>
                <a:schemeClr val="bg1"/>
              </a:solidFill>
              <a:latin typeface="+mj-lt"/>
            </a:endParaRPr>
          </a:p>
        </p:txBody>
      </p:sp>
    </p:spTree>
    <p:extLst>
      <p:ext uri="{BB962C8B-B14F-4D97-AF65-F5344CB8AC3E}">
        <p14:creationId xmlns:p14="http://schemas.microsoft.com/office/powerpoint/2010/main" val="53814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adro gris">
    <p:spTree>
      <p:nvGrpSpPr>
        <p:cNvPr id="1" name=""/>
        <p:cNvGrpSpPr/>
        <p:nvPr/>
      </p:nvGrpSpPr>
      <p:grpSpPr>
        <a:xfrm>
          <a:off x="0" y="0"/>
          <a:ext cx="0" cy="0"/>
          <a:chOff x="0" y="0"/>
          <a:chExt cx="0" cy="0"/>
        </a:xfrm>
      </p:grpSpPr>
      <p:sp>
        <p:nvSpPr>
          <p:cNvPr id="2" name="1 Rectángulo"/>
          <p:cNvSpPr/>
          <p:nvPr/>
        </p:nvSpPr>
        <p:spPr>
          <a:xfrm>
            <a:off x="0" y="0"/>
            <a:ext cx="13716000" cy="59106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4600" tIns="67300" rIns="134600" bIns="67300" rtlCol="0" anchor="ctr"/>
          <a:lstStyle/>
          <a:p>
            <a:pPr algn="ctr"/>
            <a:endParaRPr lang="es-ES"/>
          </a:p>
        </p:txBody>
      </p:sp>
      <p:sp>
        <p:nvSpPr>
          <p:cNvPr id="8" name="1 Título"/>
          <p:cNvSpPr>
            <a:spLocks noGrp="1"/>
          </p:cNvSpPr>
          <p:nvPr>
            <p:ph type="title"/>
          </p:nvPr>
        </p:nvSpPr>
        <p:spPr>
          <a:xfrm>
            <a:off x="3077580" y="6217884"/>
            <a:ext cx="7560840" cy="819291"/>
          </a:xfrm>
          <a:prstGeom prst="rect">
            <a:avLst/>
          </a:prstGeom>
        </p:spPr>
        <p:txBody>
          <a:bodyPr lIns="134600" tIns="67300" rIns="134600" bIns="67300"/>
          <a:lstStyle>
            <a:lvl1pPr>
              <a:defRPr sz="4100" b="1">
                <a:solidFill>
                  <a:srgbClr val="173456"/>
                </a:solidFill>
              </a:defRPr>
            </a:lvl1pPr>
          </a:lstStyle>
          <a:p>
            <a:r>
              <a:rPr lang="es-ES" smtClean="0"/>
              <a:t>Haga clic para modificar el estilo de título del patrón</a:t>
            </a:r>
            <a:endParaRPr lang="es-ES" dirty="0"/>
          </a:p>
        </p:txBody>
      </p:sp>
      <p:sp>
        <p:nvSpPr>
          <p:cNvPr id="5" name="2 Marcador de texto"/>
          <p:cNvSpPr>
            <a:spLocks noGrp="1"/>
          </p:cNvSpPr>
          <p:nvPr>
            <p:ph type="body" sz="quarter" idx="11" hasCustomPrompt="1"/>
          </p:nvPr>
        </p:nvSpPr>
        <p:spPr>
          <a:xfrm>
            <a:off x="377280" y="2121429"/>
            <a:ext cx="4104456" cy="2457873"/>
          </a:xfrm>
          <a:prstGeom prst="rect">
            <a:avLst/>
          </a:prstGeom>
        </p:spPr>
        <p:txBody>
          <a:bodyPr lIns="134600" tIns="67300" rIns="134600" bIns="67300" anchor="ctr"/>
          <a:lstStyle>
            <a:lvl1pPr marL="0" indent="0" algn="ctr">
              <a:buNone/>
              <a:defRPr sz="2400"/>
            </a:lvl1pPr>
          </a:lstStyle>
          <a:p>
            <a:r>
              <a:rPr lang="es-ES" dirty="0" smtClean="0"/>
              <a:t>Textos</a:t>
            </a:r>
            <a:endParaRPr lang="es-ES" dirty="0"/>
          </a:p>
        </p:txBody>
      </p:sp>
      <p:sp>
        <p:nvSpPr>
          <p:cNvPr id="15" name="2 Marcador de texto"/>
          <p:cNvSpPr>
            <a:spLocks noGrp="1"/>
          </p:cNvSpPr>
          <p:nvPr>
            <p:ph type="body" sz="quarter" idx="12" hasCustomPrompt="1"/>
          </p:nvPr>
        </p:nvSpPr>
        <p:spPr>
          <a:xfrm>
            <a:off x="4805772" y="2121429"/>
            <a:ext cx="4104456" cy="2457873"/>
          </a:xfrm>
          <a:prstGeom prst="rect">
            <a:avLst/>
          </a:prstGeom>
        </p:spPr>
        <p:txBody>
          <a:bodyPr lIns="134600" tIns="67300" rIns="134600" bIns="67300" anchor="ctr"/>
          <a:lstStyle>
            <a:lvl1pPr marL="0" indent="0" algn="ctr">
              <a:buNone/>
              <a:defRPr sz="2400"/>
            </a:lvl1pPr>
          </a:lstStyle>
          <a:p>
            <a:r>
              <a:rPr lang="es-ES" dirty="0" smtClean="0"/>
              <a:t>Textos</a:t>
            </a:r>
            <a:endParaRPr lang="es-ES" dirty="0"/>
          </a:p>
        </p:txBody>
      </p:sp>
      <p:sp>
        <p:nvSpPr>
          <p:cNvPr id="16" name="2 Marcador de texto"/>
          <p:cNvSpPr>
            <a:spLocks noGrp="1"/>
          </p:cNvSpPr>
          <p:nvPr>
            <p:ph type="body" sz="quarter" idx="13" hasCustomPrompt="1"/>
          </p:nvPr>
        </p:nvSpPr>
        <p:spPr>
          <a:xfrm>
            <a:off x="9234264" y="2121429"/>
            <a:ext cx="4104456" cy="2457873"/>
          </a:xfrm>
          <a:prstGeom prst="rect">
            <a:avLst/>
          </a:prstGeom>
        </p:spPr>
        <p:txBody>
          <a:bodyPr lIns="134600" tIns="67300" rIns="134600" bIns="67300" anchor="ctr"/>
          <a:lstStyle>
            <a:lvl1pPr marL="0" indent="0" algn="ctr">
              <a:buNone/>
              <a:defRPr sz="2400"/>
            </a:lvl1pPr>
          </a:lstStyle>
          <a:p>
            <a:r>
              <a:rPr lang="es-ES" dirty="0" smtClean="0"/>
              <a:t>Textos</a:t>
            </a:r>
            <a:endParaRPr lang="es-ES" dirty="0"/>
          </a:p>
        </p:txBody>
      </p:sp>
      <p:pic>
        <p:nvPicPr>
          <p:cNvPr id="9" name="Picture 2" descr="D:\PIEZAS GRÁFICAS\INSTITUCIONAL\LOGO CORPORATIVO\LOGO OPEN-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4457" y="73202"/>
            <a:ext cx="1838300" cy="641724"/>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userDrawn="1"/>
        </p:nvSpPr>
        <p:spPr>
          <a:xfrm>
            <a:off x="0" y="0"/>
            <a:ext cx="13716000" cy="5910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11" name="Picture 2" descr="D:\PIEZAS GRÁFICAS\INSTITUCIONAL\LOGO CORPORATIVO\LOGO OPEN RGB-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934565" y="98392"/>
            <a:ext cx="1664493" cy="58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66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adro gris">
    <p:spTree>
      <p:nvGrpSpPr>
        <p:cNvPr id="1" name=""/>
        <p:cNvGrpSpPr/>
        <p:nvPr/>
      </p:nvGrpSpPr>
      <p:grpSpPr>
        <a:xfrm>
          <a:off x="0" y="0"/>
          <a:ext cx="0" cy="0"/>
          <a:chOff x="0" y="0"/>
          <a:chExt cx="0" cy="0"/>
        </a:xfrm>
      </p:grpSpPr>
      <p:sp>
        <p:nvSpPr>
          <p:cNvPr id="2" name="1 Rectángulo"/>
          <p:cNvSpPr/>
          <p:nvPr/>
        </p:nvSpPr>
        <p:spPr>
          <a:xfrm>
            <a:off x="0" y="0"/>
            <a:ext cx="13716000" cy="591065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4600" tIns="67300" rIns="134600" bIns="67300" rtlCol="0" anchor="ctr"/>
          <a:lstStyle/>
          <a:p>
            <a:pPr algn="ctr"/>
            <a:endParaRPr lang="es-ES"/>
          </a:p>
        </p:txBody>
      </p:sp>
      <p:sp>
        <p:nvSpPr>
          <p:cNvPr id="12" name="2 Marcador de texto"/>
          <p:cNvSpPr>
            <a:spLocks noGrp="1"/>
          </p:cNvSpPr>
          <p:nvPr>
            <p:ph type="body" sz="quarter" idx="11" hasCustomPrompt="1"/>
          </p:nvPr>
        </p:nvSpPr>
        <p:spPr>
          <a:xfrm>
            <a:off x="377280" y="2121429"/>
            <a:ext cx="4104456" cy="2457873"/>
          </a:xfrm>
          <a:prstGeom prst="rect">
            <a:avLst/>
          </a:prstGeom>
        </p:spPr>
        <p:txBody>
          <a:bodyPr lIns="134600" tIns="67300" rIns="134600" bIns="67300" anchor="ctr"/>
          <a:lstStyle>
            <a:lvl1pPr marL="0" indent="0" algn="ctr">
              <a:buNone/>
              <a:defRPr sz="2400"/>
            </a:lvl1pPr>
          </a:lstStyle>
          <a:p>
            <a:r>
              <a:rPr lang="es-ES" dirty="0" smtClean="0"/>
              <a:t>Textos</a:t>
            </a:r>
            <a:endParaRPr lang="es-ES" dirty="0"/>
          </a:p>
        </p:txBody>
      </p:sp>
      <p:sp>
        <p:nvSpPr>
          <p:cNvPr id="13" name="2 Marcador de texto"/>
          <p:cNvSpPr>
            <a:spLocks noGrp="1"/>
          </p:cNvSpPr>
          <p:nvPr>
            <p:ph type="body" sz="quarter" idx="12" hasCustomPrompt="1"/>
          </p:nvPr>
        </p:nvSpPr>
        <p:spPr>
          <a:xfrm>
            <a:off x="4805772" y="2121429"/>
            <a:ext cx="4104456" cy="2457873"/>
          </a:xfrm>
          <a:prstGeom prst="rect">
            <a:avLst/>
          </a:prstGeom>
        </p:spPr>
        <p:txBody>
          <a:bodyPr lIns="134600" tIns="67300" rIns="134600" bIns="67300" anchor="ctr"/>
          <a:lstStyle>
            <a:lvl1pPr marL="0" indent="0" algn="ctr">
              <a:buNone/>
              <a:defRPr sz="2400"/>
            </a:lvl1pPr>
          </a:lstStyle>
          <a:p>
            <a:r>
              <a:rPr lang="es-ES" dirty="0" smtClean="0"/>
              <a:t>Textos</a:t>
            </a:r>
            <a:endParaRPr lang="es-ES" dirty="0"/>
          </a:p>
        </p:txBody>
      </p:sp>
      <p:sp>
        <p:nvSpPr>
          <p:cNvPr id="14" name="2 Marcador de texto"/>
          <p:cNvSpPr>
            <a:spLocks noGrp="1"/>
          </p:cNvSpPr>
          <p:nvPr>
            <p:ph type="body" sz="quarter" idx="13" hasCustomPrompt="1"/>
          </p:nvPr>
        </p:nvSpPr>
        <p:spPr>
          <a:xfrm>
            <a:off x="9234264" y="2121429"/>
            <a:ext cx="4104456" cy="2457873"/>
          </a:xfrm>
          <a:prstGeom prst="rect">
            <a:avLst/>
          </a:prstGeom>
        </p:spPr>
        <p:txBody>
          <a:bodyPr lIns="134600" tIns="67300" rIns="134600" bIns="67300" anchor="ctr"/>
          <a:lstStyle>
            <a:lvl1pPr marL="0" indent="0" algn="ctr">
              <a:buNone/>
              <a:defRPr sz="2400"/>
            </a:lvl1pPr>
          </a:lstStyle>
          <a:p>
            <a:r>
              <a:rPr lang="es-ES" dirty="0" smtClean="0"/>
              <a:t>Textos</a:t>
            </a:r>
            <a:endParaRPr lang="es-ES" dirty="0"/>
          </a:p>
        </p:txBody>
      </p:sp>
      <p:sp>
        <p:nvSpPr>
          <p:cNvPr id="15" name="1 Título"/>
          <p:cNvSpPr>
            <a:spLocks noGrp="1"/>
          </p:cNvSpPr>
          <p:nvPr>
            <p:ph type="title"/>
          </p:nvPr>
        </p:nvSpPr>
        <p:spPr>
          <a:xfrm>
            <a:off x="3077580" y="6217884"/>
            <a:ext cx="7560840" cy="819291"/>
          </a:xfrm>
          <a:prstGeom prst="rect">
            <a:avLst/>
          </a:prstGeom>
        </p:spPr>
        <p:txBody>
          <a:bodyPr lIns="134600" tIns="67300" rIns="134600" bIns="67300"/>
          <a:lstStyle>
            <a:lvl1pPr>
              <a:defRPr sz="4100" b="1">
                <a:solidFill>
                  <a:srgbClr val="173456"/>
                </a:solidFill>
              </a:defRPr>
            </a:lvl1pPr>
          </a:lstStyle>
          <a:p>
            <a:r>
              <a:rPr lang="es-ES" smtClean="0"/>
              <a:t>Haga clic para modificar el estilo de título del patrón</a:t>
            </a:r>
            <a:endParaRPr lang="es-ES" dirty="0"/>
          </a:p>
        </p:txBody>
      </p:sp>
      <p:pic>
        <p:nvPicPr>
          <p:cNvPr id="8" name="Picture 2" descr="D:\PIEZAS GRÁFICAS\INSTITUCIONAL\LOGO CORPORATIVO\LOGO OPEN-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4457" y="73202"/>
            <a:ext cx="1838300" cy="64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378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ortada agua">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8206258" y="5698355"/>
            <a:ext cx="5455940" cy="1628631"/>
          </a:xfrm>
          <a:prstGeom prst="rect">
            <a:avLst/>
          </a:prstGeom>
          <a:noFill/>
        </p:spPr>
        <p:txBody>
          <a:bodyPr wrap="none" lIns="134600" tIns="67300" rIns="134600" bIns="67300" rtlCol="0">
            <a:spAutoFit/>
          </a:bodyPr>
          <a:lstStyle/>
          <a:p>
            <a:pPr algn="r"/>
            <a:r>
              <a:rPr lang="es-ES" sz="9700" b="1" dirty="0" smtClean="0">
                <a:solidFill>
                  <a:schemeClr val="bg1"/>
                </a:solidFill>
                <a:latin typeface="+mj-lt"/>
              </a:rPr>
              <a:t>AquaCIS</a:t>
            </a:r>
            <a:endParaRPr lang="es-ES" sz="9700" b="1" dirty="0">
              <a:solidFill>
                <a:schemeClr val="bg1"/>
              </a:solidFill>
              <a:latin typeface="+mj-lt"/>
            </a:endParaRPr>
          </a:p>
        </p:txBody>
      </p:sp>
    </p:spTree>
    <p:extLst>
      <p:ext uri="{BB962C8B-B14F-4D97-AF65-F5344CB8AC3E}">
        <p14:creationId xmlns:p14="http://schemas.microsoft.com/office/powerpoint/2010/main" val="191560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ortada telecomBOSS">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906637" y="5698355"/>
            <a:ext cx="8755562" cy="1628631"/>
          </a:xfrm>
          <a:prstGeom prst="rect">
            <a:avLst/>
          </a:prstGeom>
          <a:noFill/>
        </p:spPr>
        <p:txBody>
          <a:bodyPr wrap="none" lIns="134600" tIns="67300" rIns="134600" bIns="67300" rtlCol="0">
            <a:spAutoFit/>
          </a:bodyPr>
          <a:lstStyle/>
          <a:p>
            <a:pPr algn="r"/>
            <a:r>
              <a:rPr lang="es-ES" sz="9700" b="1" dirty="0" smtClean="0">
                <a:solidFill>
                  <a:schemeClr val="bg1"/>
                </a:solidFill>
                <a:latin typeface="+mj-lt"/>
              </a:rPr>
              <a:t>TelecomBOSS</a:t>
            </a:r>
            <a:endParaRPr lang="es-ES" sz="9700" b="1" dirty="0">
              <a:solidFill>
                <a:schemeClr val="bg1"/>
              </a:solidFill>
              <a:latin typeface="+mj-lt"/>
            </a:endParaRPr>
          </a:p>
        </p:txBody>
      </p:sp>
    </p:spTree>
    <p:extLst>
      <p:ext uri="{BB962C8B-B14F-4D97-AF65-F5344CB8AC3E}">
        <p14:creationId xmlns:p14="http://schemas.microsoft.com/office/powerpoint/2010/main" val="261034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ortada Energía">
    <p:spTree>
      <p:nvGrpSpPr>
        <p:cNvPr id="1" name=""/>
        <p:cNvGrpSpPr/>
        <p:nvPr/>
      </p:nvGrpSpPr>
      <p:grpSpPr>
        <a:xfrm>
          <a:off x="0" y="0"/>
          <a:ext cx="0" cy="0"/>
          <a:chOff x="0" y="0"/>
          <a:chExt cx="0" cy="0"/>
        </a:xfrm>
      </p:grpSpPr>
      <p:pic>
        <p:nvPicPr>
          <p:cNvPr id="3074" name="Picture 2" descr="D:\PIEZAS GRÁFICAS\PROYECTO TOOLKIT\PLANTILLA 2017\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962768" y="5698355"/>
            <a:ext cx="6565218" cy="1628631"/>
          </a:xfrm>
          <a:prstGeom prst="rect">
            <a:avLst/>
          </a:prstGeom>
          <a:noFill/>
        </p:spPr>
        <p:txBody>
          <a:bodyPr wrap="none" lIns="134600" tIns="67300" rIns="134600" bIns="67300" rtlCol="0">
            <a:spAutoFit/>
          </a:bodyPr>
          <a:lstStyle/>
          <a:p>
            <a:r>
              <a:rPr lang="es-ES" sz="9700" b="1" dirty="0" smtClean="0">
                <a:solidFill>
                  <a:schemeClr val="bg1"/>
                </a:solidFill>
                <a:latin typeface="+mj-lt"/>
              </a:rPr>
              <a:t>EnergyCIS</a:t>
            </a:r>
            <a:endParaRPr lang="es-ES" sz="9700" b="1" dirty="0">
              <a:solidFill>
                <a:schemeClr val="bg1"/>
              </a:solidFill>
              <a:latin typeface="+mj-lt"/>
            </a:endParaRPr>
          </a:p>
        </p:txBody>
      </p:sp>
    </p:spTree>
    <p:extLst>
      <p:ext uri="{BB962C8B-B14F-4D97-AF65-F5344CB8AC3E}">
        <p14:creationId xmlns:p14="http://schemas.microsoft.com/office/powerpoint/2010/main" val="101288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rtada gas">
    <p:spTree>
      <p:nvGrpSpPr>
        <p:cNvPr id="1" name=""/>
        <p:cNvGrpSpPr/>
        <p:nvPr/>
      </p:nvGrpSpPr>
      <p:grpSpPr>
        <a:xfrm>
          <a:off x="0" y="0"/>
          <a:ext cx="0" cy="0"/>
          <a:chOff x="0" y="0"/>
          <a:chExt cx="0" cy="0"/>
        </a:xfrm>
      </p:grpSpPr>
      <p:pic>
        <p:nvPicPr>
          <p:cNvPr id="4098" name="Picture 2" descr="D:\PIEZAS GRÁFICAS\PROYECTO TOOLKIT\PLANTILLA 2017\G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564" y="98391"/>
            <a:ext cx="1664493" cy="58928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8867135" y="5698355"/>
            <a:ext cx="4699323" cy="1628631"/>
          </a:xfrm>
          <a:prstGeom prst="rect">
            <a:avLst/>
          </a:prstGeom>
          <a:noFill/>
        </p:spPr>
        <p:txBody>
          <a:bodyPr wrap="none" lIns="134600" tIns="67300" rIns="134600" bIns="67300" rtlCol="0">
            <a:spAutoFit/>
          </a:bodyPr>
          <a:lstStyle/>
          <a:p>
            <a:r>
              <a:rPr lang="es-ES" sz="9700" b="1" dirty="0" smtClean="0">
                <a:solidFill>
                  <a:schemeClr val="bg1"/>
                </a:solidFill>
                <a:latin typeface="+mj-lt"/>
              </a:rPr>
              <a:t>GasCIS</a:t>
            </a:r>
            <a:endParaRPr lang="es-ES" sz="9700" b="1" dirty="0">
              <a:solidFill>
                <a:schemeClr val="bg1"/>
              </a:solidFill>
              <a:latin typeface="+mj-lt"/>
            </a:endParaRPr>
          </a:p>
        </p:txBody>
      </p:sp>
    </p:spTree>
    <p:extLst>
      <p:ext uri="{BB962C8B-B14F-4D97-AF65-F5344CB8AC3E}">
        <p14:creationId xmlns:p14="http://schemas.microsoft.com/office/powerpoint/2010/main" val="204503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D:\PIEZAS GRÁFICAS\INSTITUCIONAL\LOGO CORPORATIVO\LOGO OPEN-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824457" y="73202"/>
            <a:ext cx="1838300" cy="64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898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txStyles>
    <p:titleStyle>
      <a:lvl1pPr algn="ctr" defTabSz="1345997" rtl="0" eaLnBrk="1" latinLnBrk="0" hangingPunct="1">
        <a:spcBef>
          <a:spcPct val="0"/>
        </a:spcBef>
        <a:buNone/>
        <a:defRPr sz="6500" kern="1200">
          <a:solidFill>
            <a:schemeClr val="tx1"/>
          </a:solidFill>
          <a:latin typeface="+mj-lt"/>
          <a:ea typeface="+mj-ea"/>
          <a:cs typeface="+mj-cs"/>
        </a:defRPr>
      </a:lvl1pPr>
    </p:titleStyle>
    <p:bodyStyle>
      <a:lvl1pPr marL="504749" indent="-504749" algn="l" defTabSz="1345997" rtl="0" eaLnBrk="1" latinLnBrk="0" hangingPunct="1">
        <a:spcBef>
          <a:spcPct val="20000"/>
        </a:spcBef>
        <a:buFont typeface="Arial" panose="020B0604020202020204" pitchFamily="34" charset="0"/>
        <a:buChar char="•"/>
        <a:defRPr sz="4700" kern="1200">
          <a:solidFill>
            <a:schemeClr val="tx1"/>
          </a:solidFill>
          <a:latin typeface="+mn-lt"/>
          <a:ea typeface="+mn-ea"/>
          <a:cs typeface="+mn-cs"/>
        </a:defRPr>
      </a:lvl1pPr>
      <a:lvl2pPr marL="1093622" indent="-420624" algn="l" defTabSz="1345997"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2pPr>
      <a:lvl3pPr marL="1682496" indent="-336499" algn="l" defTabSz="1345997"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3pPr>
      <a:lvl4pPr marL="2355494" indent="-336499" algn="l" defTabSz="134599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3028493" indent="-336499" algn="l" defTabSz="134599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701491" indent="-336499" algn="l" defTabSz="134599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374490" indent="-336499" algn="l" defTabSz="134599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5047488" indent="-336499" algn="l" defTabSz="134599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720486" indent="-336499" algn="l" defTabSz="134599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s-ES"/>
      </a:defPPr>
      <a:lvl1pPr marL="0" algn="l" defTabSz="1345997" rtl="0" eaLnBrk="1" latinLnBrk="0" hangingPunct="1">
        <a:defRPr sz="2600" kern="1200">
          <a:solidFill>
            <a:schemeClr val="tx1"/>
          </a:solidFill>
          <a:latin typeface="+mn-lt"/>
          <a:ea typeface="+mn-ea"/>
          <a:cs typeface="+mn-cs"/>
        </a:defRPr>
      </a:lvl1pPr>
      <a:lvl2pPr marL="672998" algn="l" defTabSz="1345997" rtl="0" eaLnBrk="1" latinLnBrk="0" hangingPunct="1">
        <a:defRPr sz="2600" kern="1200">
          <a:solidFill>
            <a:schemeClr val="tx1"/>
          </a:solidFill>
          <a:latin typeface="+mn-lt"/>
          <a:ea typeface="+mn-ea"/>
          <a:cs typeface="+mn-cs"/>
        </a:defRPr>
      </a:lvl2pPr>
      <a:lvl3pPr marL="1345997" algn="l" defTabSz="1345997" rtl="0" eaLnBrk="1" latinLnBrk="0" hangingPunct="1">
        <a:defRPr sz="2600" kern="1200">
          <a:solidFill>
            <a:schemeClr val="tx1"/>
          </a:solidFill>
          <a:latin typeface="+mn-lt"/>
          <a:ea typeface="+mn-ea"/>
          <a:cs typeface="+mn-cs"/>
        </a:defRPr>
      </a:lvl3pPr>
      <a:lvl4pPr marL="2018995" algn="l" defTabSz="1345997" rtl="0" eaLnBrk="1" latinLnBrk="0" hangingPunct="1">
        <a:defRPr sz="2600" kern="1200">
          <a:solidFill>
            <a:schemeClr val="tx1"/>
          </a:solidFill>
          <a:latin typeface="+mn-lt"/>
          <a:ea typeface="+mn-ea"/>
          <a:cs typeface="+mn-cs"/>
        </a:defRPr>
      </a:lvl4pPr>
      <a:lvl5pPr marL="2691994" algn="l" defTabSz="1345997" rtl="0" eaLnBrk="1" latinLnBrk="0" hangingPunct="1">
        <a:defRPr sz="2600" kern="1200">
          <a:solidFill>
            <a:schemeClr val="tx1"/>
          </a:solidFill>
          <a:latin typeface="+mn-lt"/>
          <a:ea typeface="+mn-ea"/>
          <a:cs typeface="+mn-cs"/>
        </a:defRPr>
      </a:lvl5pPr>
      <a:lvl6pPr marL="3364992" algn="l" defTabSz="1345997" rtl="0" eaLnBrk="1" latinLnBrk="0" hangingPunct="1">
        <a:defRPr sz="2600" kern="1200">
          <a:solidFill>
            <a:schemeClr val="tx1"/>
          </a:solidFill>
          <a:latin typeface="+mn-lt"/>
          <a:ea typeface="+mn-ea"/>
          <a:cs typeface="+mn-cs"/>
        </a:defRPr>
      </a:lvl6pPr>
      <a:lvl7pPr marL="4037990" algn="l" defTabSz="1345997" rtl="0" eaLnBrk="1" latinLnBrk="0" hangingPunct="1">
        <a:defRPr sz="2600" kern="1200">
          <a:solidFill>
            <a:schemeClr val="tx1"/>
          </a:solidFill>
          <a:latin typeface="+mn-lt"/>
          <a:ea typeface="+mn-ea"/>
          <a:cs typeface="+mn-cs"/>
        </a:defRPr>
      </a:lvl7pPr>
      <a:lvl8pPr marL="4710989" algn="l" defTabSz="1345997" rtl="0" eaLnBrk="1" latinLnBrk="0" hangingPunct="1">
        <a:defRPr sz="2600" kern="1200">
          <a:solidFill>
            <a:schemeClr val="tx1"/>
          </a:solidFill>
          <a:latin typeface="+mn-lt"/>
          <a:ea typeface="+mn-ea"/>
          <a:cs typeface="+mn-cs"/>
        </a:defRPr>
      </a:lvl8pPr>
      <a:lvl9pPr marL="5383987" algn="l" defTabSz="1345997"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 Target="slide13.xml"/><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37.xml"/><Relationship Id="rId7" Type="http://schemas.openxmlformats.org/officeDocument/2006/relationships/slide" Target="slide5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57.xml"/><Relationship Id="rId5" Type="http://schemas.openxmlformats.org/officeDocument/2006/relationships/slide" Target="slide50.xml"/><Relationship Id="rId4" Type="http://schemas.openxmlformats.org/officeDocument/2006/relationships/slide" Target="slide46.xml"/><Relationship Id="rId9" Type="http://schemas.openxmlformats.org/officeDocument/2006/relationships/slide" Target="slide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4.wdp"/><Relationship Id="rId12" Type="http://schemas.openxmlformats.org/officeDocument/2006/relationships/comments" Target="../comments/comment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9.wdp"/><Relationship Id="rId18" Type="http://schemas.microsoft.com/office/2007/relationships/hdphoto" Target="../media/hdphoto4.wdp"/><Relationship Id="rId3" Type="http://schemas.openxmlformats.org/officeDocument/2006/relationships/image" Target="../media/image47.png"/><Relationship Id="rId21" Type="http://schemas.openxmlformats.org/officeDocument/2006/relationships/image" Target="../media/image50.png"/><Relationship Id="rId7" Type="http://schemas.microsoft.com/office/2007/relationships/hdphoto" Target="../media/hdphoto6.wdp"/><Relationship Id="rId12" Type="http://schemas.openxmlformats.org/officeDocument/2006/relationships/image" Target="../media/image56.png"/><Relationship Id="rId17" Type="http://schemas.openxmlformats.org/officeDocument/2006/relationships/image" Target="../media/image58.png"/><Relationship Id="rId2" Type="http://schemas.openxmlformats.org/officeDocument/2006/relationships/notesSlide" Target="../notesSlides/notesSlide15.xml"/><Relationship Id="rId16" Type="http://schemas.microsoft.com/office/2007/relationships/hdphoto" Target="../media/hdphoto10.wdp"/><Relationship Id="rId20" Type="http://schemas.microsoft.com/office/2007/relationships/hdphoto" Target="../media/hdphoto5.wdp"/><Relationship Id="rId1" Type="http://schemas.openxmlformats.org/officeDocument/2006/relationships/slideLayout" Target="../slideLayouts/slideLayout13.xml"/><Relationship Id="rId6" Type="http://schemas.openxmlformats.org/officeDocument/2006/relationships/image" Target="../media/image53.png"/><Relationship Id="rId11" Type="http://schemas.microsoft.com/office/2007/relationships/hdphoto" Target="../media/hdphoto8.wdp"/><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comments" Target="../comments/comment3.xml"/><Relationship Id="rId10" Type="http://schemas.openxmlformats.org/officeDocument/2006/relationships/image" Target="../media/image55.png"/><Relationship Id="rId19"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7.wdp"/><Relationship Id="rId14" Type="http://schemas.openxmlformats.org/officeDocument/2006/relationships/image" Target="../media/image45.png"/><Relationship Id="rId22"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59.png"/><Relationship Id="rId5" Type="http://schemas.openxmlformats.org/officeDocument/2006/relationships/image" Target="../media/image58.png"/><Relationship Id="rId10" Type="http://schemas.microsoft.com/office/2007/relationships/hdphoto" Target="../media/hdphoto10.wdp"/><Relationship Id="rId4" Type="http://schemas.openxmlformats.org/officeDocument/2006/relationships/image" Target="../media/image45.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4.wdp"/><Relationship Id="rId3" Type="http://schemas.openxmlformats.org/officeDocument/2006/relationships/image" Target="../media/image46.png"/><Relationship Id="rId7" Type="http://schemas.microsoft.com/office/2007/relationships/hdphoto" Target="../media/hdphoto11.wdp"/><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51.png"/><Relationship Id="rId5" Type="http://schemas.openxmlformats.org/officeDocument/2006/relationships/image" Target="../media/image45.png"/><Relationship Id="rId15" Type="http://schemas.microsoft.com/office/2007/relationships/hdphoto" Target="../media/hdphoto5.wdp"/><Relationship Id="rId10" Type="http://schemas.openxmlformats.org/officeDocument/2006/relationships/image" Target="../media/image50.png"/><Relationship Id="rId4" Type="http://schemas.openxmlformats.org/officeDocument/2006/relationships/image" Target="../media/image60.png"/><Relationship Id="rId9" Type="http://schemas.microsoft.com/office/2007/relationships/hdphoto" Target="../media/hdphoto6.wdp"/><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8.png"/><Relationship Id="rId3" Type="http://schemas.openxmlformats.org/officeDocument/2006/relationships/image" Target="../media/image60.png"/><Relationship Id="rId7" Type="http://schemas.openxmlformats.org/officeDocument/2006/relationships/image" Target="../media/image53.png"/><Relationship Id="rId12" Type="http://schemas.openxmlformats.org/officeDocument/2006/relationships/image" Target="../media/image51.png"/><Relationship Id="rId2" Type="http://schemas.openxmlformats.org/officeDocument/2006/relationships/image" Target="../media/image46.png"/><Relationship Id="rId16" Type="http://schemas.microsoft.com/office/2007/relationships/hdphoto" Target="../media/hdphoto5.wdp"/><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50.png"/><Relationship Id="rId5" Type="http://schemas.openxmlformats.org/officeDocument/2006/relationships/image" Target="../media/image61.png"/><Relationship Id="rId15" Type="http://schemas.openxmlformats.org/officeDocument/2006/relationships/image" Target="../media/image49.png"/><Relationship Id="rId10" Type="http://schemas.openxmlformats.org/officeDocument/2006/relationships/image" Target="../media/image63.png"/><Relationship Id="rId4" Type="http://schemas.openxmlformats.org/officeDocument/2006/relationships/image" Target="../media/image45.png"/><Relationship Id="rId9" Type="http://schemas.openxmlformats.org/officeDocument/2006/relationships/image" Target="../media/image62.pn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11.wdp"/><Relationship Id="rId12"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58.png"/><Relationship Id="rId5" Type="http://schemas.openxmlformats.org/officeDocument/2006/relationships/image" Target="../media/image45.png"/><Relationship Id="rId10" Type="http://schemas.openxmlformats.org/officeDocument/2006/relationships/image" Target="../media/image51.png"/><Relationship Id="rId4" Type="http://schemas.openxmlformats.org/officeDocument/2006/relationships/image" Target="../media/image60.png"/><Relationship Id="rId9" Type="http://schemas.openxmlformats.org/officeDocument/2006/relationships/image" Target="../media/image50.png"/><Relationship Id="rId1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4.wdp"/><Relationship Id="rId3" Type="http://schemas.openxmlformats.org/officeDocument/2006/relationships/image" Target="../media/image46.png"/><Relationship Id="rId7" Type="http://schemas.microsoft.com/office/2007/relationships/hdphoto" Target="../media/hdphoto11.wdp"/><Relationship Id="rId12" Type="http://schemas.openxmlformats.org/officeDocument/2006/relationships/image" Target="../media/image58.png"/><Relationship Id="rId2" Type="http://schemas.openxmlformats.org/officeDocument/2006/relationships/notesSlide" Target="../notesSlides/notesSlide19.xml"/><Relationship Id="rId16"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51.png"/><Relationship Id="rId5" Type="http://schemas.openxmlformats.org/officeDocument/2006/relationships/image" Target="../media/image45.png"/><Relationship Id="rId15" Type="http://schemas.microsoft.com/office/2007/relationships/hdphoto" Target="../media/hdphoto5.wdp"/><Relationship Id="rId10" Type="http://schemas.openxmlformats.org/officeDocument/2006/relationships/image" Target="../media/image50.png"/><Relationship Id="rId4" Type="http://schemas.openxmlformats.org/officeDocument/2006/relationships/image" Target="../media/image60.png"/><Relationship Id="rId9" Type="http://schemas.microsoft.com/office/2007/relationships/hdphoto" Target="../media/hdphoto6.wdp"/><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chart" Target="../charts/chart3.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84.png"/><Relationship Id="rId4" Type="http://schemas.openxmlformats.org/officeDocument/2006/relationships/image" Target="../media/image93.gif"/><Relationship Id="rId9"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chart" Target="../charts/char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slide" Target="slide13.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hdphoto" Target="../media/hdphoto7.wdp"/><Relationship Id="rId7" Type="http://schemas.microsoft.com/office/2007/relationships/hdphoto" Target="../media/hdphoto13.wdp"/><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113.png"/><Relationship Id="rId5" Type="http://schemas.microsoft.com/office/2007/relationships/hdphoto" Target="../media/hdphoto12.wdp"/><Relationship Id="rId4" Type="http://schemas.openxmlformats.org/officeDocument/2006/relationships/image" Target="../media/image112.png"/><Relationship Id="rId9"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18" Type="http://schemas.openxmlformats.org/officeDocument/2006/relationships/image" Target="../media/image130.jpeg"/><Relationship Id="rId26" Type="http://schemas.openxmlformats.org/officeDocument/2006/relationships/image" Target="../media/image138.png"/><Relationship Id="rId39" Type="http://schemas.openxmlformats.org/officeDocument/2006/relationships/image" Target="../media/image151.png"/><Relationship Id="rId3" Type="http://schemas.openxmlformats.org/officeDocument/2006/relationships/image" Target="../media/image115.gif"/><Relationship Id="rId21" Type="http://schemas.openxmlformats.org/officeDocument/2006/relationships/image" Target="../media/image133.png"/><Relationship Id="rId34" Type="http://schemas.openxmlformats.org/officeDocument/2006/relationships/image" Target="../media/image146.png"/><Relationship Id="rId42" Type="http://schemas.openxmlformats.org/officeDocument/2006/relationships/image" Target="../media/image154.png"/><Relationship Id="rId7" Type="http://schemas.openxmlformats.org/officeDocument/2006/relationships/image" Target="../media/image119.jpe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38" Type="http://schemas.openxmlformats.org/officeDocument/2006/relationships/image" Target="../media/image150.png"/><Relationship Id="rId46" Type="http://schemas.openxmlformats.org/officeDocument/2006/relationships/comments" Target="../comments/comment4.xml"/><Relationship Id="rId2" Type="http://schemas.openxmlformats.org/officeDocument/2006/relationships/notesSlide" Target="../notesSlides/notesSlide26.xml"/><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png"/><Relationship Id="rId41" Type="http://schemas.openxmlformats.org/officeDocument/2006/relationships/image" Target="../media/image153.png"/><Relationship Id="rId1" Type="http://schemas.openxmlformats.org/officeDocument/2006/relationships/slideLayout" Target="../slideLayouts/slideLayout13.xml"/><Relationship Id="rId6" Type="http://schemas.openxmlformats.org/officeDocument/2006/relationships/image" Target="../media/image118.jpeg"/><Relationship Id="rId11" Type="http://schemas.openxmlformats.org/officeDocument/2006/relationships/image" Target="../media/image123.jpeg"/><Relationship Id="rId24" Type="http://schemas.openxmlformats.org/officeDocument/2006/relationships/image" Target="../media/image136.png"/><Relationship Id="rId32" Type="http://schemas.openxmlformats.org/officeDocument/2006/relationships/image" Target="../media/image144.png"/><Relationship Id="rId37" Type="http://schemas.openxmlformats.org/officeDocument/2006/relationships/image" Target="../media/image149.jpeg"/><Relationship Id="rId40" Type="http://schemas.openxmlformats.org/officeDocument/2006/relationships/image" Target="../media/image152.png"/><Relationship Id="rId45" Type="http://schemas.openxmlformats.org/officeDocument/2006/relationships/slide" Target="slide13.xml"/><Relationship Id="rId5" Type="http://schemas.openxmlformats.org/officeDocument/2006/relationships/image" Target="../media/image117.png"/><Relationship Id="rId15" Type="http://schemas.openxmlformats.org/officeDocument/2006/relationships/image" Target="../media/image127.jpeg"/><Relationship Id="rId23" Type="http://schemas.openxmlformats.org/officeDocument/2006/relationships/image" Target="../media/image135.jpe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122.png"/><Relationship Id="rId19" Type="http://schemas.openxmlformats.org/officeDocument/2006/relationships/image" Target="../media/image131.png"/><Relationship Id="rId31" Type="http://schemas.openxmlformats.org/officeDocument/2006/relationships/image" Target="../media/image143.jpeg"/><Relationship Id="rId44" Type="http://schemas.openxmlformats.org/officeDocument/2006/relationships/image" Target="../media/image156.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jpeg"/><Relationship Id="rId35" Type="http://schemas.openxmlformats.org/officeDocument/2006/relationships/image" Target="../media/image147.png"/><Relationship Id="rId43" Type="http://schemas.openxmlformats.org/officeDocument/2006/relationships/image" Target="../media/image1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3.xml"/><Relationship Id="rId5" Type="http://schemas.openxmlformats.org/officeDocument/2006/relationships/slide" Target="slide13.xml"/><Relationship Id="rId4" Type="http://schemas.openxmlformats.org/officeDocument/2006/relationships/image" Target="../media/image1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image" Target="../media/image167.jpeg"/><Relationship Id="rId1" Type="http://schemas.openxmlformats.org/officeDocument/2006/relationships/slideLayout" Target="../slideLayouts/slideLayout13.xml"/><Relationship Id="rId6" Type="http://schemas.openxmlformats.org/officeDocument/2006/relationships/slide" Target="slide13.xml"/><Relationship Id="rId5" Type="http://schemas.openxmlformats.org/officeDocument/2006/relationships/image" Target="../media/image170.png"/><Relationship Id="rId4" Type="http://schemas.openxmlformats.org/officeDocument/2006/relationships/image" Target="../media/image1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062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554" y="312931"/>
            <a:ext cx="13205413" cy="879250"/>
          </a:xfrm>
          <a:prstGeom prst="rect">
            <a:avLst/>
          </a:prstGeom>
        </p:spPr>
        <p:txBody>
          <a:bodyPr lIns="100950" tIns="50475" rIns="100950" bIns="50475">
            <a:normAutofit/>
          </a:bodyPr>
          <a:lstStyle>
            <a:lvl1pPr algn="ctr" defTabSz="1345997">
              <a:spcBef>
                <a:spcPct val="0"/>
              </a:spcBef>
              <a:buNone/>
              <a:defRPr sz="4700" b="1">
                <a:solidFill>
                  <a:srgbClr val="002060"/>
                </a:solidFill>
                <a:latin typeface="+mj-lt"/>
                <a:ea typeface="+mj-ea"/>
                <a:cs typeface="+mj-cs"/>
              </a:defRPr>
            </a:lvl1pPr>
          </a:lstStyle>
          <a:p>
            <a:r>
              <a:rPr lang="en-US" dirty="0" smtClean="0"/>
              <a:t>Current Growth Drivers</a:t>
            </a:r>
            <a:endParaRPr lang="en-US" dirty="0"/>
          </a:p>
        </p:txBody>
      </p:sp>
      <p:grpSp>
        <p:nvGrpSpPr>
          <p:cNvPr id="2048" name="Group 2047"/>
          <p:cNvGrpSpPr/>
          <p:nvPr/>
        </p:nvGrpSpPr>
        <p:grpSpPr>
          <a:xfrm>
            <a:off x="181710" y="4159377"/>
            <a:ext cx="6567481" cy="2834272"/>
            <a:chOff x="281554" y="4200111"/>
            <a:chExt cx="6567481" cy="2834272"/>
          </a:xfrm>
        </p:grpSpPr>
        <p:grpSp>
          <p:nvGrpSpPr>
            <p:cNvPr id="14" name="Group 13"/>
            <p:cNvGrpSpPr/>
            <p:nvPr/>
          </p:nvGrpSpPr>
          <p:grpSpPr>
            <a:xfrm>
              <a:off x="281554" y="4200111"/>
              <a:ext cx="6567481" cy="2834272"/>
              <a:chOff x="979600" y="4889489"/>
              <a:chExt cx="5859364" cy="2834272"/>
            </a:xfrm>
          </p:grpSpPr>
          <p:sp>
            <p:nvSpPr>
              <p:cNvPr id="3" name="Rounded Rectangle 2"/>
              <p:cNvSpPr/>
              <p:nvPr/>
            </p:nvSpPr>
            <p:spPr>
              <a:xfrm>
                <a:off x="1195370" y="5639975"/>
                <a:ext cx="2666196" cy="817245"/>
              </a:xfrm>
              <a:prstGeom prst="roundRect">
                <a:avLst/>
              </a:prstGeom>
              <a:solidFill>
                <a:srgbClr val="357D91"/>
              </a:solidFill>
            </p:spPr>
            <p:txBody>
              <a:bodyPr wrap="square">
                <a:spAutoFit/>
              </a:bodyPr>
              <a:lstStyle/>
              <a:p>
                <a:pPr algn="ctr"/>
                <a:r>
                  <a:rPr lang="en-US" sz="1400" dirty="0">
                    <a:solidFill>
                      <a:schemeClr val="bg1"/>
                    </a:solidFill>
                  </a:rPr>
                  <a:t>A new </a:t>
                </a:r>
                <a:r>
                  <a:rPr lang="en-US" sz="1400" dirty="0" smtClean="0">
                    <a:solidFill>
                      <a:schemeClr val="bg1"/>
                    </a:solidFill>
                  </a:rPr>
                  <a:t>specialized </a:t>
                </a:r>
                <a:r>
                  <a:rPr lang="en-US" sz="1400" dirty="0">
                    <a:solidFill>
                      <a:schemeClr val="bg1"/>
                    </a:solidFill>
                  </a:rPr>
                  <a:t>operational and </a:t>
                </a:r>
                <a:r>
                  <a:rPr lang="en-US" sz="1400" dirty="0" smtClean="0">
                    <a:solidFill>
                      <a:schemeClr val="bg1"/>
                    </a:solidFill>
                  </a:rPr>
                  <a:t>organizational </a:t>
                </a:r>
                <a:r>
                  <a:rPr lang="en-US" sz="1400" dirty="0">
                    <a:solidFill>
                      <a:schemeClr val="bg1"/>
                    </a:solidFill>
                  </a:rPr>
                  <a:t>model for the company and its businesses.</a:t>
                </a:r>
              </a:p>
            </p:txBody>
          </p:sp>
          <p:sp>
            <p:nvSpPr>
              <p:cNvPr id="4" name="Rounded Rectangle 3"/>
              <p:cNvSpPr/>
              <p:nvPr/>
            </p:nvSpPr>
            <p:spPr>
              <a:xfrm>
                <a:off x="3977747" y="5639975"/>
                <a:ext cx="2666194" cy="817245"/>
              </a:xfrm>
              <a:prstGeom prst="roundRect">
                <a:avLst/>
              </a:prstGeom>
              <a:solidFill>
                <a:srgbClr val="357D91"/>
              </a:solidFill>
            </p:spPr>
            <p:txBody>
              <a:bodyPr wrap="square">
                <a:spAutoFit/>
              </a:bodyPr>
              <a:lstStyle/>
              <a:p>
                <a:pPr algn="ctr"/>
                <a:r>
                  <a:rPr lang="en-US" sz="1400" dirty="0">
                    <a:solidFill>
                      <a:schemeClr val="bg1"/>
                    </a:solidFill>
                  </a:rPr>
                  <a:t>The boosting of the evolution of the products and the transformation of the offer.</a:t>
                </a:r>
              </a:p>
            </p:txBody>
          </p:sp>
          <p:sp>
            <p:nvSpPr>
              <p:cNvPr id="8" name="Rounded Rectangle 7"/>
              <p:cNvSpPr/>
              <p:nvPr/>
            </p:nvSpPr>
            <p:spPr>
              <a:xfrm>
                <a:off x="1211412" y="6735667"/>
                <a:ext cx="2666195" cy="817245"/>
              </a:xfrm>
              <a:prstGeom prst="roundRect">
                <a:avLst/>
              </a:prstGeom>
              <a:solidFill>
                <a:srgbClr val="357D91"/>
              </a:solidFill>
            </p:spPr>
            <p:txBody>
              <a:bodyPr wrap="square">
                <a:spAutoFit/>
              </a:bodyPr>
              <a:lstStyle/>
              <a:p>
                <a:pPr algn="ctr"/>
                <a:r>
                  <a:rPr lang="en-US" sz="1400" dirty="0">
                    <a:solidFill>
                      <a:schemeClr val="bg1"/>
                    </a:solidFill>
                  </a:rPr>
                  <a:t>New commercial processes and tools to strengthen the growth of sales.</a:t>
                </a:r>
              </a:p>
            </p:txBody>
          </p:sp>
          <p:sp>
            <p:nvSpPr>
              <p:cNvPr id="11" name="Rounded Rectangle 10"/>
              <p:cNvSpPr/>
              <p:nvPr/>
            </p:nvSpPr>
            <p:spPr>
              <a:xfrm>
                <a:off x="979600" y="5448300"/>
                <a:ext cx="5859364" cy="2275461"/>
              </a:xfrm>
              <a:prstGeom prst="roundRect">
                <a:avLst>
                  <a:gd name="adj" fmla="val 616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50850" y="4889489"/>
                <a:ext cx="5669530" cy="646986"/>
              </a:xfrm>
              <a:prstGeom prst="roundRect">
                <a:avLst/>
              </a:prstGeom>
              <a:solidFill>
                <a:schemeClr val="accent2">
                  <a:lumMod val="40000"/>
                  <a:lumOff val="60000"/>
                </a:schemeClr>
              </a:solidFill>
            </p:spPr>
            <p:txBody>
              <a:bodyPr wrap="square" rtlCol="0">
                <a:spAutoFit/>
              </a:bodyPr>
              <a:lstStyle/>
              <a:p>
                <a:pPr algn="ctr"/>
                <a:r>
                  <a:rPr lang="en-US" sz="1600" b="1" dirty="0"/>
                  <a:t>The renewal of the structure of the commercial offer aims to support ad respond to key objectives for </a:t>
                </a:r>
                <a:r>
                  <a:rPr lang="en-US" sz="1600" b="1" dirty="0" err="1"/>
                  <a:t>Indra</a:t>
                </a:r>
                <a:r>
                  <a:rPr lang="en-US" sz="1600" b="1" dirty="0"/>
                  <a:t>, such as:</a:t>
                </a:r>
              </a:p>
            </p:txBody>
          </p:sp>
        </p:grpSp>
        <p:sp>
          <p:nvSpPr>
            <p:cNvPr id="15" name="Rounded Rectangle 14"/>
            <p:cNvSpPr/>
            <p:nvPr/>
          </p:nvSpPr>
          <p:spPr>
            <a:xfrm>
              <a:off x="3668744" y="6042241"/>
              <a:ext cx="2988411" cy="817245"/>
            </a:xfrm>
            <a:prstGeom prst="roundRect">
              <a:avLst/>
            </a:prstGeom>
            <a:solidFill>
              <a:srgbClr val="357D91"/>
            </a:solidFill>
          </p:spPr>
          <p:txBody>
            <a:bodyPr wrap="square">
              <a:spAutoFit/>
            </a:bodyPr>
            <a:lstStyle/>
            <a:p>
              <a:pPr algn="ctr"/>
              <a:r>
                <a:rPr lang="en-US" sz="1400" dirty="0">
                  <a:solidFill>
                    <a:schemeClr val="bg1"/>
                  </a:solidFill>
                </a:rPr>
                <a:t>Actions for improvement in efficiency and productivity to improve operating margins.</a:t>
              </a:r>
            </a:p>
          </p:txBody>
        </p:sp>
      </p:grpSp>
      <p:grpSp>
        <p:nvGrpSpPr>
          <p:cNvPr id="2049" name="Group 2048"/>
          <p:cNvGrpSpPr/>
          <p:nvPr/>
        </p:nvGrpSpPr>
        <p:grpSpPr>
          <a:xfrm>
            <a:off x="1722565" y="1559319"/>
            <a:ext cx="3366573" cy="2452773"/>
            <a:chOff x="3166942" y="1862075"/>
            <a:chExt cx="3549179" cy="2635285"/>
          </a:xfrm>
        </p:grpSpPr>
        <p:sp>
          <p:nvSpPr>
            <p:cNvPr id="9" name="Oval 8"/>
            <p:cNvSpPr/>
            <p:nvPr/>
          </p:nvSpPr>
          <p:spPr>
            <a:xfrm>
              <a:off x="3991354" y="2198247"/>
              <a:ext cx="2026024" cy="1969655"/>
            </a:xfrm>
            <a:prstGeom prst="ellipse">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err="1">
                  <a:solidFill>
                    <a:schemeClr val="accent5">
                      <a:lumMod val="50000"/>
                    </a:schemeClr>
                  </a:solidFill>
                </a:rPr>
                <a:t>End</a:t>
              </a:r>
              <a:r>
                <a:rPr lang="es-CO" sz="1600" b="1" dirty="0">
                  <a:solidFill>
                    <a:schemeClr val="accent5">
                      <a:lumMod val="50000"/>
                    </a:schemeClr>
                  </a:solidFill>
                </a:rPr>
                <a:t>-to-</a:t>
              </a:r>
              <a:r>
                <a:rPr lang="es-CO" sz="1600" b="1" dirty="0" err="1">
                  <a:solidFill>
                    <a:schemeClr val="accent5">
                      <a:lumMod val="50000"/>
                    </a:schemeClr>
                  </a:solidFill>
                </a:rPr>
                <a:t>end</a:t>
              </a:r>
              <a:r>
                <a:rPr lang="es-CO" sz="1600" b="1" dirty="0">
                  <a:solidFill>
                    <a:schemeClr val="accent5">
                      <a:lumMod val="50000"/>
                    </a:schemeClr>
                  </a:solidFill>
                </a:rPr>
                <a:t> </a:t>
              </a:r>
              <a:r>
                <a:rPr lang="es-CO" sz="1600" b="1" dirty="0" err="1" smtClean="0">
                  <a:solidFill>
                    <a:schemeClr val="accent5">
                      <a:lumMod val="50000"/>
                    </a:schemeClr>
                  </a:solidFill>
                </a:rPr>
                <a:t>solutions</a:t>
              </a:r>
              <a:endParaRPr lang="es-CO" sz="1600" b="1" dirty="0">
                <a:solidFill>
                  <a:schemeClr val="accent5">
                    <a:lumMod val="50000"/>
                  </a:schemeClr>
                </a:solidFill>
              </a:endParaRPr>
            </a:p>
          </p:txBody>
        </p:sp>
        <p:sp>
          <p:nvSpPr>
            <p:cNvPr id="10" name="Oval 9"/>
            <p:cNvSpPr/>
            <p:nvPr/>
          </p:nvSpPr>
          <p:spPr>
            <a:xfrm>
              <a:off x="4161683" y="2379064"/>
              <a:ext cx="1685365" cy="1613647"/>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solidFill>
                  <a:schemeClr val="accent5">
                    <a:lumMod val="50000"/>
                  </a:schemeClr>
                </a:solidFill>
              </a:endParaRPr>
            </a:p>
          </p:txBody>
        </p:sp>
        <p:cxnSp>
          <p:nvCxnSpPr>
            <p:cNvPr id="18" name="Straight Connector 17"/>
            <p:cNvCxnSpPr/>
            <p:nvPr/>
          </p:nvCxnSpPr>
          <p:spPr>
            <a:xfrm flipH="1" flipV="1">
              <a:off x="5004364" y="2002546"/>
              <a:ext cx="1" cy="519953"/>
            </a:xfrm>
            <a:prstGeom prst="line">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017812" y="3820330"/>
              <a:ext cx="1" cy="519953"/>
            </a:xfrm>
            <a:prstGeom prst="line">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flipV="1">
              <a:off x="3991352" y="2968029"/>
              <a:ext cx="1" cy="519953"/>
            </a:xfrm>
            <a:prstGeom prst="line">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flipV="1">
              <a:off x="6017376" y="2971580"/>
              <a:ext cx="1" cy="519953"/>
            </a:xfrm>
            <a:prstGeom prst="line">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243510" y="1862075"/>
              <a:ext cx="472611" cy="425998"/>
            </a:xfrm>
            <a:prstGeom prst="bentConnector3">
              <a:avLst>
                <a:gd name="adj1" fmla="val 100000"/>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a:off x="3143635" y="1885382"/>
              <a:ext cx="472611" cy="425998"/>
            </a:xfrm>
            <a:prstGeom prst="bentConnector3">
              <a:avLst>
                <a:gd name="adj1" fmla="val 100000"/>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5400000" flipV="1">
              <a:off x="3143636" y="4048055"/>
              <a:ext cx="472611" cy="425998"/>
            </a:xfrm>
            <a:prstGeom prst="bentConnector3">
              <a:avLst>
                <a:gd name="adj1" fmla="val 100000"/>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6243509" y="4071362"/>
              <a:ext cx="472611" cy="425998"/>
            </a:xfrm>
            <a:prstGeom prst="bentConnector3">
              <a:avLst>
                <a:gd name="adj1" fmla="val 100000"/>
              </a:avLst>
            </a:prstGeom>
            <a:ln w="762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2410691" y="1081511"/>
            <a:ext cx="9173681" cy="369332"/>
          </a:xfrm>
          <a:prstGeom prst="rect">
            <a:avLst/>
          </a:prstGeom>
        </p:spPr>
        <p:txBody>
          <a:bodyPr wrap="square">
            <a:spAutoFit/>
          </a:bodyPr>
          <a:lstStyle/>
          <a:p>
            <a:pPr algn="ctr"/>
            <a:r>
              <a:rPr lang="es-CO" dirty="0" smtClean="0"/>
              <a:t>Indra </a:t>
            </a:r>
            <a:r>
              <a:rPr lang="es-CO" dirty="0" err="1" smtClean="0"/>
              <a:t>is</a:t>
            </a:r>
            <a:r>
              <a:rPr lang="es-CO" dirty="0" smtClean="0"/>
              <a:t> </a:t>
            </a:r>
            <a:r>
              <a:rPr lang="es-CO" dirty="0" err="1" smtClean="0"/>
              <a:t>committed</a:t>
            </a:r>
            <a:r>
              <a:rPr lang="es-CO" dirty="0" smtClean="0"/>
              <a:t> </a:t>
            </a:r>
            <a:r>
              <a:rPr lang="es-CO" dirty="0"/>
              <a:t>to </a:t>
            </a:r>
            <a:r>
              <a:rPr lang="es-CO" dirty="0" err="1"/>
              <a:t>focus</a:t>
            </a:r>
            <a:r>
              <a:rPr lang="es-CO" dirty="0"/>
              <a:t> </a:t>
            </a:r>
            <a:r>
              <a:rPr lang="es-CO" dirty="0" err="1"/>
              <a:t>on</a:t>
            </a:r>
            <a:r>
              <a:rPr lang="es-CO" dirty="0"/>
              <a:t> </a:t>
            </a:r>
            <a:r>
              <a:rPr lang="es-CO" dirty="0" err="1"/>
              <a:t>value</a:t>
            </a:r>
            <a:r>
              <a:rPr lang="es-CO" dirty="0"/>
              <a:t> </a:t>
            </a:r>
            <a:r>
              <a:rPr lang="es-CO" dirty="0" err="1"/>
              <a:t>propositions</a:t>
            </a:r>
            <a:r>
              <a:rPr lang="es-CO" dirty="0"/>
              <a:t> </a:t>
            </a:r>
            <a:r>
              <a:rPr lang="es-CO" dirty="0" err="1"/>
              <a:t>that</a:t>
            </a:r>
            <a:r>
              <a:rPr lang="es-CO" dirty="0"/>
              <a:t> </a:t>
            </a:r>
            <a:r>
              <a:rPr lang="es-CO" dirty="0" err="1"/>
              <a:t>integrate</a:t>
            </a:r>
            <a:r>
              <a:rPr lang="es-CO" dirty="0"/>
              <a:t> </a:t>
            </a:r>
            <a:r>
              <a:rPr lang="es-CO" dirty="0" err="1"/>
              <a:t>end</a:t>
            </a:r>
            <a:r>
              <a:rPr lang="es-CO" dirty="0"/>
              <a:t>-to-</a:t>
            </a:r>
            <a:r>
              <a:rPr lang="es-CO" dirty="0" err="1"/>
              <a:t>end</a:t>
            </a:r>
            <a:r>
              <a:rPr lang="es-CO" dirty="0"/>
              <a:t> </a:t>
            </a:r>
            <a:r>
              <a:rPr lang="es-CO" dirty="0" err="1" smtClean="0"/>
              <a:t>solutions</a:t>
            </a:r>
            <a:r>
              <a:rPr lang="es-CO" dirty="0" smtClean="0"/>
              <a:t>.</a:t>
            </a:r>
            <a:endParaRPr lang="es-CO" dirty="0"/>
          </a:p>
        </p:txBody>
      </p:sp>
      <p:sp>
        <p:nvSpPr>
          <p:cNvPr id="38" name="TextBox 37"/>
          <p:cNvSpPr txBox="1"/>
          <p:nvPr/>
        </p:nvSpPr>
        <p:spPr>
          <a:xfrm>
            <a:off x="9774328" y="2241369"/>
            <a:ext cx="2169459" cy="338554"/>
          </a:xfrm>
          <a:prstGeom prst="rect">
            <a:avLst/>
          </a:prstGeom>
          <a:noFill/>
        </p:spPr>
        <p:txBody>
          <a:bodyPr wrap="square" rtlCol="0">
            <a:spAutoFit/>
          </a:bodyPr>
          <a:lstStyle/>
          <a:p>
            <a:pPr algn="ctr"/>
            <a:r>
              <a:rPr lang="es-CO" sz="1600" dirty="0" smtClean="0"/>
              <a:t>Business </a:t>
            </a:r>
            <a:r>
              <a:rPr lang="es-CO" sz="1600" dirty="0" err="1" smtClean="0"/>
              <a:t>model</a:t>
            </a:r>
            <a:endParaRPr lang="es-CO" sz="1600" dirty="0"/>
          </a:p>
        </p:txBody>
      </p:sp>
      <p:grpSp>
        <p:nvGrpSpPr>
          <p:cNvPr id="39" name="Group 38"/>
          <p:cNvGrpSpPr/>
          <p:nvPr/>
        </p:nvGrpSpPr>
        <p:grpSpPr>
          <a:xfrm>
            <a:off x="8262809" y="2574192"/>
            <a:ext cx="5100827" cy="4464341"/>
            <a:chOff x="10004611" y="3909267"/>
            <a:chExt cx="3404850" cy="3306234"/>
          </a:xfrm>
        </p:grpSpPr>
        <p:sp>
          <p:nvSpPr>
            <p:cNvPr id="40" name="Oval 39"/>
            <p:cNvSpPr/>
            <p:nvPr/>
          </p:nvSpPr>
          <p:spPr>
            <a:xfrm>
              <a:off x="13098655" y="5306374"/>
              <a:ext cx="114779" cy="114779"/>
            </a:xfrm>
            <a:prstGeom prst="ellipse">
              <a:avLst/>
            </a:prstGeom>
            <a:solidFill>
              <a:schemeClr val="tx2">
                <a:lumMod val="85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solidFill>
                  <a:schemeClr val="tx1"/>
                </a:solidFill>
              </a:endParaRPr>
            </a:p>
          </p:txBody>
        </p:sp>
        <p:pic>
          <p:nvPicPr>
            <p:cNvPr id="4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51" r="28221"/>
            <a:stretch/>
          </p:blipFill>
          <p:spPr bwMode="auto">
            <a:xfrm>
              <a:off x="10004611" y="3909267"/>
              <a:ext cx="3404850" cy="33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a:off x="10289928" y="4247821"/>
              <a:ext cx="1254059" cy="342108"/>
            </a:xfrm>
            <a:prstGeom prst="rect">
              <a:avLst/>
            </a:prstGeom>
            <a:solidFill>
              <a:srgbClr val="18AFCA"/>
            </a:solidFill>
          </p:spPr>
          <p:txBody>
            <a:bodyPr wrap="square" rtlCol="0">
              <a:spAutoFit/>
            </a:bodyPr>
            <a:lstStyle/>
            <a:p>
              <a:r>
                <a:rPr lang="en-US" sz="1600" b="1" dirty="0" smtClean="0">
                  <a:solidFill>
                    <a:schemeClr val="bg1"/>
                  </a:solidFill>
                </a:rPr>
                <a:t>Technology</a:t>
              </a:r>
              <a:endParaRPr lang="en-US" sz="1600" b="1" dirty="0">
                <a:solidFill>
                  <a:schemeClr val="bg1"/>
                </a:solidFill>
              </a:endParaRPr>
            </a:p>
          </p:txBody>
        </p:sp>
        <p:sp>
          <p:nvSpPr>
            <p:cNvPr id="43" name="TextBox 42"/>
            <p:cNvSpPr txBox="1"/>
            <p:nvPr/>
          </p:nvSpPr>
          <p:spPr>
            <a:xfrm>
              <a:off x="11824742" y="4247821"/>
              <a:ext cx="1273913" cy="342108"/>
            </a:xfrm>
            <a:prstGeom prst="rect">
              <a:avLst/>
            </a:prstGeom>
            <a:solidFill>
              <a:srgbClr val="18AFCA"/>
            </a:solidFill>
          </p:spPr>
          <p:txBody>
            <a:bodyPr wrap="square" rtlCol="0">
              <a:spAutoFit/>
            </a:bodyPr>
            <a:lstStyle/>
            <a:p>
              <a:pPr algn="ctr"/>
              <a:r>
                <a:rPr lang="en-US" sz="1600" b="1" dirty="0" smtClean="0">
                  <a:solidFill>
                    <a:schemeClr val="bg1"/>
                  </a:solidFill>
                </a:rPr>
                <a:t>Expertise</a:t>
              </a:r>
              <a:endParaRPr lang="en-US" sz="1600" b="1" dirty="0">
                <a:solidFill>
                  <a:schemeClr val="bg1"/>
                </a:solidFill>
              </a:endParaRPr>
            </a:p>
          </p:txBody>
        </p:sp>
        <p:sp>
          <p:nvSpPr>
            <p:cNvPr id="44" name="TextBox 43"/>
            <p:cNvSpPr txBox="1"/>
            <p:nvPr/>
          </p:nvSpPr>
          <p:spPr>
            <a:xfrm>
              <a:off x="10289928" y="5906291"/>
              <a:ext cx="1273913" cy="342108"/>
            </a:xfrm>
            <a:prstGeom prst="rect">
              <a:avLst/>
            </a:prstGeom>
            <a:solidFill>
              <a:srgbClr val="18AFCA"/>
            </a:solidFill>
          </p:spPr>
          <p:txBody>
            <a:bodyPr wrap="square" rtlCol="0">
              <a:spAutoFit/>
            </a:bodyPr>
            <a:lstStyle/>
            <a:p>
              <a:pPr algn="ctr"/>
              <a:r>
                <a:rPr lang="en-US" sz="1600" b="1" dirty="0" smtClean="0">
                  <a:solidFill>
                    <a:schemeClr val="bg1"/>
                  </a:solidFill>
                </a:rPr>
                <a:t>Clients</a:t>
              </a:r>
              <a:endParaRPr lang="en-US" sz="1600" b="1" dirty="0">
                <a:solidFill>
                  <a:schemeClr val="bg1"/>
                </a:solidFill>
              </a:endParaRPr>
            </a:p>
          </p:txBody>
        </p:sp>
        <p:sp>
          <p:nvSpPr>
            <p:cNvPr id="45" name="TextBox 44"/>
            <p:cNvSpPr txBox="1"/>
            <p:nvPr/>
          </p:nvSpPr>
          <p:spPr>
            <a:xfrm>
              <a:off x="11849158" y="5873783"/>
              <a:ext cx="1273913" cy="342108"/>
            </a:xfrm>
            <a:prstGeom prst="rect">
              <a:avLst/>
            </a:prstGeom>
            <a:solidFill>
              <a:srgbClr val="18AFCA"/>
            </a:solidFill>
          </p:spPr>
          <p:txBody>
            <a:bodyPr wrap="square" rtlCol="0">
              <a:spAutoFit/>
            </a:bodyPr>
            <a:lstStyle/>
            <a:p>
              <a:pPr algn="ctr"/>
              <a:r>
                <a:rPr lang="en-US" sz="1600" b="1" dirty="0" smtClean="0">
                  <a:solidFill>
                    <a:schemeClr val="bg1"/>
                  </a:solidFill>
                </a:rPr>
                <a:t>Solutions</a:t>
              </a:r>
              <a:endParaRPr lang="en-US" sz="1600" b="1" dirty="0">
                <a:solidFill>
                  <a:schemeClr val="bg1"/>
                </a:solidFill>
              </a:endParaRPr>
            </a:p>
          </p:txBody>
        </p:sp>
      </p:grpSp>
      <p:sp>
        <p:nvSpPr>
          <p:cNvPr id="2" name="Rectangle 1"/>
          <p:cNvSpPr/>
          <p:nvPr/>
        </p:nvSpPr>
        <p:spPr>
          <a:xfrm>
            <a:off x="181710" y="7032218"/>
            <a:ext cx="7054530" cy="246221"/>
          </a:xfrm>
          <a:prstGeom prst="rect">
            <a:avLst/>
          </a:prstGeom>
        </p:spPr>
        <p:txBody>
          <a:bodyPr wrap="square">
            <a:spAutoFit/>
          </a:bodyPr>
          <a:lstStyle/>
          <a:p>
            <a:r>
              <a:rPr lang="en-US" sz="1000" dirty="0" smtClean="0">
                <a:solidFill>
                  <a:schemeClr val="tx1">
                    <a:lumMod val="75000"/>
                  </a:schemeClr>
                </a:solidFill>
              </a:rPr>
              <a:t>Source: </a:t>
            </a:r>
            <a:r>
              <a:rPr lang="en-US" sz="1000" dirty="0" err="1" smtClean="0">
                <a:solidFill>
                  <a:schemeClr val="tx1">
                    <a:lumMod val="75000"/>
                  </a:schemeClr>
                </a:solidFill>
              </a:rPr>
              <a:t>Indra</a:t>
            </a:r>
            <a:r>
              <a:rPr lang="en-US" sz="1000" dirty="0" smtClean="0">
                <a:solidFill>
                  <a:schemeClr val="tx1">
                    <a:lumMod val="75000"/>
                  </a:schemeClr>
                </a:solidFill>
              </a:rPr>
              <a:t>, </a:t>
            </a:r>
            <a:r>
              <a:rPr lang="en-US" sz="1000" dirty="0" err="1" smtClean="0">
                <a:solidFill>
                  <a:schemeClr val="tx1">
                    <a:lumMod val="75000"/>
                  </a:schemeClr>
                </a:solidFill>
              </a:rPr>
              <a:t>Indra</a:t>
            </a:r>
            <a:r>
              <a:rPr lang="en-US" sz="1000" dirty="0" smtClean="0">
                <a:solidFill>
                  <a:schemeClr val="tx1">
                    <a:lumMod val="75000"/>
                  </a:schemeClr>
                </a:solidFill>
              </a:rPr>
              <a:t> </a:t>
            </a:r>
            <a:r>
              <a:rPr lang="en-US" sz="1000" dirty="0">
                <a:solidFill>
                  <a:schemeClr val="tx1">
                    <a:lumMod val="75000"/>
                  </a:schemeClr>
                </a:solidFill>
              </a:rPr>
              <a:t>simplifies its sales portfolio structure by segmenting it and making it even </a:t>
            </a:r>
            <a:r>
              <a:rPr lang="en-US" sz="1000" dirty="0" smtClean="0">
                <a:solidFill>
                  <a:schemeClr val="tx1">
                    <a:lumMod val="75000"/>
                  </a:schemeClr>
                </a:solidFill>
              </a:rPr>
              <a:t>clearer, 2018.</a:t>
            </a:r>
            <a:endParaRPr lang="en-US" sz="1000" b="0" i="0" dirty="0">
              <a:solidFill>
                <a:schemeClr val="tx1">
                  <a:lumMod val="75000"/>
                </a:schemeClr>
              </a:solidFill>
              <a:effectLst/>
            </a:endParaRPr>
          </a:p>
        </p:txBody>
      </p:sp>
    </p:spTree>
    <p:extLst>
      <p:ext uri="{BB962C8B-B14F-4D97-AF65-F5344CB8AC3E}">
        <p14:creationId xmlns:p14="http://schemas.microsoft.com/office/powerpoint/2010/main" val="399103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ounded Rectangle 44"/>
          <p:cNvSpPr/>
          <p:nvPr/>
        </p:nvSpPr>
        <p:spPr>
          <a:xfrm>
            <a:off x="289315" y="5516313"/>
            <a:ext cx="13153260" cy="1249878"/>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Rounded Rectangle 43"/>
          <p:cNvSpPr/>
          <p:nvPr/>
        </p:nvSpPr>
        <p:spPr>
          <a:xfrm>
            <a:off x="289315" y="4036221"/>
            <a:ext cx="13153260" cy="1249878"/>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Rounded Rectangle 39"/>
          <p:cNvSpPr/>
          <p:nvPr/>
        </p:nvSpPr>
        <p:spPr>
          <a:xfrm>
            <a:off x="289315" y="2569088"/>
            <a:ext cx="13153260" cy="1249878"/>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ounded Rectangle 11"/>
          <p:cNvSpPr/>
          <p:nvPr/>
        </p:nvSpPr>
        <p:spPr>
          <a:xfrm>
            <a:off x="251012" y="932636"/>
            <a:ext cx="13153260" cy="151542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8"/>
          <p:cNvSpPr/>
          <p:nvPr/>
        </p:nvSpPr>
        <p:spPr>
          <a:xfrm>
            <a:off x="4926320" y="186662"/>
            <a:ext cx="3802644" cy="659540"/>
          </a:xfrm>
          <a:prstGeom prst="rect">
            <a:avLst/>
          </a:prstGeom>
        </p:spPr>
        <p:txBody>
          <a:bodyPr wrap="none">
            <a:spAutoFit/>
          </a:bodyPr>
          <a:lstStyle/>
          <a:p>
            <a:pPr>
              <a:lnSpc>
                <a:spcPct val="150000"/>
              </a:lnSpc>
            </a:pPr>
            <a:r>
              <a:rPr lang="en-US" sz="2800" b="1" dirty="0" smtClean="0"/>
              <a:t>Corporative</a:t>
            </a:r>
            <a:r>
              <a:rPr lang="es-CO" sz="2800" b="1" dirty="0" smtClean="0"/>
              <a:t> </a:t>
            </a:r>
            <a:r>
              <a:rPr lang="en-US" sz="2800" b="1" dirty="0" smtClean="0"/>
              <a:t>programs</a:t>
            </a:r>
            <a:endParaRPr lang="en-US" sz="2800" b="1" dirty="0"/>
          </a:p>
        </p:txBody>
      </p:sp>
      <p:sp>
        <p:nvSpPr>
          <p:cNvPr id="3" name="2 Flecha curvada hacia la izquierda">
            <a:hlinkClick r:id="rId3" action="ppaction://hlinksldjump"/>
          </p:cNvPr>
          <p:cNvSpPr/>
          <p:nvPr/>
        </p:nvSpPr>
        <p:spPr>
          <a:xfrm>
            <a:off x="13037127" y="6430492"/>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pic>
        <p:nvPicPr>
          <p:cNvPr id="28"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8657" r="75064"/>
          <a:stretch/>
        </p:blipFill>
        <p:spPr bwMode="auto">
          <a:xfrm>
            <a:off x="390056" y="1312314"/>
            <a:ext cx="2825529" cy="94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572" t="67330" r="62809"/>
          <a:stretch/>
        </p:blipFill>
        <p:spPr bwMode="auto">
          <a:xfrm>
            <a:off x="1111145" y="2745137"/>
            <a:ext cx="923922" cy="93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rotWithShape="1">
          <a:blip r:embed="rId4">
            <a:clrChange>
              <a:clrFrom>
                <a:srgbClr val="FEFCFF"/>
              </a:clrFrom>
              <a:clrTo>
                <a:srgbClr val="FEFCFF">
                  <a:alpha val="0"/>
                </a:srgbClr>
              </a:clrTo>
            </a:clrChange>
            <a:extLst>
              <a:ext uri="{28A0092B-C50C-407E-A947-70E740481C1C}">
                <a14:useLocalDpi xmlns:a14="http://schemas.microsoft.com/office/drawing/2010/main" val="0"/>
              </a:ext>
            </a:extLst>
          </a:blip>
          <a:srcRect l="53113" t="67804" r="33127" b="-3081"/>
          <a:stretch/>
        </p:blipFill>
        <p:spPr bwMode="auto">
          <a:xfrm>
            <a:off x="833669" y="5635206"/>
            <a:ext cx="1478873" cy="1012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9173" t="74099" r="1614" b="5997"/>
          <a:stretch/>
        </p:blipFill>
        <p:spPr bwMode="auto">
          <a:xfrm>
            <a:off x="459750" y="4420742"/>
            <a:ext cx="2412151" cy="66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1332727" y="2570460"/>
            <a:ext cx="1404729" cy="942357"/>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11471529" y="4207595"/>
            <a:ext cx="1127127" cy="1003267"/>
          </a:xfrm>
          <a:prstGeom prst="rect">
            <a:avLst/>
          </a:prstGeom>
        </p:spPr>
      </p:pic>
      <p:sp>
        <p:nvSpPr>
          <p:cNvPr id="10" name="Rectangle 9"/>
          <p:cNvSpPr/>
          <p:nvPr/>
        </p:nvSpPr>
        <p:spPr>
          <a:xfrm>
            <a:off x="3414724" y="985411"/>
            <a:ext cx="7449198" cy="1323439"/>
          </a:xfrm>
          <a:prstGeom prst="rect">
            <a:avLst/>
          </a:prstGeom>
        </p:spPr>
        <p:txBody>
          <a:bodyPr wrap="square">
            <a:spAutoFit/>
          </a:bodyPr>
          <a:lstStyle/>
          <a:p>
            <a:pPr algn="ctr"/>
            <a:r>
              <a:rPr lang="en-US" sz="1600" b="1" dirty="0">
                <a:solidFill>
                  <a:srgbClr val="004254"/>
                </a:solidFill>
                <a:latin typeface="Arial" panose="020B0604020202020204" pitchFamily="34" charset="0"/>
              </a:rPr>
              <a:t>Smart Start</a:t>
            </a:r>
            <a:r>
              <a:rPr lang="en-US" sz="1600" dirty="0">
                <a:solidFill>
                  <a:srgbClr val="004254"/>
                </a:solidFill>
                <a:latin typeface="Arial" panose="020B0604020202020204" pitchFamily="34" charset="0"/>
              </a:rPr>
              <a:t> includes specific professional training, development, evaluation and progression </a:t>
            </a:r>
            <a:r>
              <a:rPr lang="en-US" sz="1600" dirty="0" err="1">
                <a:solidFill>
                  <a:srgbClr val="004254"/>
                </a:solidFill>
                <a:latin typeface="Arial" panose="020B0604020202020204" pitchFamily="34" charset="0"/>
              </a:rPr>
              <a:t>programmes</a:t>
            </a:r>
            <a:r>
              <a:rPr lang="en-US" sz="1600" dirty="0">
                <a:solidFill>
                  <a:srgbClr val="004254"/>
                </a:solidFill>
                <a:latin typeface="Arial" panose="020B0604020202020204" pitchFamily="34" charset="0"/>
              </a:rPr>
              <a:t>: for </a:t>
            </a:r>
            <a:r>
              <a:rPr lang="en-US" sz="1600" dirty="0" smtClean="0">
                <a:solidFill>
                  <a:srgbClr val="004254"/>
                </a:solidFill>
                <a:latin typeface="Arial" panose="020B0604020202020204" pitchFamily="34" charset="0"/>
              </a:rPr>
              <a:t>the first </a:t>
            </a:r>
            <a:r>
              <a:rPr lang="en-US" sz="1600" dirty="0">
                <a:solidFill>
                  <a:srgbClr val="004254"/>
                </a:solidFill>
                <a:latin typeface="Arial" panose="020B0604020202020204" pitchFamily="34" charset="0"/>
              </a:rPr>
              <a:t>two years at </a:t>
            </a:r>
            <a:r>
              <a:rPr lang="en-US" sz="1600" dirty="0" err="1" smtClean="0">
                <a:solidFill>
                  <a:srgbClr val="004254"/>
                </a:solidFill>
                <a:latin typeface="Arial" panose="020B0604020202020204" pitchFamily="34" charset="0"/>
              </a:rPr>
              <a:t>Indra</a:t>
            </a:r>
            <a:r>
              <a:rPr lang="en-US" sz="1600" dirty="0" smtClean="0">
                <a:solidFill>
                  <a:srgbClr val="004254"/>
                </a:solidFill>
                <a:latin typeface="Arial" panose="020B0604020202020204" pitchFamily="34" charset="0"/>
              </a:rPr>
              <a:t>. It Includes: Orientation </a:t>
            </a:r>
            <a:r>
              <a:rPr lang="en-US" sz="1600" dirty="0" err="1" smtClean="0">
                <a:solidFill>
                  <a:srgbClr val="004254"/>
                </a:solidFill>
                <a:latin typeface="Arial" panose="020B0604020202020204" pitchFamily="34" charset="0"/>
              </a:rPr>
              <a:t>programme</a:t>
            </a:r>
            <a:r>
              <a:rPr lang="en-US" sz="1600" dirty="0" smtClean="0">
                <a:solidFill>
                  <a:srgbClr val="004254"/>
                </a:solidFill>
                <a:latin typeface="Arial" panose="020B0604020202020204" pitchFamily="34" charset="0"/>
              </a:rPr>
              <a:t>, feedback </a:t>
            </a:r>
            <a:r>
              <a:rPr lang="en-US" sz="1600" dirty="0">
                <a:solidFill>
                  <a:srgbClr val="004254"/>
                </a:solidFill>
                <a:latin typeface="Arial" panose="020B0604020202020204" pitchFamily="34" charset="0"/>
              </a:rPr>
              <a:t>every six </a:t>
            </a:r>
            <a:r>
              <a:rPr lang="en-US" sz="1600" dirty="0" smtClean="0">
                <a:solidFill>
                  <a:srgbClr val="004254"/>
                </a:solidFill>
                <a:latin typeface="Arial" panose="020B0604020202020204" pitchFamily="34" charset="0"/>
              </a:rPr>
              <a:t>months, specific </a:t>
            </a:r>
            <a:r>
              <a:rPr lang="en-US" sz="1600" dirty="0">
                <a:solidFill>
                  <a:srgbClr val="004254"/>
                </a:solidFill>
                <a:latin typeface="Arial" panose="020B0604020202020204" pitchFamily="34" charset="0"/>
              </a:rPr>
              <a:t>training in technology, </a:t>
            </a:r>
            <a:r>
              <a:rPr lang="en-US" sz="1600" dirty="0" smtClean="0">
                <a:solidFill>
                  <a:srgbClr val="004254"/>
                </a:solidFill>
                <a:latin typeface="Arial" panose="020B0604020202020204" pitchFamily="34" charset="0"/>
              </a:rPr>
              <a:t>mentoring </a:t>
            </a:r>
            <a:r>
              <a:rPr lang="en-US" sz="1600" dirty="0" err="1" smtClean="0">
                <a:solidFill>
                  <a:srgbClr val="004254"/>
                </a:solidFill>
                <a:latin typeface="Arial" panose="020B0604020202020204" pitchFamily="34" charset="0"/>
              </a:rPr>
              <a:t>programme</a:t>
            </a:r>
            <a:r>
              <a:rPr lang="en-US" sz="1600" dirty="0" smtClean="0">
                <a:solidFill>
                  <a:srgbClr val="004254"/>
                </a:solidFill>
                <a:latin typeface="Arial" panose="020B0604020202020204" pitchFamily="34" charset="0"/>
              </a:rPr>
              <a:t> for career trajectory, specific </a:t>
            </a:r>
            <a:r>
              <a:rPr lang="en-US" sz="1600" dirty="0">
                <a:solidFill>
                  <a:srgbClr val="004254"/>
                </a:solidFill>
                <a:latin typeface="Arial" panose="020B0604020202020204" pitchFamily="34" charset="0"/>
              </a:rPr>
              <a:t>remuneration policy for people in the </a:t>
            </a:r>
            <a:r>
              <a:rPr lang="en-US" sz="1600" dirty="0" err="1">
                <a:solidFill>
                  <a:srgbClr val="004254"/>
                </a:solidFill>
                <a:latin typeface="Arial" panose="020B0604020202020204" pitchFamily="34" charset="0"/>
              </a:rPr>
              <a:t>programme</a:t>
            </a:r>
            <a:r>
              <a:rPr lang="en-US" sz="1600" dirty="0">
                <a:solidFill>
                  <a:srgbClr val="004254"/>
                </a:solidFill>
                <a:latin typeface="Arial" panose="020B0604020202020204" pitchFamily="34" charset="0"/>
              </a:rPr>
              <a:t>.</a:t>
            </a:r>
            <a:endParaRPr lang="en-US" sz="1600" b="0" i="0" dirty="0">
              <a:solidFill>
                <a:srgbClr val="004254"/>
              </a:solidFill>
              <a:effectLst/>
              <a:latin typeface="Arial" panose="020B0604020202020204" pitchFamily="34" charset="0"/>
            </a:endParaRPr>
          </a:p>
        </p:txBody>
      </p:sp>
      <p:sp>
        <p:nvSpPr>
          <p:cNvPr id="11" name="TextBox 10"/>
          <p:cNvSpPr txBox="1"/>
          <p:nvPr/>
        </p:nvSpPr>
        <p:spPr>
          <a:xfrm>
            <a:off x="10627611" y="1417006"/>
            <a:ext cx="2814964" cy="369332"/>
          </a:xfrm>
          <a:prstGeom prst="rect">
            <a:avLst/>
          </a:prstGeom>
          <a:noFill/>
        </p:spPr>
        <p:txBody>
          <a:bodyPr wrap="square" rtlCol="0">
            <a:spAutoFit/>
          </a:bodyPr>
          <a:lstStyle/>
          <a:p>
            <a:pPr algn="ctr"/>
            <a:r>
              <a:rPr lang="es-CO" b="1" dirty="0" smtClean="0"/>
              <a:t>“Semillero” </a:t>
            </a:r>
            <a:r>
              <a:rPr lang="en-US" b="1" dirty="0" smtClean="0"/>
              <a:t>Program</a:t>
            </a:r>
            <a:endParaRPr lang="en-US" b="1" dirty="0"/>
          </a:p>
        </p:txBody>
      </p:sp>
      <p:sp>
        <p:nvSpPr>
          <p:cNvPr id="13" name="Rectangle 12"/>
          <p:cNvSpPr/>
          <p:nvPr/>
        </p:nvSpPr>
        <p:spPr>
          <a:xfrm>
            <a:off x="3414724" y="2815309"/>
            <a:ext cx="7449198" cy="830997"/>
          </a:xfrm>
          <a:prstGeom prst="rect">
            <a:avLst/>
          </a:prstGeom>
        </p:spPr>
        <p:txBody>
          <a:bodyPr wrap="square">
            <a:spAutoFit/>
          </a:bodyPr>
          <a:lstStyle/>
          <a:p>
            <a:pPr algn="ctr"/>
            <a:r>
              <a:rPr lang="en-US" sz="1600" dirty="0" err="1">
                <a:solidFill>
                  <a:srgbClr val="004254"/>
                </a:solidFill>
                <a:latin typeface="Arial" panose="020B0604020202020204" pitchFamily="34" charset="0"/>
              </a:rPr>
              <a:t>Indra</a:t>
            </a:r>
            <a:r>
              <a:rPr lang="en-US" sz="1600" dirty="0">
                <a:solidFill>
                  <a:srgbClr val="004254"/>
                </a:solidFill>
                <a:latin typeface="Arial" panose="020B0604020202020204" pitchFamily="34" charset="0"/>
              </a:rPr>
              <a:t> Open University includes an advanced virtual campus, which facilitates continuous self-learning and adjusts training to each individual by offering new content, tools and methodologies.</a:t>
            </a:r>
          </a:p>
        </p:txBody>
      </p:sp>
      <p:sp>
        <p:nvSpPr>
          <p:cNvPr id="16" name="Rectangle 15"/>
          <p:cNvSpPr/>
          <p:nvPr/>
        </p:nvSpPr>
        <p:spPr>
          <a:xfrm>
            <a:off x="3414724" y="4293731"/>
            <a:ext cx="7449198" cy="830997"/>
          </a:xfrm>
          <a:prstGeom prst="rect">
            <a:avLst/>
          </a:prstGeom>
        </p:spPr>
        <p:txBody>
          <a:bodyPr wrap="square">
            <a:spAutoFit/>
          </a:bodyPr>
          <a:lstStyle/>
          <a:p>
            <a:pPr algn="ctr"/>
            <a:r>
              <a:rPr lang="en-US" sz="1600" dirty="0">
                <a:solidFill>
                  <a:srgbClr val="004254"/>
                </a:solidFill>
                <a:latin typeface="Arial" panose="020B0604020202020204" pitchFamily="34" charset="0"/>
              </a:rPr>
              <a:t>Program for professionals around the world to respond to specific innovation challenges in areas where the company wants to be a pioneer in order to strengthen its technological leadership</a:t>
            </a:r>
            <a:endParaRPr lang="es-CO" sz="1600" dirty="0">
              <a:solidFill>
                <a:srgbClr val="004254"/>
              </a:solidFill>
              <a:latin typeface="Arial" panose="020B0604020202020204" pitchFamily="34" charset="0"/>
            </a:endParaRPr>
          </a:p>
        </p:txBody>
      </p:sp>
      <p:sp>
        <p:nvSpPr>
          <p:cNvPr id="17" name="Rectangle 16"/>
          <p:cNvSpPr/>
          <p:nvPr/>
        </p:nvSpPr>
        <p:spPr>
          <a:xfrm>
            <a:off x="3414724" y="5611309"/>
            <a:ext cx="7449198" cy="1077218"/>
          </a:xfrm>
          <a:prstGeom prst="rect">
            <a:avLst/>
          </a:prstGeom>
        </p:spPr>
        <p:txBody>
          <a:bodyPr wrap="square">
            <a:spAutoFit/>
          </a:bodyPr>
          <a:lstStyle/>
          <a:p>
            <a:pPr algn="ctr"/>
            <a:r>
              <a:rPr lang="en-US" sz="1600" dirty="0" err="1">
                <a:solidFill>
                  <a:srgbClr val="004254"/>
                </a:solidFill>
                <a:latin typeface="Arial" panose="020B0604020202020204" pitchFamily="34" charset="0"/>
              </a:rPr>
              <a:t>Indra</a:t>
            </a:r>
            <a:r>
              <a:rPr lang="en-US" sz="1600" dirty="0">
                <a:solidFill>
                  <a:srgbClr val="004254"/>
                </a:solidFill>
                <a:latin typeface="Arial" panose="020B0604020202020204" pitchFamily="34" charset="0"/>
              </a:rPr>
              <a:t> offers different career plans that will allow employees to design their own professional development. From strategic consulting to technological support, to functional and technological consulting, business careers, project management and expertise.</a:t>
            </a:r>
            <a:endParaRPr lang="es-CO" sz="1600" dirty="0">
              <a:solidFill>
                <a:srgbClr val="004254"/>
              </a:solidFill>
              <a:latin typeface="Arial" panose="020B0604020202020204"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70" y="53565"/>
            <a:ext cx="1122130" cy="57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0932511" y="3464722"/>
            <a:ext cx="2205162" cy="369332"/>
          </a:xfrm>
          <a:prstGeom prst="rect">
            <a:avLst/>
          </a:prstGeom>
          <a:noFill/>
        </p:spPr>
        <p:txBody>
          <a:bodyPr wrap="square" rtlCol="0">
            <a:spAutoFit/>
          </a:bodyPr>
          <a:lstStyle/>
          <a:p>
            <a:pPr algn="ctr"/>
            <a:r>
              <a:rPr lang="es-CO" b="1" dirty="0" smtClean="0"/>
              <a:t>Open </a:t>
            </a:r>
            <a:r>
              <a:rPr lang="es-CO" b="1" dirty="0" err="1" smtClean="0"/>
              <a:t>Academy</a:t>
            </a:r>
            <a:endParaRPr lang="en-US" b="1" dirty="0"/>
          </a:p>
        </p:txBody>
      </p:sp>
    </p:spTree>
    <p:extLst>
      <p:ext uri="{BB962C8B-B14F-4D97-AF65-F5344CB8AC3E}">
        <p14:creationId xmlns:p14="http://schemas.microsoft.com/office/powerpoint/2010/main" val="257082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Benchmarking</a:t>
            </a:r>
            <a:br>
              <a:rPr lang="es-ES" dirty="0" smtClean="0"/>
            </a:br>
            <a:r>
              <a:rPr lang="es-ES" dirty="0" err="1" smtClean="0"/>
              <a:t>results</a:t>
            </a:r>
            <a:endParaRPr lang="es-ES" dirty="0"/>
          </a:p>
        </p:txBody>
      </p:sp>
    </p:spTree>
    <p:extLst>
      <p:ext uri="{BB962C8B-B14F-4D97-AF65-F5344CB8AC3E}">
        <p14:creationId xmlns:p14="http://schemas.microsoft.com/office/powerpoint/2010/main" val="237753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1915" y="737559"/>
            <a:ext cx="2418475" cy="5138700"/>
            <a:chOff x="724427" y="581143"/>
            <a:chExt cx="2418475" cy="4844372"/>
          </a:xfrm>
        </p:grpSpPr>
        <p:sp>
          <p:nvSpPr>
            <p:cNvPr id="6" name="Rectangle 5"/>
            <p:cNvSpPr/>
            <p:nvPr/>
          </p:nvSpPr>
          <p:spPr>
            <a:xfrm>
              <a:off x="736244" y="581143"/>
              <a:ext cx="2406658" cy="4844372"/>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3" name="Group 2"/>
            <p:cNvGrpSpPr/>
            <p:nvPr/>
          </p:nvGrpSpPr>
          <p:grpSpPr>
            <a:xfrm>
              <a:off x="724427" y="714089"/>
              <a:ext cx="2414444" cy="835628"/>
              <a:chOff x="724427" y="714089"/>
              <a:chExt cx="2414444" cy="835628"/>
            </a:xfrm>
          </p:grpSpPr>
          <p:sp>
            <p:nvSpPr>
              <p:cNvPr id="18" name="TextBox 17"/>
              <p:cNvSpPr txBox="1"/>
              <p:nvPr/>
            </p:nvSpPr>
            <p:spPr>
              <a:xfrm>
                <a:off x="724427" y="714089"/>
                <a:ext cx="2414444" cy="461665"/>
              </a:xfrm>
              <a:prstGeom prst="rect">
                <a:avLst/>
              </a:prstGeom>
              <a:noFill/>
            </p:spPr>
            <p:txBody>
              <a:bodyPr wrap="none" rtlCol="0">
                <a:spAutoFit/>
              </a:bodyPr>
              <a:lstStyle/>
              <a:p>
                <a:r>
                  <a:rPr lang="es-CO" sz="2400" b="1" dirty="0" smtClean="0"/>
                  <a:t>8. </a:t>
                </a:r>
                <a:r>
                  <a:rPr lang="es-CO" sz="2400" b="1" dirty="0"/>
                  <a:t>Key </a:t>
                </a:r>
                <a:r>
                  <a:rPr lang="es-CO" sz="2400" b="1" dirty="0" err="1"/>
                  <a:t>partners</a:t>
                </a:r>
                <a:endParaRPr lang="en-US" sz="2400" b="1" dirty="0"/>
              </a:p>
            </p:txBody>
          </p:sp>
          <p:sp>
            <p:nvSpPr>
              <p:cNvPr id="32" name="TextBox 31"/>
              <p:cNvSpPr txBox="1"/>
              <p:nvPr/>
            </p:nvSpPr>
            <p:spPr>
              <a:xfrm>
                <a:off x="991630" y="1149607"/>
                <a:ext cx="1920215" cy="400110"/>
              </a:xfrm>
              <a:prstGeom prst="rect">
                <a:avLst/>
              </a:prstGeom>
              <a:noFill/>
            </p:spPr>
            <p:txBody>
              <a:bodyPr wrap="square" rtlCol="0">
                <a:spAutoFit/>
              </a:bodyPr>
              <a:lstStyle/>
              <a:p>
                <a:endParaRPr lang="en-US" sz="2000" dirty="0"/>
              </a:p>
            </p:txBody>
          </p:sp>
        </p:grpSp>
      </p:grpSp>
      <p:grpSp>
        <p:nvGrpSpPr>
          <p:cNvPr id="25" name="Group 24"/>
          <p:cNvGrpSpPr/>
          <p:nvPr/>
        </p:nvGrpSpPr>
        <p:grpSpPr>
          <a:xfrm>
            <a:off x="5595190" y="728126"/>
            <a:ext cx="2591807" cy="5186888"/>
            <a:chOff x="5595190" y="728126"/>
            <a:chExt cx="2591807" cy="4814084"/>
          </a:xfrm>
        </p:grpSpPr>
        <p:sp>
          <p:nvSpPr>
            <p:cNvPr id="10" name="Rectangle 9"/>
            <p:cNvSpPr/>
            <p:nvPr/>
          </p:nvSpPr>
          <p:spPr>
            <a:xfrm>
              <a:off x="5609372" y="737560"/>
              <a:ext cx="2466305" cy="480465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TextBox 21"/>
            <p:cNvSpPr txBox="1"/>
            <p:nvPr/>
          </p:nvSpPr>
          <p:spPr>
            <a:xfrm>
              <a:off x="5616517" y="728126"/>
              <a:ext cx="2570480" cy="830997"/>
            </a:xfrm>
            <a:prstGeom prst="rect">
              <a:avLst/>
            </a:prstGeom>
            <a:noFill/>
          </p:spPr>
          <p:txBody>
            <a:bodyPr wrap="square" rtlCol="0">
              <a:spAutoFit/>
            </a:bodyPr>
            <a:lstStyle/>
            <a:p>
              <a:r>
                <a:rPr lang="es-CO" sz="2400" b="1" dirty="0"/>
                <a:t>1. </a:t>
              </a:r>
              <a:r>
                <a:rPr lang="es-CO" sz="2400" b="1" dirty="0" err="1"/>
                <a:t>Value</a:t>
              </a:r>
              <a:r>
                <a:rPr lang="es-CO" sz="2400" b="1" dirty="0"/>
                <a:t> </a:t>
              </a:r>
              <a:r>
                <a:rPr lang="es-CO" sz="2400" b="1" dirty="0" err="1"/>
                <a:t>proposition</a:t>
              </a:r>
              <a:endParaRPr lang="en-US" sz="2400" b="1" dirty="0"/>
            </a:p>
          </p:txBody>
        </p:sp>
        <p:sp>
          <p:nvSpPr>
            <p:cNvPr id="33" name="TextBox 32"/>
            <p:cNvSpPr txBox="1"/>
            <p:nvPr/>
          </p:nvSpPr>
          <p:spPr>
            <a:xfrm>
              <a:off x="5595190" y="1535007"/>
              <a:ext cx="2365858" cy="400110"/>
            </a:xfrm>
            <a:prstGeom prst="rect">
              <a:avLst/>
            </a:prstGeom>
            <a:noFill/>
          </p:spPr>
          <p:txBody>
            <a:bodyPr wrap="square" rtlCol="0">
              <a:spAutoFit/>
            </a:bodyPr>
            <a:lstStyle>
              <a:defPPr>
                <a:defRPr lang="en-US"/>
              </a:defPPr>
              <a:lvl1pPr>
                <a:defRPr sz="1333"/>
              </a:lvl1pPr>
            </a:lstStyle>
            <a:p>
              <a:endParaRPr lang="es-CO" sz="2000" b="1" dirty="0"/>
            </a:p>
          </p:txBody>
        </p:sp>
      </p:grpSp>
      <p:grpSp>
        <p:nvGrpSpPr>
          <p:cNvPr id="19" name="Group 18"/>
          <p:cNvGrpSpPr/>
          <p:nvPr/>
        </p:nvGrpSpPr>
        <p:grpSpPr>
          <a:xfrm>
            <a:off x="8106619" y="737560"/>
            <a:ext cx="2450262" cy="2547668"/>
            <a:chOff x="7914117" y="833570"/>
            <a:chExt cx="2450262" cy="2295241"/>
          </a:xfrm>
        </p:grpSpPr>
        <p:sp>
          <p:nvSpPr>
            <p:cNvPr id="12" name="Rectangle 11"/>
            <p:cNvSpPr/>
            <p:nvPr/>
          </p:nvSpPr>
          <p:spPr>
            <a:xfrm>
              <a:off x="7914118" y="833570"/>
              <a:ext cx="2450261" cy="22952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TextBox 22"/>
            <p:cNvSpPr txBox="1"/>
            <p:nvPr/>
          </p:nvSpPr>
          <p:spPr>
            <a:xfrm>
              <a:off x="7914117" y="833571"/>
              <a:ext cx="2229418" cy="748660"/>
            </a:xfrm>
            <a:prstGeom prst="rect">
              <a:avLst/>
            </a:prstGeom>
            <a:noFill/>
          </p:spPr>
          <p:txBody>
            <a:bodyPr wrap="square" rtlCol="0">
              <a:spAutoFit/>
            </a:bodyPr>
            <a:lstStyle/>
            <a:p>
              <a:r>
                <a:rPr lang="es-CO" sz="2400" b="1" dirty="0"/>
                <a:t>3. Customer </a:t>
              </a:r>
            </a:p>
            <a:p>
              <a:r>
                <a:rPr lang="es-CO" sz="2400" b="1" dirty="0" err="1"/>
                <a:t>relationships</a:t>
              </a:r>
              <a:endParaRPr lang="en-US" sz="2400" b="1" dirty="0"/>
            </a:p>
          </p:txBody>
        </p:sp>
        <p:sp>
          <p:nvSpPr>
            <p:cNvPr id="34" name="TextBox 33"/>
            <p:cNvSpPr txBox="1"/>
            <p:nvPr/>
          </p:nvSpPr>
          <p:spPr>
            <a:xfrm>
              <a:off x="7949289" y="1538529"/>
              <a:ext cx="2188005" cy="748660"/>
            </a:xfrm>
            <a:prstGeom prst="rect">
              <a:avLst/>
            </a:prstGeom>
            <a:noFill/>
          </p:spPr>
          <p:txBody>
            <a:bodyPr wrap="square" rtlCol="0">
              <a:spAutoFit/>
            </a:bodyPr>
            <a:lstStyle/>
            <a:p>
              <a:pPr marL="228594" indent="-228594">
                <a:buFont typeface="Arial" panose="020B0604020202020204" pitchFamily="34" charset="0"/>
                <a:buChar char="•"/>
              </a:pPr>
              <a:r>
                <a:rPr lang="es-CO" sz="1200" dirty="0" err="1"/>
                <a:t>Events</a:t>
              </a:r>
              <a:endParaRPr lang="es-CO" sz="1200" dirty="0"/>
            </a:p>
            <a:p>
              <a:pPr marL="228594" indent="-228594">
                <a:buFont typeface="Arial" panose="020B0604020202020204" pitchFamily="34" charset="0"/>
                <a:buChar char="•"/>
              </a:pPr>
              <a:r>
                <a:rPr lang="es-CO" sz="1200" dirty="0"/>
                <a:t>Sales </a:t>
              </a:r>
              <a:r>
                <a:rPr lang="es-CO" sz="1200" dirty="0" err="1"/>
                <a:t>representatives</a:t>
              </a:r>
              <a:endParaRPr lang="es-CO" sz="1200" dirty="0"/>
            </a:p>
            <a:p>
              <a:pPr marL="228594" indent="-228594">
                <a:buFont typeface="Arial" panose="020B0604020202020204" pitchFamily="34" charset="0"/>
                <a:buChar char="•"/>
              </a:pPr>
              <a:r>
                <a:rPr lang="es-CO" sz="1200" dirty="0" err="1" smtClean="0"/>
                <a:t>Partners</a:t>
              </a:r>
              <a:r>
                <a:rPr lang="es-CO" sz="1200" dirty="0"/>
                <a:t> </a:t>
              </a:r>
              <a:r>
                <a:rPr lang="es-CO" sz="1200" dirty="0" smtClean="0"/>
                <a:t>(Sales &amp; </a:t>
              </a:r>
              <a:r>
                <a:rPr lang="es-CO" sz="1200" dirty="0" err="1" smtClean="0"/>
                <a:t>Implementation</a:t>
              </a:r>
              <a:r>
                <a:rPr lang="es-CO" sz="1200" dirty="0" smtClean="0"/>
                <a:t>, and IT)</a:t>
              </a:r>
              <a:endParaRPr lang="es-CO" sz="1200" dirty="0"/>
            </a:p>
          </p:txBody>
        </p:sp>
      </p:grpSp>
      <p:grpSp>
        <p:nvGrpSpPr>
          <p:cNvPr id="16" name="Group 15"/>
          <p:cNvGrpSpPr/>
          <p:nvPr/>
        </p:nvGrpSpPr>
        <p:grpSpPr>
          <a:xfrm>
            <a:off x="8106620" y="3235039"/>
            <a:ext cx="2450261" cy="2641220"/>
            <a:chOff x="7914118" y="3078623"/>
            <a:chExt cx="2450261" cy="2641220"/>
          </a:xfrm>
        </p:grpSpPr>
        <p:sp>
          <p:nvSpPr>
            <p:cNvPr id="14" name="Rectangle 13"/>
            <p:cNvSpPr/>
            <p:nvPr/>
          </p:nvSpPr>
          <p:spPr>
            <a:xfrm>
              <a:off x="7914118" y="3078623"/>
              <a:ext cx="2450261" cy="264122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TextBox 27"/>
            <p:cNvSpPr txBox="1"/>
            <p:nvPr/>
          </p:nvSpPr>
          <p:spPr>
            <a:xfrm>
              <a:off x="7914118" y="3142868"/>
              <a:ext cx="1869423" cy="461665"/>
            </a:xfrm>
            <a:prstGeom prst="rect">
              <a:avLst/>
            </a:prstGeom>
            <a:noFill/>
          </p:spPr>
          <p:txBody>
            <a:bodyPr wrap="none" rtlCol="0">
              <a:spAutoFit/>
            </a:bodyPr>
            <a:lstStyle/>
            <a:p>
              <a:r>
                <a:rPr lang="es-CO" sz="2400" b="1" dirty="0"/>
                <a:t>4</a:t>
              </a:r>
              <a:r>
                <a:rPr lang="es-CO" sz="2400" b="1" dirty="0" smtClean="0"/>
                <a:t>. </a:t>
              </a:r>
              <a:r>
                <a:rPr lang="es-CO" sz="2400" b="1" dirty="0" err="1"/>
                <a:t>Channels</a:t>
              </a:r>
              <a:endParaRPr lang="en-US" sz="2400" b="1" dirty="0"/>
            </a:p>
          </p:txBody>
        </p:sp>
        <p:sp>
          <p:nvSpPr>
            <p:cNvPr id="35" name="TextBox 34"/>
            <p:cNvSpPr txBox="1"/>
            <p:nvPr/>
          </p:nvSpPr>
          <p:spPr>
            <a:xfrm>
              <a:off x="7988962" y="3571286"/>
              <a:ext cx="2079728" cy="830997"/>
            </a:xfrm>
            <a:prstGeom prst="rect">
              <a:avLst/>
            </a:prstGeom>
            <a:noFill/>
          </p:spPr>
          <p:txBody>
            <a:bodyPr wrap="square" rtlCol="0">
              <a:spAutoFit/>
            </a:bodyPr>
            <a:lstStyle>
              <a:defPPr>
                <a:defRPr lang="en-US"/>
              </a:defPPr>
              <a:lvl1pPr>
                <a:defRPr sz="1050"/>
              </a:lvl1pPr>
            </a:lstStyle>
            <a:p>
              <a:r>
                <a:rPr lang="es-CO" sz="1200" dirty="0"/>
                <a:t>Web </a:t>
              </a:r>
              <a:r>
                <a:rPr lang="es-CO" sz="1200" dirty="0" smtClean="0"/>
                <a:t>page </a:t>
              </a:r>
            </a:p>
            <a:p>
              <a:r>
                <a:rPr lang="es-CO" sz="1200" dirty="0" err="1" smtClean="0"/>
                <a:t>Phone</a:t>
              </a:r>
              <a:endParaRPr lang="es-CO" sz="1200" dirty="0"/>
            </a:p>
            <a:p>
              <a:r>
                <a:rPr lang="es-CO" sz="1200" dirty="0"/>
                <a:t>Email</a:t>
              </a:r>
            </a:p>
            <a:p>
              <a:r>
                <a:rPr lang="es-CO" sz="1200" dirty="0"/>
                <a:t>Social media</a:t>
              </a:r>
            </a:p>
          </p:txBody>
        </p:sp>
      </p:grpSp>
      <p:grpSp>
        <p:nvGrpSpPr>
          <p:cNvPr id="9" name="Group 8"/>
          <p:cNvGrpSpPr/>
          <p:nvPr/>
        </p:nvGrpSpPr>
        <p:grpSpPr>
          <a:xfrm>
            <a:off x="10555745" y="737559"/>
            <a:ext cx="2845651" cy="5106320"/>
            <a:chOff x="10748257" y="858079"/>
            <a:chExt cx="2845651" cy="4811996"/>
          </a:xfrm>
        </p:grpSpPr>
        <p:sp>
          <p:nvSpPr>
            <p:cNvPr id="11" name="Rectangle 10"/>
            <p:cNvSpPr/>
            <p:nvPr/>
          </p:nvSpPr>
          <p:spPr>
            <a:xfrm>
              <a:off x="10748257" y="858079"/>
              <a:ext cx="2845651" cy="4811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TextBox 25"/>
            <p:cNvSpPr txBox="1"/>
            <p:nvPr/>
          </p:nvSpPr>
          <p:spPr>
            <a:xfrm>
              <a:off x="10748257" y="879139"/>
              <a:ext cx="2691023" cy="783099"/>
            </a:xfrm>
            <a:prstGeom prst="rect">
              <a:avLst/>
            </a:prstGeom>
            <a:noFill/>
          </p:spPr>
          <p:txBody>
            <a:bodyPr wrap="square" rtlCol="0">
              <a:spAutoFit/>
            </a:bodyPr>
            <a:lstStyle/>
            <a:p>
              <a:r>
                <a:rPr lang="es-CO" sz="2400" b="1" dirty="0"/>
                <a:t>2. Customer </a:t>
              </a:r>
              <a:r>
                <a:rPr lang="es-CO" sz="2400" b="1" dirty="0" err="1"/>
                <a:t>segments</a:t>
              </a:r>
              <a:endParaRPr lang="en-US" sz="2400" b="1" dirty="0"/>
            </a:p>
          </p:txBody>
        </p:sp>
        <p:sp>
          <p:nvSpPr>
            <p:cNvPr id="36" name="TextBox 35"/>
            <p:cNvSpPr txBox="1"/>
            <p:nvPr/>
          </p:nvSpPr>
          <p:spPr>
            <a:xfrm>
              <a:off x="10866570" y="1662238"/>
              <a:ext cx="1883796" cy="1479186"/>
            </a:xfrm>
            <a:prstGeom prst="rect">
              <a:avLst/>
            </a:prstGeom>
            <a:noFill/>
          </p:spPr>
          <p:txBody>
            <a:bodyPr wrap="square" rtlCol="0">
              <a:spAutoFit/>
            </a:bodyPr>
            <a:lstStyle/>
            <a:p>
              <a:r>
                <a:rPr lang="es-CO" sz="1200" b="1" dirty="0" err="1" smtClean="0"/>
                <a:t>By</a:t>
              </a:r>
              <a:r>
                <a:rPr lang="es-CO" sz="1200" b="1" dirty="0" smtClean="0"/>
                <a:t> </a:t>
              </a:r>
              <a:r>
                <a:rPr lang="es-CO" sz="1200" b="1" dirty="0" err="1" smtClean="0"/>
                <a:t>region</a:t>
              </a:r>
              <a:r>
                <a:rPr lang="es-CO" sz="1200" b="1" dirty="0" smtClean="0"/>
                <a:t>:</a:t>
              </a:r>
              <a:endParaRPr lang="es-CO" sz="1200" b="1" dirty="0"/>
            </a:p>
            <a:p>
              <a:pPr marL="171450" indent="-171450">
                <a:buFont typeface="Arial" panose="020B0604020202020204" pitchFamily="34" charset="0"/>
                <a:buChar char="•"/>
              </a:pPr>
              <a:r>
                <a:rPr lang="es-CO" sz="1200" dirty="0" err="1"/>
                <a:t>America</a:t>
              </a:r>
              <a:endParaRPr lang="es-CO" sz="1200" dirty="0"/>
            </a:p>
            <a:p>
              <a:pPr marL="171450" indent="-171450">
                <a:buFont typeface="Arial" panose="020B0604020202020204" pitchFamily="34" charset="0"/>
                <a:buChar char="•"/>
              </a:pPr>
              <a:r>
                <a:rPr lang="es-CO" sz="1200" dirty="0" err="1"/>
                <a:t>Europe</a:t>
              </a:r>
              <a:endParaRPr lang="es-CO" sz="1200" dirty="0"/>
            </a:p>
            <a:p>
              <a:pPr marL="171450" indent="-171450">
                <a:buFont typeface="Arial" panose="020B0604020202020204" pitchFamily="34" charset="0"/>
                <a:buChar char="•"/>
              </a:pPr>
              <a:r>
                <a:rPr lang="es-CO" sz="1200" dirty="0"/>
                <a:t>Asia</a:t>
              </a:r>
            </a:p>
            <a:p>
              <a:endParaRPr lang="es-CO" sz="1200" dirty="0"/>
            </a:p>
            <a:p>
              <a:r>
                <a:rPr lang="es-CO" sz="1200" b="1" dirty="0" err="1"/>
                <a:t>By</a:t>
              </a:r>
              <a:r>
                <a:rPr lang="es-CO" sz="1200" b="1" dirty="0"/>
                <a:t> </a:t>
              </a:r>
              <a:r>
                <a:rPr lang="es-CO" sz="1200" b="1" dirty="0" err="1" smtClean="0"/>
                <a:t>services</a:t>
              </a:r>
              <a:r>
                <a:rPr lang="es-CO" sz="1200" b="1" dirty="0" smtClean="0"/>
                <a:t>:</a:t>
              </a:r>
              <a:endParaRPr lang="es-CO" sz="1200" b="1" dirty="0"/>
            </a:p>
            <a:p>
              <a:pPr marL="171450" indent="-171450">
                <a:buFont typeface="Arial" panose="020B0604020202020204" pitchFamily="34" charset="0"/>
                <a:buChar char="•"/>
              </a:pPr>
              <a:r>
                <a:rPr lang="es-CO" sz="1200" dirty="0" err="1"/>
                <a:t>Energy</a:t>
              </a:r>
              <a:r>
                <a:rPr lang="es-CO" sz="1200" dirty="0"/>
                <a:t>, </a:t>
              </a:r>
              <a:r>
                <a:rPr lang="es-CO" sz="1200" dirty="0" err="1"/>
                <a:t>water</a:t>
              </a:r>
              <a:r>
                <a:rPr lang="es-CO" sz="1200" dirty="0"/>
                <a:t>, gas and </a:t>
              </a:r>
              <a:r>
                <a:rPr lang="es-CO" sz="1200" dirty="0" err="1" smtClean="0"/>
                <a:t>multiservices</a:t>
              </a:r>
              <a:endParaRPr lang="es-CO" sz="1200" dirty="0" smtClean="0"/>
            </a:p>
          </p:txBody>
        </p:sp>
      </p:grpSp>
      <p:grpSp>
        <p:nvGrpSpPr>
          <p:cNvPr id="24" name="Group 23"/>
          <p:cNvGrpSpPr/>
          <p:nvPr/>
        </p:nvGrpSpPr>
        <p:grpSpPr>
          <a:xfrm>
            <a:off x="6665489" y="5843879"/>
            <a:ext cx="6735907" cy="1330511"/>
            <a:chOff x="6665489" y="5542209"/>
            <a:chExt cx="6735907" cy="1632181"/>
          </a:xfrm>
        </p:grpSpPr>
        <p:sp>
          <p:nvSpPr>
            <p:cNvPr id="17" name="Rectangle 16"/>
            <p:cNvSpPr/>
            <p:nvPr/>
          </p:nvSpPr>
          <p:spPr>
            <a:xfrm>
              <a:off x="6665489" y="5542209"/>
              <a:ext cx="6735907" cy="163218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0" name="TextBox 29"/>
            <p:cNvSpPr txBox="1"/>
            <p:nvPr/>
          </p:nvSpPr>
          <p:spPr>
            <a:xfrm>
              <a:off x="6678493" y="5581931"/>
              <a:ext cx="3730508" cy="1019411"/>
            </a:xfrm>
            <a:prstGeom prst="rect">
              <a:avLst/>
            </a:prstGeom>
            <a:noFill/>
          </p:spPr>
          <p:txBody>
            <a:bodyPr wrap="none" rtlCol="0">
              <a:spAutoFit/>
            </a:bodyPr>
            <a:lstStyle/>
            <a:p>
              <a:r>
                <a:rPr lang="es-CO" sz="2400" b="1" dirty="0" smtClean="0"/>
                <a:t>5. </a:t>
              </a:r>
              <a:r>
                <a:rPr lang="es-CO" sz="2400" b="1" dirty="0" err="1"/>
                <a:t>Revenue</a:t>
              </a:r>
              <a:r>
                <a:rPr lang="es-CO" sz="2400" b="1" dirty="0"/>
                <a:t> </a:t>
              </a:r>
              <a:r>
                <a:rPr lang="es-CO" sz="2400" b="1" dirty="0" err="1" smtClean="0"/>
                <a:t>streams</a:t>
              </a:r>
              <a:r>
                <a:rPr lang="es-CO" sz="2400" b="1" dirty="0" smtClean="0"/>
                <a:t> </a:t>
              </a:r>
              <a:r>
                <a:rPr lang="es-CO" sz="2400" dirty="0"/>
                <a:t>(€M)</a:t>
              </a:r>
              <a:endParaRPr lang="en-US" sz="2400" dirty="0"/>
            </a:p>
            <a:p>
              <a:endParaRPr lang="en-US" sz="2400" b="1" dirty="0"/>
            </a:p>
          </p:txBody>
        </p:sp>
        <p:sp>
          <p:nvSpPr>
            <p:cNvPr id="38" name="TextBox 37"/>
            <p:cNvSpPr txBox="1"/>
            <p:nvPr/>
          </p:nvSpPr>
          <p:spPr>
            <a:xfrm>
              <a:off x="6899613" y="6123545"/>
              <a:ext cx="5342924" cy="566339"/>
            </a:xfrm>
            <a:prstGeom prst="rect">
              <a:avLst/>
            </a:prstGeom>
            <a:noFill/>
          </p:spPr>
          <p:txBody>
            <a:bodyPr wrap="square" rtlCol="0">
              <a:spAutoFit/>
            </a:bodyPr>
            <a:lstStyle>
              <a:defPPr>
                <a:defRPr lang="en-US"/>
              </a:defPPr>
              <a:lvl1pPr>
                <a:defRPr sz="1050"/>
              </a:lvl1pPr>
            </a:lstStyle>
            <a:p>
              <a:r>
                <a:rPr lang="en-US" sz="1200" dirty="0" err="1"/>
                <a:t>Indra</a:t>
              </a:r>
              <a:r>
                <a:rPr lang="en-US" sz="1200" dirty="0"/>
                <a:t>: Revenue 3,103.7</a:t>
              </a:r>
            </a:p>
            <a:p>
              <a:r>
                <a:rPr lang="en-US" sz="1200" dirty="0" err="1" smtClean="0"/>
                <a:t>Minsait</a:t>
              </a:r>
              <a:r>
                <a:rPr lang="en-US" sz="1200" dirty="0"/>
                <a:t>: Energy &amp; Industry </a:t>
              </a:r>
              <a:r>
                <a:rPr lang="en-US" sz="1200" dirty="0" smtClean="0"/>
                <a:t>580</a:t>
              </a:r>
              <a:endParaRPr lang="en-US" sz="1200" dirty="0"/>
            </a:p>
          </p:txBody>
        </p:sp>
      </p:grpSp>
      <p:sp>
        <p:nvSpPr>
          <p:cNvPr id="42" name="TextBox 41">
            <a:hlinkClick r:id="rId3" action="ppaction://hlinksldjump"/>
          </p:cNvPr>
          <p:cNvSpPr txBox="1"/>
          <p:nvPr/>
        </p:nvSpPr>
        <p:spPr>
          <a:xfrm>
            <a:off x="12778270" y="5239177"/>
            <a:ext cx="630301" cy="246221"/>
          </a:xfrm>
          <a:prstGeom prst="rect">
            <a:avLst/>
          </a:prstGeom>
          <a:solidFill>
            <a:schemeClr val="bg1"/>
          </a:solidFill>
        </p:spPr>
        <p:txBody>
          <a:bodyPr wrap="none" rtlCol="0">
            <a:spAutoFit/>
          </a:bodyPr>
          <a:lstStyle/>
          <a:p>
            <a:r>
              <a:rPr lang="en-US" sz="1000" i="1" dirty="0"/>
              <a:t>Detail…</a:t>
            </a:r>
            <a:endParaRPr lang="en-US" sz="700" i="1" dirty="0"/>
          </a:p>
        </p:txBody>
      </p:sp>
      <p:sp>
        <p:nvSpPr>
          <p:cNvPr id="45" name="TextBox 44">
            <a:hlinkClick r:id="rId4" action="ppaction://hlinksldjump"/>
          </p:cNvPr>
          <p:cNvSpPr txBox="1"/>
          <p:nvPr/>
        </p:nvSpPr>
        <p:spPr>
          <a:xfrm>
            <a:off x="9905812" y="2928913"/>
            <a:ext cx="630301" cy="246221"/>
          </a:xfrm>
          <a:prstGeom prst="rect">
            <a:avLst/>
          </a:prstGeom>
          <a:solidFill>
            <a:schemeClr val="bg1"/>
          </a:solidFill>
        </p:spPr>
        <p:txBody>
          <a:bodyPr wrap="none" rtlCol="0">
            <a:spAutoFit/>
          </a:bodyPr>
          <a:lstStyle/>
          <a:p>
            <a:r>
              <a:rPr lang="en-US" sz="1000" i="1" dirty="0"/>
              <a:t>Detail…</a:t>
            </a:r>
            <a:endParaRPr lang="en-US" sz="700" i="1" dirty="0"/>
          </a:p>
        </p:txBody>
      </p:sp>
      <p:sp>
        <p:nvSpPr>
          <p:cNvPr id="48" name="TextBox 47">
            <a:hlinkClick r:id="rId5" action="ppaction://hlinksldjump"/>
          </p:cNvPr>
          <p:cNvSpPr txBox="1"/>
          <p:nvPr/>
        </p:nvSpPr>
        <p:spPr>
          <a:xfrm>
            <a:off x="2297666" y="5215519"/>
            <a:ext cx="630301" cy="246221"/>
          </a:xfrm>
          <a:prstGeom prst="rect">
            <a:avLst/>
          </a:prstGeom>
          <a:solidFill>
            <a:schemeClr val="bg1"/>
          </a:solidFill>
        </p:spPr>
        <p:txBody>
          <a:bodyPr wrap="none" rtlCol="0">
            <a:spAutoFit/>
          </a:bodyPr>
          <a:lstStyle/>
          <a:p>
            <a:r>
              <a:rPr lang="en-US" sz="1000" i="1" dirty="0"/>
              <a:t>Detail…</a:t>
            </a:r>
            <a:endParaRPr lang="en-US" sz="700" i="1" dirty="0"/>
          </a:p>
        </p:txBody>
      </p:sp>
      <p:grpSp>
        <p:nvGrpSpPr>
          <p:cNvPr id="8" name="Group 7"/>
          <p:cNvGrpSpPr/>
          <p:nvPr/>
        </p:nvGrpSpPr>
        <p:grpSpPr>
          <a:xfrm>
            <a:off x="2965047" y="3285227"/>
            <a:ext cx="2661474" cy="2598373"/>
            <a:chOff x="3205687" y="3128811"/>
            <a:chExt cx="2661474" cy="2256981"/>
          </a:xfrm>
        </p:grpSpPr>
        <p:sp>
          <p:nvSpPr>
            <p:cNvPr id="15" name="Rectangle 14"/>
            <p:cNvSpPr/>
            <p:nvPr/>
          </p:nvSpPr>
          <p:spPr>
            <a:xfrm>
              <a:off x="3205687" y="3128811"/>
              <a:ext cx="2596197" cy="2256981"/>
            </a:xfrm>
            <a:prstGeom prst="rect">
              <a:avLst/>
            </a:prstGeom>
            <a:solidFill>
              <a:srgbClr val="FBFB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TextBox 26"/>
            <p:cNvSpPr txBox="1"/>
            <p:nvPr/>
          </p:nvSpPr>
          <p:spPr>
            <a:xfrm>
              <a:off x="3220283" y="3147527"/>
              <a:ext cx="2646878" cy="461665"/>
            </a:xfrm>
            <a:prstGeom prst="rect">
              <a:avLst/>
            </a:prstGeom>
            <a:noFill/>
          </p:spPr>
          <p:txBody>
            <a:bodyPr wrap="none" rtlCol="0">
              <a:spAutoFit/>
            </a:bodyPr>
            <a:lstStyle>
              <a:defPPr>
                <a:defRPr lang="en-US"/>
              </a:defPPr>
              <a:lvl1pPr>
                <a:defRPr sz="1600" b="1"/>
              </a:lvl1pPr>
            </a:lstStyle>
            <a:p>
              <a:r>
                <a:rPr lang="es-CO" sz="2400" dirty="0" smtClean="0"/>
                <a:t>6. </a:t>
              </a:r>
              <a:r>
                <a:rPr lang="es-CO" sz="2400" dirty="0"/>
                <a:t>Key </a:t>
              </a:r>
              <a:r>
                <a:rPr lang="es-CO" sz="2400" dirty="0" err="1"/>
                <a:t>Resources</a:t>
              </a:r>
              <a:endParaRPr lang="en-US" sz="2400" dirty="0"/>
            </a:p>
          </p:txBody>
        </p:sp>
        <p:sp>
          <p:nvSpPr>
            <p:cNvPr id="2" name="Rectangle 1"/>
            <p:cNvSpPr/>
            <p:nvPr/>
          </p:nvSpPr>
          <p:spPr>
            <a:xfrm>
              <a:off x="3271666" y="3479506"/>
              <a:ext cx="2332544" cy="276999"/>
            </a:xfrm>
            <a:prstGeom prst="rect">
              <a:avLst/>
            </a:prstGeom>
            <a:noFill/>
          </p:spPr>
          <p:txBody>
            <a:bodyPr wrap="square" rtlCol="0">
              <a:spAutoFit/>
            </a:bodyPr>
            <a:lstStyle/>
            <a:p>
              <a:endParaRPr lang="es-CO" sz="1200" dirty="0" smtClean="0"/>
            </a:p>
          </p:txBody>
        </p:sp>
      </p:grpSp>
      <p:grpSp>
        <p:nvGrpSpPr>
          <p:cNvPr id="5" name="Group 4"/>
          <p:cNvGrpSpPr/>
          <p:nvPr/>
        </p:nvGrpSpPr>
        <p:grpSpPr>
          <a:xfrm>
            <a:off x="2966191" y="737559"/>
            <a:ext cx="2595054" cy="2547668"/>
            <a:chOff x="3206831" y="581143"/>
            <a:chExt cx="2595054" cy="2547668"/>
          </a:xfrm>
        </p:grpSpPr>
        <p:sp>
          <p:nvSpPr>
            <p:cNvPr id="13" name="Rectangle 12"/>
            <p:cNvSpPr/>
            <p:nvPr/>
          </p:nvSpPr>
          <p:spPr>
            <a:xfrm>
              <a:off x="3206831" y="581143"/>
              <a:ext cx="2595054" cy="2547668"/>
            </a:xfrm>
            <a:prstGeom prst="rect">
              <a:avLst/>
            </a:prstGeom>
            <a:solidFill>
              <a:srgbClr val="FBFB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1" name="TextBox 20"/>
            <p:cNvSpPr txBox="1"/>
            <p:nvPr/>
          </p:nvSpPr>
          <p:spPr>
            <a:xfrm>
              <a:off x="3219811" y="709945"/>
              <a:ext cx="2530501" cy="461665"/>
            </a:xfrm>
            <a:prstGeom prst="rect">
              <a:avLst/>
            </a:prstGeom>
            <a:noFill/>
          </p:spPr>
          <p:txBody>
            <a:bodyPr wrap="none" rtlCol="0">
              <a:spAutoFit/>
            </a:bodyPr>
            <a:lstStyle>
              <a:defPPr>
                <a:defRPr lang="es-ES"/>
              </a:defPPr>
              <a:lvl1pPr>
                <a:defRPr sz="1200" b="1"/>
              </a:lvl1pPr>
            </a:lstStyle>
            <a:p>
              <a:r>
                <a:rPr lang="es-CO" sz="2400" dirty="0" smtClean="0"/>
                <a:t>7. </a:t>
              </a:r>
              <a:r>
                <a:rPr lang="es-CO" sz="2400" dirty="0"/>
                <a:t>Key </a:t>
              </a:r>
              <a:r>
                <a:rPr lang="es-CO" sz="2400" dirty="0" err="1"/>
                <a:t>Activities</a:t>
              </a:r>
              <a:endParaRPr lang="en-US" sz="2400" dirty="0"/>
            </a:p>
          </p:txBody>
        </p:sp>
        <p:sp>
          <p:nvSpPr>
            <p:cNvPr id="37" name="TextBox 36"/>
            <p:cNvSpPr txBox="1"/>
            <p:nvPr/>
          </p:nvSpPr>
          <p:spPr>
            <a:xfrm>
              <a:off x="3207549" y="1211845"/>
              <a:ext cx="2013693" cy="1323439"/>
            </a:xfrm>
            <a:prstGeom prst="rect">
              <a:avLst/>
            </a:prstGeom>
            <a:noFill/>
          </p:spPr>
          <p:txBody>
            <a:bodyPr wrap="none" rtlCol="0">
              <a:spAutoFit/>
            </a:bodyPr>
            <a:lstStyle/>
            <a:p>
              <a:pPr marL="228594" indent="-228594">
                <a:buFont typeface="Arial" panose="020B0604020202020204" pitchFamily="34" charset="0"/>
                <a:buChar char="•"/>
              </a:pPr>
              <a:r>
                <a:rPr lang="es-CO" sz="1200" dirty="0" err="1" smtClean="0"/>
                <a:t>Adquisitions</a:t>
              </a:r>
              <a:endParaRPr lang="es-CO" sz="1200" dirty="0" smtClean="0"/>
            </a:p>
            <a:p>
              <a:pPr marL="228594" indent="-228594">
                <a:buFont typeface="Arial" panose="020B0604020202020204" pitchFamily="34" charset="0"/>
                <a:buChar char="•"/>
              </a:pPr>
              <a:r>
                <a:rPr lang="es-CO" sz="1200" dirty="0" smtClean="0"/>
                <a:t>R&amp;D</a:t>
              </a:r>
              <a:endParaRPr lang="es-CO" sz="1200" dirty="0"/>
            </a:p>
            <a:p>
              <a:pPr marL="228594" indent="-228594">
                <a:buFont typeface="Arial" panose="020B0604020202020204" pitchFamily="34" charset="0"/>
                <a:buChar char="•"/>
              </a:pPr>
              <a:r>
                <a:rPr lang="es-CO" sz="1200" dirty="0" smtClean="0"/>
                <a:t>Software </a:t>
              </a:r>
              <a:r>
                <a:rPr lang="es-CO" sz="1200" dirty="0" err="1" smtClean="0"/>
                <a:t>development</a:t>
              </a:r>
              <a:endParaRPr lang="es-CO" sz="1200" dirty="0"/>
            </a:p>
            <a:p>
              <a:pPr marL="228594" indent="-228594">
                <a:buFont typeface="Arial" panose="020B0604020202020204" pitchFamily="34" charset="0"/>
                <a:buChar char="•"/>
              </a:pPr>
              <a:r>
                <a:rPr lang="es-CO" sz="1200" dirty="0" smtClean="0"/>
                <a:t>Sales</a:t>
              </a:r>
            </a:p>
            <a:p>
              <a:pPr marL="228594" indent="-228594">
                <a:buFont typeface="Arial" panose="020B0604020202020204" pitchFamily="34" charset="0"/>
                <a:buChar char="•"/>
              </a:pPr>
              <a:r>
                <a:rPr lang="es-CO" sz="1200" dirty="0" err="1" smtClean="0"/>
                <a:t>Services</a:t>
              </a:r>
              <a:r>
                <a:rPr lang="es-CO" sz="1200" dirty="0" smtClean="0"/>
                <a:t> and </a:t>
              </a:r>
              <a:r>
                <a:rPr lang="es-CO" sz="1200" dirty="0" err="1" smtClean="0"/>
                <a:t>consulting</a:t>
              </a:r>
              <a:endParaRPr lang="es-CO" sz="1200" dirty="0"/>
            </a:p>
            <a:p>
              <a:endParaRPr lang="es-CO" sz="2000" dirty="0"/>
            </a:p>
          </p:txBody>
        </p:sp>
      </p:grpSp>
      <p:grpSp>
        <p:nvGrpSpPr>
          <p:cNvPr id="20" name="Group 19"/>
          <p:cNvGrpSpPr/>
          <p:nvPr/>
        </p:nvGrpSpPr>
        <p:grpSpPr>
          <a:xfrm>
            <a:off x="543732" y="5883600"/>
            <a:ext cx="6121757" cy="1290790"/>
            <a:chOff x="543732" y="5542209"/>
            <a:chExt cx="6121757" cy="1632181"/>
          </a:xfrm>
        </p:grpSpPr>
        <p:sp>
          <p:nvSpPr>
            <p:cNvPr id="7" name="Rectangle 6"/>
            <p:cNvSpPr/>
            <p:nvPr/>
          </p:nvSpPr>
          <p:spPr>
            <a:xfrm>
              <a:off x="543732" y="5542209"/>
              <a:ext cx="6121757" cy="1632181"/>
            </a:xfrm>
            <a:prstGeom prst="rect">
              <a:avLst/>
            </a:prstGeom>
            <a:solidFill>
              <a:srgbClr val="FBFB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TextBox 28"/>
            <p:cNvSpPr txBox="1"/>
            <p:nvPr/>
          </p:nvSpPr>
          <p:spPr>
            <a:xfrm>
              <a:off x="691522" y="5581931"/>
              <a:ext cx="3348994" cy="1050781"/>
            </a:xfrm>
            <a:prstGeom prst="rect">
              <a:avLst/>
            </a:prstGeom>
            <a:noFill/>
          </p:spPr>
          <p:txBody>
            <a:bodyPr wrap="none" rtlCol="0">
              <a:spAutoFit/>
            </a:bodyPr>
            <a:lstStyle>
              <a:defPPr>
                <a:defRPr lang="en-US"/>
              </a:defPPr>
              <a:lvl1pPr>
                <a:defRPr sz="1600" b="1"/>
              </a:lvl1pPr>
            </a:lstStyle>
            <a:p>
              <a:r>
                <a:rPr lang="es-CO" sz="2400" dirty="0"/>
                <a:t>9. </a:t>
              </a:r>
              <a:r>
                <a:rPr lang="es-CO" sz="2400" dirty="0" err="1"/>
                <a:t>Cost</a:t>
              </a:r>
              <a:r>
                <a:rPr lang="es-CO" sz="2400" dirty="0"/>
                <a:t> </a:t>
              </a:r>
              <a:r>
                <a:rPr lang="es-CO" sz="2400" dirty="0" err="1" smtClean="0"/>
                <a:t>structure</a:t>
              </a:r>
              <a:r>
                <a:rPr lang="es-CO" sz="2400" dirty="0"/>
                <a:t> (€M)</a:t>
              </a:r>
              <a:endParaRPr lang="en-US" sz="2400" dirty="0"/>
            </a:p>
            <a:p>
              <a:endParaRPr lang="en-US" sz="2400" dirty="0"/>
            </a:p>
          </p:txBody>
        </p:sp>
        <p:sp>
          <p:nvSpPr>
            <p:cNvPr id="41" name="Rectangle 40"/>
            <p:cNvSpPr/>
            <p:nvPr/>
          </p:nvSpPr>
          <p:spPr>
            <a:xfrm>
              <a:off x="678518" y="6016523"/>
              <a:ext cx="5973967" cy="583767"/>
            </a:xfrm>
            <a:prstGeom prst="rect">
              <a:avLst/>
            </a:prstGeom>
            <a:noFill/>
          </p:spPr>
          <p:txBody>
            <a:bodyPr wrap="square" rtlCol="0">
              <a:spAutoFit/>
            </a:bodyPr>
            <a:lstStyle/>
            <a:p>
              <a:r>
                <a:rPr lang="en-US" sz="1200" dirty="0"/>
                <a:t>Materials used and other supplies </a:t>
              </a:r>
              <a:r>
                <a:rPr lang="en-US" sz="1200" dirty="0" smtClean="0"/>
                <a:t>and other </a:t>
              </a:r>
              <a:r>
                <a:rPr lang="en-US" sz="1200" dirty="0"/>
                <a:t>operating </a:t>
              </a:r>
              <a:r>
                <a:rPr lang="en-US" sz="1200" dirty="0" smtClean="0"/>
                <a:t>expenses (1,290.5)</a:t>
              </a:r>
            </a:p>
            <a:p>
              <a:r>
                <a:rPr lang="es-CO" sz="1200" dirty="0"/>
                <a:t>Staff </a:t>
              </a:r>
              <a:r>
                <a:rPr lang="es-CO" sz="1200" dirty="0" err="1"/>
                <a:t>Costs</a:t>
              </a:r>
              <a:r>
                <a:rPr lang="es-CO" sz="1200" dirty="0"/>
                <a:t> (</a:t>
              </a:r>
              <a:r>
                <a:rPr lang="es-CO" sz="1200" dirty="0" smtClean="0"/>
                <a:t>1,606.9)</a:t>
              </a:r>
              <a:endParaRPr lang="es-CO" sz="1200" dirty="0"/>
            </a:p>
          </p:txBody>
        </p:sp>
      </p:grpSp>
      <p:sp>
        <p:nvSpPr>
          <p:cNvPr id="40" name="TextBox 39">
            <a:hlinkClick r:id="rId6" action="ppaction://hlinksldjump"/>
          </p:cNvPr>
          <p:cNvSpPr txBox="1"/>
          <p:nvPr/>
        </p:nvSpPr>
        <p:spPr>
          <a:xfrm>
            <a:off x="4879371" y="5218015"/>
            <a:ext cx="630301" cy="246221"/>
          </a:xfrm>
          <a:prstGeom prst="rect">
            <a:avLst/>
          </a:prstGeom>
          <a:solidFill>
            <a:schemeClr val="bg1"/>
          </a:solidFill>
          <a:ln>
            <a:noFill/>
          </a:ln>
        </p:spPr>
        <p:txBody>
          <a:bodyPr wrap="none" rtlCol="0">
            <a:spAutoFit/>
          </a:bodyPr>
          <a:lstStyle>
            <a:defPPr>
              <a:defRPr lang="en-US"/>
            </a:defPPr>
            <a:lvl1pPr>
              <a:defRPr sz="900" i="1"/>
            </a:lvl1pPr>
          </a:lstStyle>
          <a:p>
            <a:r>
              <a:rPr lang="en-US" sz="1000" dirty="0">
                <a:solidFill>
                  <a:schemeClr val="tx1">
                    <a:lumMod val="75000"/>
                  </a:schemeClr>
                </a:solidFill>
              </a:rPr>
              <a:t>Detail</a:t>
            </a:r>
            <a:r>
              <a:rPr lang="en-US" sz="1000" dirty="0">
                <a:solidFill>
                  <a:schemeClr val="tx1">
                    <a:lumMod val="75000"/>
                  </a:schemeClr>
                </a:solidFill>
                <a:hlinkClick r:id="" action="ppaction://noaction"/>
              </a:rPr>
              <a:t>…</a:t>
            </a:r>
            <a:endParaRPr lang="en-US" sz="1000" dirty="0">
              <a:solidFill>
                <a:schemeClr val="tx1">
                  <a:lumMod val="75000"/>
                </a:schemeClr>
              </a:solidFill>
            </a:endParaRPr>
          </a:p>
        </p:txBody>
      </p:sp>
      <p:sp>
        <p:nvSpPr>
          <p:cNvPr id="44" name="TextBox 41">
            <a:hlinkClick r:id="rId7" action="ppaction://hlinksldjump"/>
          </p:cNvPr>
          <p:cNvSpPr txBox="1"/>
          <p:nvPr/>
        </p:nvSpPr>
        <p:spPr>
          <a:xfrm>
            <a:off x="12615519" y="6810676"/>
            <a:ext cx="630301" cy="246221"/>
          </a:xfrm>
          <a:prstGeom prst="rect">
            <a:avLst/>
          </a:prstGeom>
          <a:solidFill>
            <a:schemeClr val="bg1"/>
          </a:solidFill>
        </p:spPr>
        <p:txBody>
          <a:bodyPr wrap="none" rtlCol="0">
            <a:spAutoFit/>
          </a:bodyPr>
          <a:lstStyle/>
          <a:p>
            <a:r>
              <a:rPr lang="en-US" sz="1000" i="1" dirty="0"/>
              <a:t>Detail…</a:t>
            </a:r>
            <a:endParaRPr lang="en-US" sz="700" i="1" dirty="0"/>
          </a:p>
        </p:txBody>
      </p:sp>
      <p:sp>
        <p:nvSpPr>
          <p:cNvPr id="46" name="TextBox 44">
            <a:hlinkClick r:id="rId8" action="ppaction://hlinksldjump"/>
          </p:cNvPr>
          <p:cNvSpPr txBox="1"/>
          <p:nvPr/>
        </p:nvSpPr>
        <p:spPr>
          <a:xfrm>
            <a:off x="4867376" y="2921840"/>
            <a:ext cx="630301" cy="246221"/>
          </a:xfrm>
          <a:prstGeom prst="rect">
            <a:avLst/>
          </a:prstGeom>
          <a:solidFill>
            <a:schemeClr val="bg1"/>
          </a:solidFill>
        </p:spPr>
        <p:txBody>
          <a:bodyPr wrap="none" rtlCol="0">
            <a:spAutoFit/>
          </a:bodyPr>
          <a:lstStyle/>
          <a:p>
            <a:r>
              <a:rPr lang="en-US" sz="1000" i="1" dirty="0"/>
              <a:t>Detail…</a:t>
            </a:r>
            <a:endParaRPr lang="en-US" sz="700" i="1" dirty="0"/>
          </a:p>
        </p:txBody>
      </p:sp>
      <p:sp>
        <p:nvSpPr>
          <p:cNvPr id="47" name="TextBox 46"/>
          <p:cNvSpPr txBox="1"/>
          <p:nvPr/>
        </p:nvSpPr>
        <p:spPr>
          <a:xfrm>
            <a:off x="5595190" y="1535008"/>
            <a:ext cx="2431646" cy="2893100"/>
          </a:xfrm>
          <a:prstGeom prst="rect">
            <a:avLst/>
          </a:prstGeom>
          <a:noFill/>
        </p:spPr>
        <p:txBody>
          <a:bodyPr wrap="square" rtlCol="0">
            <a:spAutoFit/>
          </a:bodyPr>
          <a:lstStyle>
            <a:defPPr>
              <a:defRPr lang="en-US"/>
            </a:defPPr>
            <a:lvl1pPr>
              <a:defRPr sz="1333"/>
            </a:lvl1pPr>
          </a:lstStyle>
          <a:p>
            <a:r>
              <a:rPr lang="es-CO" sz="1200" b="1" dirty="0" err="1" smtClean="0"/>
              <a:t>Onesait</a:t>
            </a:r>
            <a:r>
              <a:rPr lang="es-CO" sz="1200" b="1" dirty="0" smtClean="0"/>
              <a:t> </a:t>
            </a:r>
            <a:r>
              <a:rPr lang="es-CO" sz="1200" b="1" dirty="0" err="1" smtClean="0"/>
              <a:t>Utilities</a:t>
            </a:r>
            <a:r>
              <a:rPr lang="es-CO" sz="1200" b="1" dirty="0" smtClean="0"/>
              <a:t> Suite:</a:t>
            </a:r>
          </a:p>
          <a:p>
            <a:pPr marL="171450" indent="-171450">
              <a:buFont typeface="Arial" panose="020B0604020202020204" pitchFamily="34" charset="0"/>
              <a:buChar char="•"/>
            </a:pPr>
            <a:r>
              <a:rPr lang="es-CO" sz="1200" dirty="0" err="1" smtClean="0"/>
              <a:t>Plants</a:t>
            </a:r>
            <a:r>
              <a:rPr lang="es-CO" sz="1200" dirty="0" smtClean="0"/>
              <a:t> &amp;</a:t>
            </a:r>
            <a:r>
              <a:rPr lang="es-CO" sz="1200" dirty="0" err="1" smtClean="0"/>
              <a:t>Energy</a:t>
            </a:r>
            <a:r>
              <a:rPr lang="es-CO" sz="1200" dirty="0" smtClean="0"/>
              <a:t> Management</a:t>
            </a:r>
          </a:p>
          <a:p>
            <a:pPr marL="171450" indent="-171450">
              <a:buFont typeface="Arial" panose="020B0604020202020204" pitchFamily="34" charset="0"/>
              <a:buChar char="•"/>
            </a:pPr>
            <a:r>
              <a:rPr lang="es-CO" sz="1200" dirty="0" err="1" smtClean="0"/>
              <a:t>Grid</a:t>
            </a:r>
            <a:r>
              <a:rPr lang="es-CO" sz="1200" dirty="0" smtClean="0"/>
              <a:t> Management</a:t>
            </a:r>
          </a:p>
          <a:p>
            <a:pPr marL="171450" indent="-171450">
              <a:buFont typeface="Arial" panose="020B0604020202020204" pitchFamily="34" charset="0"/>
              <a:buChar char="•"/>
            </a:pPr>
            <a:r>
              <a:rPr lang="es-CO" sz="1200" dirty="0" smtClean="0"/>
              <a:t>Smart </a:t>
            </a:r>
            <a:r>
              <a:rPr lang="es-CO" sz="1200" dirty="0" err="1" smtClean="0"/>
              <a:t>Metering</a:t>
            </a:r>
            <a:endParaRPr lang="es-CO" sz="1200" dirty="0" smtClean="0"/>
          </a:p>
          <a:p>
            <a:pPr marL="171450" indent="-171450">
              <a:buFont typeface="Arial" panose="020B0604020202020204" pitchFamily="34" charset="0"/>
              <a:buChar char="•"/>
            </a:pPr>
            <a:r>
              <a:rPr lang="es-CO" sz="1200" dirty="0" err="1" smtClean="0"/>
              <a:t>Customer</a:t>
            </a:r>
            <a:r>
              <a:rPr lang="es-CO" sz="1200" dirty="0" smtClean="0"/>
              <a:t> Management</a:t>
            </a:r>
          </a:p>
          <a:p>
            <a:pPr marL="171450" indent="-171450">
              <a:buFont typeface="Arial" panose="020B0604020202020204" pitchFamily="34" charset="0"/>
              <a:buChar char="•"/>
            </a:pPr>
            <a:r>
              <a:rPr lang="es-CO" sz="1200" dirty="0" err="1" smtClean="0"/>
              <a:t>Prosumers</a:t>
            </a:r>
            <a:endParaRPr lang="es-CO" sz="1200" dirty="0" smtClean="0"/>
          </a:p>
          <a:p>
            <a:pPr marL="171450" indent="-171450">
              <a:buFont typeface="Arial" panose="020B0604020202020204" pitchFamily="34" charset="0"/>
              <a:buChar char="•"/>
            </a:pPr>
            <a:r>
              <a:rPr lang="es-CO" sz="1200" dirty="0" err="1" smtClean="0"/>
              <a:t>Workforce</a:t>
            </a:r>
            <a:endParaRPr lang="es-CO" sz="1200" dirty="0" smtClean="0"/>
          </a:p>
          <a:p>
            <a:pPr marL="171450" indent="-171450">
              <a:buFont typeface="Arial" panose="020B0604020202020204" pitchFamily="34" charset="0"/>
              <a:buChar char="•"/>
            </a:pPr>
            <a:r>
              <a:rPr lang="es-CO" sz="1200" dirty="0" smtClean="0"/>
              <a:t>ACS</a:t>
            </a:r>
          </a:p>
          <a:p>
            <a:endParaRPr lang="es-CO" sz="1200" dirty="0"/>
          </a:p>
          <a:p>
            <a:r>
              <a:rPr lang="es-CO" sz="1200" b="1" dirty="0" smtClean="0"/>
              <a:t>Service </a:t>
            </a:r>
            <a:r>
              <a:rPr lang="es-CO" sz="1200" b="1" dirty="0"/>
              <a:t>&amp; </a:t>
            </a:r>
            <a:r>
              <a:rPr lang="es-CO" sz="1200" b="1" dirty="0" err="1"/>
              <a:t>Consulting</a:t>
            </a:r>
            <a:r>
              <a:rPr lang="es-CO" sz="1200" b="1" dirty="0"/>
              <a:t>:</a:t>
            </a:r>
          </a:p>
          <a:p>
            <a:pPr marL="171450" indent="-171450">
              <a:buFont typeface="Arial" panose="020B0604020202020204" pitchFamily="34" charset="0"/>
              <a:buChar char="•"/>
            </a:pPr>
            <a:r>
              <a:rPr lang="es-CO" sz="1000" dirty="0" err="1" smtClean="0"/>
              <a:t>Strategic</a:t>
            </a:r>
            <a:r>
              <a:rPr lang="es-CO" sz="1000" dirty="0" smtClean="0"/>
              <a:t> </a:t>
            </a:r>
            <a:r>
              <a:rPr lang="es-CO" sz="1000" dirty="0" err="1" smtClean="0"/>
              <a:t>Consulting</a:t>
            </a:r>
            <a:endParaRPr lang="es-CO" sz="1000" dirty="0"/>
          </a:p>
          <a:p>
            <a:pPr marL="171450" indent="-171450">
              <a:buFont typeface="Arial" panose="020B0604020202020204" pitchFamily="34" charset="0"/>
              <a:buChar char="•"/>
            </a:pPr>
            <a:r>
              <a:rPr lang="es-CO" sz="1000" dirty="0" smtClean="0"/>
              <a:t>Digital </a:t>
            </a:r>
            <a:r>
              <a:rPr lang="es-CO" sz="1000" dirty="0" err="1" smtClean="0"/>
              <a:t>Consulting</a:t>
            </a:r>
            <a:r>
              <a:rPr lang="es-CO" sz="1000" dirty="0" smtClean="0"/>
              <a:t> and </a:t>
            </a:r>
            <a:r>
              <a:rPr lang="es-CO" sz="1000" dirty="0" err="1" smtClean="0"/>
              <a:t>technology</a:t>
            </a:r>
            <a:endParaRPr lang="es-CO" sz="1000" dirty="0" smtClean="0"/>
          </a:p>
          <a:p>
            <a:pPr marL="171450" indent="-171450">
              <a:buFont typeface="Arial" panose="020B0604020202020204" pitchFamily="34" charset="0"/>
              <a:buChar char="•"/>
            </a:pPr>
            <a:r>
              <a:rPr lang="es-CO" sz="1000" dirty="0" smtClean="0"/>
              <a:t>ERP </a:t>
            </a:r>
            <a:r>
              <a:rPr lang="es-CO" sz="1000" dirty="0" err="1" smtClean="0"/>
              <a:t>Consulting</a:t>
            </a:r>
            <a:endParaRPr lang="es-CO" sz="1000" dirty="0" smtClean="0"/>
          </a:p>
          <a:p>
            <a:pPr marL="171450" indent="-171450">
              <a:buFont typeface="Arial" panose="020B0604020202020204" pitchFamily="34" charset="0"/>
              <a:buChar char="•"/>
            </a:pPr>
            <a:r>
              <a:rPr lang="es-CO" sz="1000" dirty="0" err="1" smtClean="0"/>
              <a:t>Cybersecurity</a:t>
            </a:r>
            <a:endParaRPr lang="es-CO" sz="1000" dirty="0" smtClean="0"/>
          </a:p>
          <a:p>
            <a:pPr marL="171450" indent="-171450">
              <a:buFont typeface="Arial" panose="020B0604020202020204" pitchFamily="34" charset="0"/>
              <a:buChar char="•"/>
            </a:pPr>
            <a:r>
              <a:rPr lang="es-CO" sz="1000" dirty="0" err="1" smtClean="0"/>
              <a:t>Operations</a:t>
            </a:r>
            <a:endParaRPr lang="fr-FR" sz="1000" dirty="0" smtClean="0"/>
          </a:p>
          <a:p>
            <a:pPr indent="-285750">
              <a:buFont typeface="Arial" panose="020B0604020202020204" pitchFamily="34" charset="0"/>
              <a:buChar char="•"/>
            </a:pPr>
            <a:endParaRPr lang="fr-FR" sz="1200" dirty="0"/>
          </a:p>
        </p:txBody>
      </p:sp>
      <p:sp>
        <p:nvSpPr>
          <p:cNvPr id="49" name="TextBox 48"/>
          <p:cNvSpPr txBox="1"/>
          <p:nvPr/>
        </p:nvSpPr>
        <p:spPr>
          <a:xfrm>
            <a:off x="799118" y="1306023"/>
            <a:ext cx="1920215" cy="2616101"/>
          </a:xfrm>
          <a:prstGeom prst="rect">
            <a:avLst/>
          </a:prstGeom>
          <a:noFill/>
        </p:spPr>
        <p:txBody>
          <a:bodyPr wrap="square" rtlCol="0">
            <a:spAutoFit/>
          </a:bodyPr>
          <a:lstStyle/>
          <a:p>
            <a:pPr marL="228600" indent="-228600">
              <a:buFont typeface="+mj-lt"/>
              <a:buAutoNum type="arabicPeriod"/>
            </a:pPr>
            <a:r>
              <a:rPr lang="es-CO" sz="1200" dirty="0"/>
              <a:t>ALLEGRO</a:t>
            </a:r>
          </a:p>
          <a:p>
            <a:pPr marL="228600" indent="-228600">
              <a:buFont typeface="+mj-lt"/>
              <a:buAutoNum type="arabicPeriod"/>
            </a:pPr>
            <a:r>
              <a:rPr lang="es-CO" sz="1200" dirty="0"/>
              <a:t>ANDANTA, S.L.</a:t>
            </a:r>
          </a:p>
          <a:p>
            <a:pPr marL="228600" indent="-228600">
              <a:buFont typeface="+mj-lt"/>
              <a:buAutoNum type="arabicPeriod"/>
            </a:pPr>
            <a:r>
              <a:rPr lang="es-CO" sz="1200" dirty="0"/>
              <a:t>ARION</a:t>
            </a:r>
          </a:p>
          <a:p>
            <a:pPr marL="228600" indent="-228600">
              <a:buFont typeface="+mj-lt"/>
              <a:buAutoNum type="arabicPeriod"/>
            </a:pPr>
            <a:r>
              <a:rPr lang="es-CO" sz="1200" dirty="0"/>
              <a:t>CISCO</a:t>
            </a:r>
          </a:p>
          <a:p>
            <a:pPr marL="228600" indent="-228600">
              <a:buFont typeface="+mj-lt"/>
              <a:buAutoNum type="arabicPeriod"/>
            </a:pPr>
            <a:r>
              <a:rPr lang="es-CO" sz="1200" dirty="0"/>
              <a:t>GOOGLE</a:t>
            </a:r>
          </a:p>
          <a:p>
            <a:pPr marL="228600" indent="-228600">
              <a:buFont typeface="+mj-lt"/>
              <a:buAutoNum type="arabicPeriod"/>
            </a:pPr>
            <a:r>
              <a:rPr lang="es-CO" sz="1200" dirty="0"/>
              <a:t>HCL</a:t>
            </a:r>
          </a:p>
          <a:p>
            <a:pPr marL="228600" indent="-228600">
              <a:buFont typeface="+mj-lt"/>
              <a:buAutoNum type="arabicPeriod"/>
            </a:pPr>
            <a:r>
              <a:rPr lang="es-CO" sz="1200" dirty="0"/>
              <a:t>INTEL</a:t>
            </a:r>
          </a:p>
          <a:p>
            <a:pPr marL="228600" indent="-228600">
              <a:buFont typeface="+mj-lt"/>
              <a:buAutoNum type="arabicPeriod"/>
            </a:pPr>
            <a:r>
              <a:rPr lang="es-CO" sz="1200" dirty="0" smtClean="0"/>
              <a:t>ZIGBEE</a:t>
            </a:r>
          </a:p>
          <a:p>
            <a:pPr marL="228600" indent="-228600">
              <a:buFont typeface="+mj-lt"/>
              <a:buAutoNum type="arabicPeriod"/>
            </a:pPr>
            <a:r>
              <a:rPr lang="es-CO" sz="1200" dirty="0" smtClean="0"/>
              <a:t>CA Technologies</a:t>
            </a:r>
          </a:p>
          <a:p>
            <a:pPr marL="228600" indent="-228600">
              <a:buFont typeface="+mj-lt"/>
              <a:buAutoNum type="arabicPeriod"/>
            </a:pPr>
            <a:r>
              <a:rPr lang="es-CO" sz="1200" dirty="0" smtClean="0"/>
              <a:t>ESRI</a:t>
            </a:r>
          </a:p>
          <a:p>
            <a:pPr marL="228600" indent="-228600">
              <a:buFont typeface="+mj-lt"/>
              <a:buAutoNum type="arabicPeriod"/>
            </a:pPr>
            <a:r>
              <a:rPr lang="es-CO" sz="1200" dirty="0" smtClean="0"/>
              <a:t>IBM</a:t>
            </a:r>
          </a:p>
          <a:p>
            <a:pPr marL="228600" indent="-228600">
              <a:buFont typeface="+mj-lt"/>
              <a:buAutoNum type="arabicPeriod"/>
            </a:pPr>
            <a:r>
              <a:rPr lang="es-CO" sz="1200" dirty="0" smtClean="0"/>
              <a:t>SAS</a:t>
            </a:r>
            <a:endParaRPr lang="es-CO" sz="1200" dirty="0"/>
          </a:p>
          <a:p>
            <a:endParaRPr lang="en-US" sz="2000" dirty="0"/>
          </a:p>
        </p:txBody>
      </p:sp>
      <p:sp>
        <p:nvSpPr>
          <p:cNvPr id="50" name="TextBox 49"/>
          <p:cNvSpPr txBox="1"/>
          <p:nvPr/>
        </p:nvSpPr>
        <p:spPr>
          <a:xfrm>
            <a:off x="3051874" y="3727702"/>
            <a:ext cx="2049728" cy="276999"/>
          </a:xfrm>
          <a:prstGeom prst="rect">
            <a:avLst/>
          </a:prstGeom>
          <a:noFill/>
        </p:spPr>
        <p:txBody>
          <a:bodyPr wrap="none" rtlCol="0">
            <a:spAutoFit/>
          </a:bodyPr>
          <a:lstStyle/>
          <a:p>
            <a:pPr marL="228594" indent="-228594">
              <a:buFont typeface="Arial" panose="020B0604020202020204" pitchFamily="34" charset="0"/>
              <a:buChar char="•"/>
            </a:pPr>
            <a:r>
              <a:rPr lang="en-US" sz="1200" dirty="0" smtClean="0"/>
              <a:t>Patents</a:t>
            </a:r>
            <a:r>
              <a:rPr lang="es-CO" sz="1200" dirty="0" smtClean="0"/>
              <a:t> and </a:t>
            </a:r>
            <a:r>
              <a:rPr lang="en-US" sz="1200" dirty="0" smtClean="0"/>
              <a:t>innovations</a:t>
            </a:r>
            <a:endParaRPr lang="en-US" sz="2000" dirty="0"/>
          </a:p>
        </p:txBody>
      </p:sp>
      <p:sp>
        <p:nvSpPr>
          <p:cNvPr id="51" name="TextBox 50">
            <a:hlinkClick r:id="rId9" action="ppaction://hlinksldjump"/>
          </p:cNvPr>
          <p:cNvSpPr txBox="1"/>
          <p:nvPr/>
        </p:nvSpPr>
        <p:spPr>
          <a:xfrm>
            <a:off x="7427478" y="5581468"/>
            <a:ext cx="630301" cy="246221"/>
          </a:xfrm>
          <a:prstGeom prst="rect">
            <a:avLst/>
          </a:prstGeom>
          <a:solidFill>
            <a:schemeClr val="bg1"/>
          </a:solidFill>
        </p:spPr>
        <p:txBody>
          <a:bodyPr wrap="none" rtlCol="0">
            <a:spAutoFit/>
          </a:bodyPr>
          <a:lstStyle/>
          <a:p>
            <a:r>
              <a:rPr lang="en-US" sz="1000" i="1" dirty="0"/>
              <a:t>Detail</a:t>
            </a:r>
            <a:r>
              <a:rPr lang="en-US" sz="1000" i="1" dirty="0">
                <a:hlinkClick r:id="rId9" action="ppaction://hlinksldjump"/>
              </a:rPr>
              <a:t>…</a:t>
            </a:r>
            <a:endParaRPr lang="en-US" sz="700" i="1" dirty="0"/>
          </a:p>
        </p:txBody>
      </p:sp>
    </p:spTree>
    <p:extLst>
      <p:ext uri="{BB962C8B-B14F-4D97-AF65-F5344CB8AC3E}">
        <p14:creationId xmlns:p14="http://schemas.microsoft.com/office/powerpoint/2010/main" val="2423900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Actions</a:t>
            </a:r>
            <a:r>
              <a:rPr lang="es-ES" dirty="0" smtClean="0"/>
              <a:t> to</a:t>
            </a:r>
            <a:br>
              <a:rPr lang="es-ES" dirty="0" smtClean="0"/>
            </a:br>
            <a:r>
              <a:rPr lang="es-ES" dirty="0" err="1" smtClean="0"/>
              <a:t>take</a:t>
            </a:r>
            <a:endParaRPr lang="es-ES" dirty="0"/>
          </a:p>
        </p:txBody>
      </p:sp>
      <p:sp>
        <p:nvSpPr>
          <p:cNvPr id="4" name="3 Rectángulo"/>
          <p:cNvSpPr/>
          <p:nvPr/>
        </p:nvSpPr>
        <p:spPr>
          <a:xfrm>
            <a:off x="-2832992" y="2697494"/>
            <a:ext cx="2304256" cy="1536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lumMod val="50000"/>
                  </a:schemeClr>
                </a:solidFill>
              </a:rPr>
              <a:t>Diapositiva para apertura de tema</a:t>
            </a:r>
          </a:p>
        </p:txBody>
      </p:sp>
    </p:spTree>
    <p:extLst>
      <p:ext uri="{BB962C8B-B14F-4D97-AF65-F5344CB8AC3E}">
        <p14:creationId xmlns:p14="http://schemas.microsoft.com/office/powerpoint/2010/main" val="3331406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59805" y="406242"/>
            <a:ext cx="4812347" cy="819291"/>
          </a:xfrm>
        </p:spPr>
        <p:txBody>
          <a:bodyPr/>
          <a:lstStyle/>
          <a:p>
            <a:r>
              <a:rPr lang="es-ES" dirty="0" smtClean="0"/>
              <a:t>Open</a:t>
            </a:r>
            <a:r>
              <a:rPr lang="es-ES" dirty="0"/>
              <a:t> </a:t>
            </a:r>
            <a:r>
              <a:rPr lang="es-ES" dirty="0" err="1" smtClean="0"/>
              <a:t>should</a:t>
            </a:r>
            <a:r>
              <a:rPr lang="es-ES" dirty="0" smtClean="0"/>
              <a:t>…</a:t>
            </a:r>
            <a:endParaRPr lang="es-ES" dirty="0"/>
          </a:p>
        </p:txBody>
      </p:sp>
      <p:sp>
        <p:nvSpPr>
          <p:cNvPr id="6" name="4 Marcador de texto"/>
          <p:cNvSpPr>
            <a:spLocks noGrp="1"/>
          </p:cNvSpPr>
          <p:nvPr>
            <p:ph type="body" sz="quarter" idx="12"/>
          </p:nvPr>
        </p:nvSpPr>
        <p:spPr>
          <a:xfrm>
            <a:off x="1164067" y="2380170"/>
            <a:ext cx="2340260" cy="311362"/>
          </a:xfrm>
        </p:spPr>
        <p:txBody>
          <a:bodyPr anchor="t"/>
          <a:lstStyle/>
          <a:p>
            <a:r>
              <a:rPr lang="es-CO" sz="1200" b="1" dirty="0" smtClean="0"/>
              <a:t>Marketing </a:t>
            </a:r>
            <a:r>
              <a:rPr lang="es-CO" sz="1200" b="1" dirty="0" err="1" smtClean="0"/>
              <a:t>messages</a:t>
            </a:r>
            <a:endParaRPr lang="es-CO" sz="1200" b="1" dirty="0" smtClean="0"/>
          </a:p>
        </p:txBody>
      </p:sp>
      <p:pic>
        <p:nvPicPr>
          <p:cNvPr id="7" name="Picture 6" descr="Resultado de imagen para ads linear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5698" t="68996" r="35322" b="4196"/>
          <a:stretch/>
        </p:blipFill>
        <p:spPr bwMode="auto">
          <a:xfrm>
            <a:off x="1642052" y="1101472"/>
            <a:ext cx="1402684" cy="12197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5"/>
          <p:cNvGrpSpPr/>
          <p:nvPr/>
        </p:nvGrpSpPr>
        <p:grpSpPr>
          <a:xfrm>
            <a:off x="5009198" y="1101472"/>
            <a:ext cx="2860849" cy="1700082"/>
            <a:chOff x="3207017" y="712676"/>
            <a:chExt cx="2860849" cy="1700082"/>
          </a:xfrm>
        </p:grpSpPr>
        <p:pic>
          <p:nvPicPr>
            <p:cNvPr id="9"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093" y="712676"/>
              <a:ext cx="1278698" cy="1278698"/>
            </a:xfrm>
            <a:prstGeom prst="rect">
              <a:avLst/>
            </a:prstGeom>
            <a:noFill/>
            <a:extLst>
              <a:ext uri="{909E8E84-426E-40DD-AFC4-6F175D3DCCD1}">
                <a14:hiddenFill xmlns:a14="http://schemas.microsoft.com/office/drawing/2010/main">
                  <a:solidFill>
                    <a:srgbClr val="FFFFFF"/>
                  </a:solidFill>
                </a14:hiddenFill>
              </a:ext>
            </a:extLst>
          </p:spPr>
        </p:pic>
        <p:sp>
          <p:nvSpPr>
            <p:cNvPr id="10" name="4 Marcador de texto"/>
            <p:cNvSpPr txBox="1">
              <a:spLocks/>
            </p:cNvSpPr>
            <p:nvPr/>
          </p:nvSpPr>
          <p:spPr>
            <a:xfrm>
              <a:off x="3207017" y="2030787"/>
              <a:ext cx="2860849" cy="381971"/>
            </a:xfrm>
            <a:prstGeom prst="rect">
              <a:avLst/>
            </a:prstGeom>
          </p:spPr>
          <p:txBody>
            <a:bodyPr anchor="t"/>
            <a:lstStyle>
              <a:lvl1pPr marL="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b="1" dirty="0" smtClean="0"/>
                <a:t>Corporate strategies</a:t>
              </a:r>
            </a:p>
          </p:txBody>
        </p:sp>
      </p:grpSp>
      <p:pic>
        <p:nvPicPr>
          <p:cNvPr id="15" name="Picture 2" descr="Image result for idea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270"/>
          <a:stretch/>
        </p:blipFill>
        <p:spPr bwMode="auto">
          <a:xfrm>
            <a:off x="10625491" y="1244050"/>
            <a:ext cx="845831" cy="1197069"/>
          </a:xfrm>
          <a:prstGeom prst="rect">
            <a:avLst/>
          </a:prstGeom>
          <a:noFill/>
          <a:extLst>
            <a:ext uri="{909E8E84-426E-40DD-AFC4-6F175D3DCCD1}">
              <a14:hiddenFill xmlns:a14="http://schemas.microsoft.com/office/drawing/2010/main">
                <a:solidFill>
                  <a:srgbClr val="FFFFFF"/>
                </a:solidFill>
              </a14:hiddenFill>
            </a:ext>
          </a:extLst>
        </p:spPr>
      </p:pic>
      <p:sp>
        <p:nvSpPr>
          <p:cNvPr id="16" name="4 Marcador de texto"/>
          <p:cNvSpPr txBox="1">
            <a:spLocks/>
          </p:cNvSpPr>
          <p:nvPr/>
        </p:nvSpPr>
        <p:spPr>
          <a:xfrm>
            <a:off x="9747076" y="2473713"/>
            <a:ext cx="2759803" cy="370339"/>
          </a:xfrm>
          <a:prstGeom prst="rect">
            <a:avLst/>
          </a:prstGeom>
        </p:spPr>
        <p:txBody>
          <a:bodyPr anchor="t"/>
          <a:lstStyle>
            <a:lvl1pPr marL="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b="1" dirty="0" smtClean="0"/>
              <a:t>Product Development</a:t>
            </a:r>
            <a:endParaRPr lang="en-US" sz="800" b="1" i="1" dirty="0" smtClean="0"/>
          </a:p>
        </p:txBody>
      </p:sp>
      <p:sp>
        <p:nvSpPr>
          <p:cNvPr id="14" name="TextBox 1"/>
          <p:cNvSpPr txBox="1"/>
          <p:nvPr/>
        </p:nvSpPr>
        <p:spPr>
          <a:xfrm>
            <a:off x="407968" y="2830959"/>
            <a:ext cx="4209656" cy="3231654"/>
          </a:xfrm>
          <a:prstGeom prst="rect">
            <a:avLst/>
          </a:prstGeom>
          <a:solidFill>
            <a:schemeClr val="accent4">
              <a:lumMod val="40000"/>
              <a:lumOff val="60000"/>
            </a:schemeClr>
          </a:solidFill>
        </p:spPr>
        <p:txBody>
          <a:bodyPr wrap="square" rtlCol="0">
            <a:spAutoFit/>
          </a:bodyPr>
          <a:lstStyle/>
          <a:p>
            <a:pPr algn="ctr"/>
            <a:r>
              <a:rPr lang="en-US" sz="1200" dirty="0" smtClean="0"/>
              <a:t>Highlight:</a:t>
            </a:r>
          </a:p>
          <a:p>
            <a:pPr marL="171450" indent="-171450" algn="ctr">
              <a:buFont typeface="Arial" panose="020B0604020202020204" pitchFamily="34" charset="0"/>
              <a:buChar char="•"/>
            </a:pPr>
            <a:r>
              <a:rPr lang="en-US" sz="1200" dirty="0" smtClean="0"/>
              <a:t>Successful Implementation </a:t>
            </a:r>
            <a:r>
              <a:rPr lang="en-US" sz="1200" dirty="0"/>
              <a:t>cases to take advantage of </a:t>
            </a:r>
            <a:r>
              <a:rPr lang="en-US" sz="1200" dirty="0" err="1"/>
              <a:t>Indra’s</a:t>
            </a:r>
            <a:r>
              <a:rPr lang="en-US" sz="1200" dirty="0"/>
              <a:t> bad experience in ENEE</a:t>
            </a:r>
            <a:r>
              <a:rPr lang="en-US" sz="1200" dirty="0" smtClean="0"/>
              <a:t>.</a:t>
            </a:r>
          </a:p>
          <a:p>
            <a:pPr marL="171450" indent="-171450" algn="ctr">
              <a:buFont typeface="Arial" panose="020B0604020202020204" pitchFamily="34" charset="0"/>
              <a:buChar char="•"/>
            </a:pPr>
            <a:endParaRPr lang="en-US" sz="1200" dirty="0"/>
          </a:p>
          <a:p>
            <a:pPr marL="171450" indent="-171450" algn="ctr">
              <a:buFont typeface="Arial" panose="020B0604020202020204" pitchFamily="34" charset="0"/>
              <a:buChar char="•"/>
            </a:pPr>
            <a:r>
              <a:rPr lang="en-US" sz="1200" dirty="0" smtClean="0"/>
              <a:t>Clients</a:t>
            </a:r>
            <a:r>
              <a:rPr lang="en-US" sz="1200" dirty="0"/>
              <a:t>’ reviews about support services due to some of </a:t>
            </a:r>
            <a:r>
              <a:rPr lang="en-US" sz="1200" dirty="0" err="1"/>
              <a:t>Indra’s</a:t>
            </a:r>
            <a:r>
              <a:rPr lang="en-US" sz="1200" dirty="0"/>
              <a:t> clients complain about this aspect according to Gartner</a:t>
            </a:r>
            <a:r>
              <a:rPr lang="en-US" sz="1200" dirty="0" smtClean="0"/>
              <a:t>.</a:t>
            </a:r>
          </a:p>
          <a:p>
            <a:pPr marL="171450" indent="-171450" algn="ctr">
              <a:buFont typeface="Arial" panose="020B0604020202020204" pitchFamily="34" charset="0"/>
              <a:buChar char="•"/>
            </a:pPr>
            <a:endParaRPr lang="en-US" sz="1200" dirty="0"/>
          </a:p>
          <a:p>
            <a:pPr marL="171450" indent="-171450" algn="ctr">
              <a:buFont typeface="Arial" panose="020B0604020202020204" pitchFamily="34" charset="0"/>
              <a:buChar char="•"/>
            </a:pPr>
            <a:r>
              <a:rPr lang="en-US" sz="1200" dirty="0" smtClean="0"/>
              <a:t>The </a:t>
            </a:r>
            <a:r>
              <a:rPr lang="en-US" sz="1200" dirty="0"/>
              <a:t>Fort Collins Project as a project developed in the United States, because </a:t>
            </a:r>
            <a:r>
              <a:rPr lang="en-US" sz="1200" dirty="0" err="1"/>
              <a:t>Indra</a:t>
            </a:r>
            <a:r>
              <a:rPr lang="en-US" sz="1200" dirty="0"/>
              <a:t> does not have a CIS experience in this country. </a:t>
            </a:r>
            <a:endParaRPr lang="en-US" sz="1200" dirty="0" smtClean="0"/>
          </a:p>
          <a:p>
            <a:pPr marL="171450" indent="-171450" algn="ctr">
              <a:buFont typeface="Arial" panose="020B0604020202020204" pitchFamily="34" charset="0"/>
              <a:buChar char="•"/>
            </a:pPr>
            <a:endParaRPr lang="en-US" sz="1200" dirty="0"/>
          </a:p>
          <a:p>
            <a:pPr marL="171450" indent="-171450" algn="ctr">
              <a:buFont typeface="Arial" panose="020B0604020202020204" pitchFamily="34" charset="0"/>
              <a:buChar char="•"/>
            </a:pPr>
            <a:r>
              <a:rPr lang="en-US" sz="1200" dirty="0" smtClean="0"/>
              <a:t>User </a:t>
            </a:r>
            <a:r>
              <a:rPr lang="en-US" sz="1200" dirty="0"/>
              <a:t>interface due to some versions of </a:t>
            </a:r>
            <a:r>
              <a:rPr lang="en-US" sz="1200" dirty="0" err="1"/>
              <a:t>Indra’s</a:t>
            </a:r>
            <a:r>
              <a:rPr lang="en-US" sz="1200" dirty="0"/>
              <a:t> products seem obsolete</a:t>
            </a:r>
            <a:r>
              <a:rPr lang="en-US" sz="1200" dirty="0" smtClean="0"/>
              <a:t>.</a:t>
            </a:r>
          </a:p>
          <a:p>
            <a:pPr marL="171450" indent="-171450" algn="ctr">
              <a:buFont typeface="Arial" panose="020B0604020202020204" pitchFamily="34" charset="0"/>
              <a:buChar char="•"/>
            </a:pPr>
            <a:endParaRPr lang="en-US" sz="1200" dirty="0"/>
          </a:p>
          <a:p>
            <a:pPr marL="171450" indent="-171450" algn="ctr">
              <a:buFont typeface="Arial" panose="020B0604020202020204" pitchFamily="34" charset="0"/>
              <a:buChar char="•"/>
            </a:pPr>
            <a:r>
              <a:rPr lang="en-US" sz="1200" dirty="0" err="1" smtClean="0"/>
              <a:t>InCMS</a:t>
            </a:r>
            <a:r>
              <a:rPr lang="en-US" sz="1200" dirty="0" smtClean="0"/>
              <a:t> and </a:t>
            </a:r>
            <a:r>
              <a:rPr lang="en-US" sz="1200" dirty="0" err="1" smtClean="0"/>
              <a:t>Minsait</a:t>
            </a:r>
            <a:r>
              <a:rPr lang="en-US" sz="1200" dirty="0" smtClean="0"/>
              <a:t> product </a:t>
            </a:r>
            <a:r>
              <a:rPr lang="en-US" sz="1200" dirty="0" err="1" smtClean="0"/>
              <a:t>portafolio</a:t>
            </a:r>
            <a:r>
              <a:rPr lang="en-US" sz="1200" dirty="0" smtClean="0"/>
              <a:t> have not been implemented yet.</a:t>
            </a:r>
            <a:endParaRPr lang="es-CO" sz="1200" dirty="0"/>
          </a:p>
        </p:txBody>
      </p:sp>
      <p:sp>
        <p:nvSpPr>
          <p:cNvPr id="17" name="TextBox 1"/>
          <p:cNvSpPr txBox="1"/>
          <p:nvPr/>
        </p:nvSpPr>
        <p:spPr>
          <a:xfrm>
            <a:off x="4769709" y="2844052"/>
            <a:ext cx="3601731" cy="1569660"/>
          </a:xfrm>
          <a:prstGeom prst="rect">
            <a:avLst/>
          </a:prstGeom>
          <a:solidFill>
            <a:schemeClr val="accent4">
              <a:lumMod val="40000"/>
              <a:lumOff val="60000"/>
            </a:schemeClr>
          </a:solidFill>
        </p:spPr>
        <p:txBody>
          <a:bodyPr wrap="square" rtlCol="0">
            <a:spAutoFit/>
          </a:bodyPr>
          <a:lstStyle>
            <a:defPPr>
              <a:defRPr lang="en-US"/>
            </a:defPPr>
            <a:lvl1pPr algn="ctr">
              <a:defRPr sz="1200"/>
            </a:lvl1pPr>
          </a:lstStyle>
          <a:p>
            <a:pPr marL="171450" indent="-171450">
              <a:buFont typeface="Arial" panose="020B0604020202020204" pitchFamily="34" charset="0"/>
              <a:buChar char="•"/>
            </a:pPr>
            <a:r>
              <a:rPr lang="en-US" dirty="0" smtClean="0"/>
              <a:t>Involve </a:t>
            </a:r>
            <a:r>
              <a:rPr lang="en-US" dirty="0"/>
              <a:t>its customers in an Innovation program, creating challenges to solve their main issues. Likewise, Open should stablish strategic alliances to deploy technological </a:t>
            </a:r>
            <a:r>
              <a:rPr lang="en-US" dirty="0" smtClean="0"/>
              <a:t>projects, specially to develop energy efficiency projects.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Assist </a:t>
            </a:r>
            <a:r>
              <a:rPr lang="en-US" dirty="0"/>
              <a:t>Smart Utility Summit events due to its relevance in the industry.</a:t>
            </a:r>
            <a:endParaRPr lang="es-CO" dirty="0"/>
          </a:p>
        </p:txBody>
      </p:sp>
      <p:sp>
        <p:nvSpPr>
          <p:cNvPr id="18" name="TextBox 1"/>
          <p:cNvSpPr txBox="1"/>
          <p:nvPr/>
        </p:nvSpPr>
        <p:spPr>
          <a:xfrm>
            <a:off x="8523525" y="2844052"/>
            <a:ext cx="5049764" cy="4339650"/>
          </a:xfrm>
          <a:prstGeom prst="rect">
            <a:avLst/>
          </a:prstGeom>
          <a:solidFill>
            <a:schemeClr val="accent4">
              <a:lumMod val="40000"/>
              <a:lumOff val="60000"/>
            </a:schemeClr>
          </a:solidFill>
        </p:spPr>
        <p:txBody>
          <a:bodyPr wrap="square" rtlCol="0">
            <a:spAutoFit/>
          </a:bodyPr>
          <a:lstStyle>
            <a:defPPr>
              <a:defRPr lang="en-US"/>
            </a:defPPr>
            <a:lvl1pPr algn="ctr">
              <a:defRPr sz="1200"/>
            </a:lvl1pPr>
          </a:lstStyle>
          <a:p>
            <a:pPr marL="171450" indent="-171450">
              <a:buFont typeface="Arial" panose="020B0604020202020204" pitchFamily="34" charset="0"/>
              <a:buChar char="•"/>
            </a:pPr>
            <a:r>
              <a:rPr lang="en-US" dirty="0" smtClean="0"/>
              <a:t>Work </a:t>
            </a:r>
            <a:r>
              <a:rPr lang="en-US" dirty="0"/>
              <a:t>on the adoption of an </a:t>
            </a:r>
            <a:r>
              <a:rPr lang="en-US" dirty="0" err="1"/>
              <a:t>IoT</a:t>
            </a:r>
            <a:r>
              <a:rPr lang="en-US" dirty="0"/>
              <a:t> </a:t>
            </a:r>
            <a:r>
              <a:rPr lang="en-US" dirty="0" smtClean="0"/>
              <a:t>platform.</a:t>
            </a:r>
          </a:p>
          <a:p>
            <a:endParaRPr lang="en-US" dirty="0" smtClean="0"/>
          </a:p>
          <a:p>
            <a:pPr marL="171450" indent="-171450">
              <a:buFont typeface="Arial" panose="020B0604020202020204" pitchFamily="34" charset="0"/>
              <a:buChar char="•"/>
            </a:pPr>
            <a:r>
              <a:rPr lang="en-US" dirty="0" smtClean="0"/>
              <a:t>Analyze </a:t>
            </a:r>
            <a:r>
              <a:rPr lang="en-US" dirty="0"/>
              <a:t>new business models that are emerging from the integration of new elements and technologies such as distributed energy resources, smart metering, prosumers, and smart home </a:t>
            </a:r>
            <a:r>
              <a:rPr lang="en-US" dirty="0" smtClean="0"/>
              <a:t>applications.</a:t>
            </a:r>
          </a:p>
          <a:p>
            <a:endParaRPr lang="en-US" dirty="0" smtClean="0"/>
          </a:p>
          <a:p>
            <a:pPr marL="171450" indent="-171450">
              <a:buFont typeface="Arial" panose="020B0604020202020204" pitchFamily="34" charset="0"/>
              <a:buChar char="•"/>
            </a:pPr>
            <a:r>
              <a:rPr lang="en-US" dirty="0" smtClean="0"/>
              <a:t>Manage </a:t>
            </a:r>
            <a:r>
              <a:rPr lang="en-US" dirty="0"/>
              <a:t>load profiles and strengthen Meter Data Analytics, especially for demand forecasting, fraud patterns, and failures’ detection. Likewise, it should analyze if variables such as temperature, humidity, light intensity apply for residential </a:t>
            </a:r>
            <a:r>
              <a:rPr lang="en-US" dirty="0" smtClean="0"/>
              <a:t>customers.</a:t>
            </a:r>
          </a:p>
          <a:p>
            <a:endParaRPr lang="en-US" dirty="0" smtClean="0"/>
          </a:p>
          <a:p>
            <a:pPr marL="171450" indent="-171450">
              <a:buFont typeface="Arial" panose="020B0604020202020204" pitchFamily="34" charset="0"/>
              <a:buChar char="•"/>
            </a:pPr>
            <a:r>
              <a:rPr lang="en-US" dirty="0" smtClean="0"/>
              <a:t>Strengthen </a:t>
            </a:r>
            <a:r>
              <a:rPr lang="en-US" dirty="0"/>
              <a:t>control of losses developing capabilities for losses identification, simulation of losses/ Cost scenarios, energy balance, potential customer fraud, monthly non-payment </a:t>
            </a:r>
            <a:r>
              <a:rPr lang="en-US" dirty="0" smtClean="0"/>
              <a:t>risk.</a:t>
            </a:r>
          </a:p>
          <a:p>
            <a:endParaRPr lang="en-US" dirty="0" smtClean="0"/>
          </a:p>
          <a:p>
            <a:pPr marL="171450" indent="-171450">
              <a:buFont typeface="Arial" panose="020B0604020202020204" pitchFamily="34" charset="0"/>
              <a:buChar char="•"/>
            </a:pPr>
            <a:r>
              <a:rPr lang="en-US" dirty="0" smtClean="0"/>
              <a:t>Research </a:t>
            </a:r>
            <a:r>
              <a:rPr lang="en-US" dirty="0"/>
              <a:t>deeper the Electric vehicles trend to stablish how OSF should support the creation of energy efficiency plans that involve an electric vehicle. Likewise, the way OSF should support metering capabilities for an electric vehicle and DR </a:t>
            </a:r>
            <a:r>
              <a:rPr lang="en-US" dirty="0" smtClean="0"/>
              <a:t>Programs.</a:t>
            </a:r>
          </a:p>
          <a:p>
            <a:endParaRPr lang="en-US" dirty="0" smtClean="0"/>
          </a:p>
          <a:p>
            <a:pPr marL="171450" indent="-171450">
              <a:buFont typeface="Arial" panose="020B0604020202020204" pitchFamily="34" charset="0"/>
              <a:buChar char="•"/>
            </a:pPr>
            <a:r>
              <a:rPr lang="en-US" dirty="0" smtClean="0"/>
              <a:t>Research </a:t>
            </a:r>
            <a:r>
              <a:rPr lang="en-US" dirty="0"/>
              <a:t>deeper Complex Event Processing to identify the business scenarios that need processing data in real-time. </a:t>
            </a:r>
            <a:endParaRPr lang="es-CO" dirty="0"/>
          </a:p>
        </p:txBody>
      </p:sp>
    </p:spTree>
    <p:extLst>
      <p:ext uri="{BB962C8B-B14F-4D97-AF65-F5344CB8AC3E}">
        <p14:creationId xmlns:p14="http://schemas.microsoft.com/office/powerpoint/2010/main" val="906635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err="1" smtClean="0"/>
              <a:t>Detailed</a:t>
            </a:r>
            <a:r>
              <a:rPr lang="es-CO" dirty="0"/>
              <a:t/>
            </a:r>
            <a:br>
              <a:rPr lang="es-CO" dirty="0"/>
            </a:br>
            <a:r>
              <a:rPr lang="es-CO" dirty="0" err="1" smtClean="0"/>
              <a:t>results</a:t>
            </a:r>
            <a:endParaRPr lang="es-ES" dirty="0"/>
          </a:p>
        </p:txBody>
      </p:sp>
    </p:spTree>
    <p:extLst>
      <p:ext uri="{BB962C8B-B14F-4D97-AF65-F5344CB8AC3E}">
        <p14:creationId xmlns:p14="http://schemas.microsoft.com/office/powerpoint/2010/main" val="95385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err="1" smtClean="0"/>
              <a:t>Value</a:t>
            </a:r>
            <a:r>
              <a:rPr lang="es-CO" dirty="0" smtClean="0"/>
              <a:t> </a:t>
            </a:r>
            <a:r>
              <a:rPr lang="es-CO" dirty="0" err="1" smtClean="0"/>
              <a:t>proposition</a:t>
            </a:r>
            <a:endParaRPr lang="es-ES" dirty="0"/>
          </a:p>
        </p:txBody>
      </p:sp>
    </p:spTree>
    <p:extLst>
      <p:ext uri="{BB962C8B-B14F-4D97-AF65-F5344CB8AC3E}">
        <p14:creationId xmlns:p14="http://schemas.microsoft.com/office/powerpoint/2010/main" val="34434248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B49B4F-63E8-4430-9059-553CBCA3AB43}"/>
              </a:ext>
            </a:extLst>
          </p:cNvPr>
          <p:cNvSpPr/>
          <p:nvPr/>
        </p:nvSpPr>
        <p:spPr>
          <a:xfrm>
            <a:off x="4970692" y="3020540"/>
            <a:ext cx="93180" cy="9318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TextBox 10">
            <a:extLst>
              <a:ext uri="{FF2B5EF4-FFF2-40B4-BE49-F238E27FC236}">
                <a16:creationId xmlns:a16="http://schemas.microsoft.com/office/drawing/2014/main" id="{E623F98E-5FFF-4701-A99F-87B202C66033}"/>
              </a:ext>
            </a:extLst>
          </p:cNvPr>
          <p:cNvSpPr txBox="1"/>
          <p:nvPr/>
        </p:nvSpPr>
        <p:spPr>
          <a:xfrm>
            <a:off x="3601499" y="3113720"/>
            <a:ext cx="2769549" cy="684803"/>
          </a:xfrm>
          <a:prstGeom prst="rect">
            <a:avLst/>
          </a:prstGeom>
          <a:noFill/>
        </p:spPr>
        <p:txBody>
          <a:bodyPr wrap="square" lIns="68580" tIns="34290" rIns="68580" bIns="34290" rtlCol="0">
            <a:spAutoFit/>
          </a:bodyPr>
          <a:lstStyle>
            <a:defPPr>
              <a:defRPr lang="en-US"/>
            </a:defPPr>
            <a:lvl1pPr algn="ctr">
              <a:defRPr sz="2000" b="1">
                <a:solidFill>
                  <a:schemeClr val="bg2">
                    <a:lumMod val="50000"/>
                  </a:schemeClr>
                </a:solidFill>
              </a:defRPr>
            </a:lvl1pPr>
          </a:lstStyle>
          <a:p>
            <a:r>
              <a:rPr lang="en-US" dirty="0" err="1"/>
              <a:t>InCMS</a:t>
            </a:r>
            <a:r>
              <a:rPr lang="en-US" dirty="0"/>
              <a:t> (CIS)</a:t>
            </a:r>
          </a:p>
          <a:p>
            <a:r>
              <a:rPr lang="en-US" dirty="0" err="1"/>
              <a:t>InGrid</a:t>
            </a:r>
            <a:r>
              <a:rPr lang="en-US" dirty="0"/>
              <a:t> (MDM)</a:t>
            </a:r>
          </a:p>
        </p:txBody>
      </p:sp>
      <p:cxnSp>
        <p:nvCxnSpPr>
          <p:cNvPr id="15" name="Straight Connector 14">
            <a:extLst>
              <a:ext uri="{FF2B5EF4-FFF2-40B4-BE49-F238E27FC236}">
                <a16:creationId xmlns:a16="http://schemas.microsoft.com/office/drawing/2014/main" id="{6AB54977-33F8-4105-824C-3D0C493D5B00}"/>
              </a:ext>
            </a:extLst>
          </p:cNvPr>
          <p:cNvCxnSpPr>
            <a:cxnSpLocks/>
          </p:cNvCxnSpPr>
          <p:nvPr/>
        </p:nvCxnSpPr>
        <p:spPr>
          <a:xfrm flipV="1">
            <a:off x="1815507" y="3048658"/>
            <a:ext cx="5830551" cy="27696"/>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DCB9A2B-6699-4804-99AE-7A924FDA4340}"/>
              </a:ext>
            </a:extLst>
          </p:cNvPr>
          <p:cNvSpPr/>
          <p:nvPr/>
        </p:nvSpPr>
        <p:spPr>
          <a:xfrm>
            <a:off x="7503183" y="3627032"/>
            <a:ext cx="142875" cy="142875"/>
          </a:xfrm>
          <a:prstGeom prst="ellipse">
            <a:avLst/>
          </a:prstGeom>
          <a:solidFill>
            <a:srgbClr val="99D9D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ircle: Hollow 29">
            <a:extLst>
              <a:ext uri="{FF2B5EF4-FFF2-40B4-BE49-F238E27FC236}">
                <a16:creationId xmlns:a16="http://schemas.microsoft.com/office/drawing/2014/main" id="{3A6CDF07-EF0B-4379-8FBF-3718BD896047}"/>
              </a:ext>
            </a:extLst>
          </p:cNvPr>
          <p:cNvSpPr/>
          <p:nvPr/>
        </p:nvSpPr>
        <p:spPr>
          <a:xfrm>
            <a:off x="7413881" y="3537736"/>
            <a:ext cx="321470" cy="321470"/>
          </a:xfrm>
          <a:prstGeom prst="donut">
            <a:avLst>
              <a:gd name="adj" fmla="val 5281"/>
            </a:avLst>
          </a:prstGeom>
          <a:solidFill>
            <a:srgbClr val="03A1A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EA49CDC4-E9AD-4789-BEA6-BFF07A73111B}"/>
              </a:ext>
            </a:extLst>
          </p:cNvPr>
          <p:cNvCxnSpPr>
            <a:cxnSpLocks/>
            <a:endCxn id="18" idx="4"/>
          </p:cNvCxnSpPr>
          <p:nvPr/>
        </p:nvCxnSpPr>
        <p:spPr>
          <a:xfrm flipH="1" flipV="1">
            <a:off x="7574616" y="3859206"/>
            <a:ext cx="7" cy="294947"/>
          </a:xfrm>
          <a:prstGeom prst="line">
            <a:avLst/>
          </a:prstGeom>
          <a:ln w="19050">
            <a:solidFill>
              <a:srgbClr val="99D9D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E7D141-E60D-4B00-AA4B-1F588212DCAD}"/>
              </a:ext>
            </a:extLst>
          </p:cNvPr>
          <p:cNvSpPr txBox="1"/>
          <p:nvPr/>
        </p:nvSpPr>
        <p:spPr>
          <a:xfrm>
            <a:off x="6414781" y="3449717"/>
            <a:ext cx="1136540" cy="438582"/>
          </a:xfrm>
          <a:prstGeom prst="rect">
            <a:avLst/>
          </a:prstGeom>
          <a:noFill/>
        </p:spPr>
        <p:txBody>
          <a:bodyPr wrap="square" lIns="68580" tIns="34290" rIns="68580" bIns="34290" rtlCol="0">
            <a:spAutoFit/>
          </a:bodyPr>
          <a:lstStyle/>
          <a:p>
            <a:pPr algn="ctr"/>
            <a:r>
              <a:rPr lang="en-US" sz="2400" b="1" dirty="0" smtClean="0">
                <a:solidFill>
                  <a:srgbClr val="99D9DA"/>
                </a:solidFill>
              </a:rPr>
              <a:t>2016</a:t>
            </a:r>
            <a:endParaRPr lang="en-US" sz="2400" b="1" dirty="0">
              <a:solidFill>
                <a:srgbClr val="99D9DA"/>
              </a:solidFill>
            </a:endParaRPr>
          </a:p>
        </p:txBody>
      </p:sp>
      <p:cxnSp>
        <p:nvCxnSpPr>
          <p:cNvPr id="28" name="Straight Connector 27">
            <a:extLst>
              <a:ext uri="{FF2B5EF4-FFF2-40B4-BE49-F238E27FC236}">
                <a16:creationId xmlns:a16="http://schemas.microsoft.com/office/drawing/2014/main" id="{EA49CDC4-E9AD-4789-BEA6-BFF07A73111B}"/>
              </a:ext>
            </a:extLst>
          </p:cNvPr>
          <p:cNvCxnSpPr>
            <a:cxnSpLocks/>
            <a:stCxn id="18" idx="0"/>
          </p:cNvCxnSpPr>
          <p:nvPr/>
        </p:nvCxnSpPr>
        <p:spPr>
          <a:xfrm flipH="1" flipV="1">
            <a:off x="7568969" y="3022843"/>
            <a:ext cx="5647" cy="514893"/>
          </a:xfrm>
          <a:prstGeom prst="line">
            <a:avLst/>
          </a:prstGeom>
          <a:ln w="19050">
            <a:solidFill>
              <a:srgbClr val="99D9DA"/>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D4A8794-EADF-4527-95C6-C9D6781E9C8E}"/>
              </a:ext>
            </a:extLst>
          </p:cNvPr>
          <p:cNvSpPr/>
          <p:nvPr/>
        </p:nvSpPr>
        <p:spPr>
          <a:xfrm>
            <a:off x="7522379" y="2997777"/>
            <a:ext cx="93180" cy="93180"/>
          </a:xfrm>
          <a:prstGeom prst="ellipse">
            <a:avLst/>
          </a:prstGeom>
          <a:solidFill>
            <a:srgbClr val="99D9D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3" name="Oval 32">
            <a:extLst>
              <a:ext uri="{FF2B5EF4-FFF2-40B4-BE49-F238E27FC236}">
                <a16:creationId xmlns:a16="http://schemas.microsoft.com/office/drawing/2014/main" id="{36B49B4F-63E8-4430-9059-553CBCA3AB43}"/>
              </a:ext>
            </a:extLst>
          </p:cNvPr>
          <p:cNvSpPr/>
          <p:nvPr/>
        </p:nvSpPr>
        <p:spPr>
          <a:xfrm>
            <a:off x="1760849" y="3025059"/>
            <a:ext cx="93180" cy="9318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4" name="TextBox 33">
            <a:extLst>
              <a:ext uri="{FF2B5EF4-FFF2-40B4-BE49-F238E27FC236}">
                <a16:creationId xmlns:a16="http://schemas.microsoft.com/office/drawing/2014/main" id="{E623F98E-5FFF-4701-A99F-87B202C66033}"/>
              </a:ext>
            </a:extLst>
          </p:cNvPr>
          <p:cNvSpPr txBox="1"/>
          <p:nvPr/>
        </p:nvSpPr>
        <p:spPr>
          <a:xfrm>
            <a:off x="930825" y="3156005"/>
            <a:ext cx="2088573" cy="377026"/>
          </a:xfrm>
          <a:prstGeom prst="rect">
            <a:avLst/>
          </a:prstGeom>
          <a:noFill/>
        </p:spPr>
        <p:txBody>
          <a:bodyPr wrap="square" lIns="68580" tIns="34290" rIns="68580" bIns="34290" rtlCol="0">
            <a:spAutoFit/>
          </a:bodyPr>
          <a:lstStyle/>
          <a:p>
            <a:pPr algn="ctr"/>
            <a:r>
              <a:rPr lang="en-US" sz="2000" b="1" dirty="0" smtClean="0">
                <a:solidFill>
                  <a:schemeClr val="bg2">
                    <a:lumMod val="50000"/>
                  </a:schemeClr>
                </a:solidFill>
              </a:rPr>
              <a:t>Open SGC (CIS)</a:t>
            </a:r>
            <a:endParaRPr lang="en-US" dirty="0">
              <a:solidFill>
                <a:schemeClr val="bg2">
                  <a:lumMod val="50000"/>
                </a:schemeClr>
              </a:solidFill>
            </a:endParaRPr>
          </a:p>
        </p:txBody>
      </p:sp>
      <p:sp>
        <p:nvSpPr>
          <p:cNvPr id="40" name="Right Arrow 39"/>
          <p:cNvSpPr/>
          <p:nvPr/>
        </p:nvSpPr>
        <p:spPr>
          <a:xfrm>
            <a:off x="7580258" y="4125521"/>
            <a:ext cx="3757330" cy="1026045"/>
          </a:xfrm>
          <a:prstGeom prst="rightArrow">
            <a:avLst>
              <a:gd name="adj1" fmla="val 94009"/>
              <a:gd name="adj2" fmla="val 40098"/>
            </a:avLst>
          </a:prstGeom>
          <a:solidFill>
            <a:srgbClr val="5BC6BE"/>
          </a:solidFill>
          <a:ln>
            <a:solidFill>
              <a:srgbClr val="5BC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TextBox 31">
            <a:extLst>
              <a:ext uri="{FF2B5EF4-FFF2-40B4-BE49-F238E27FC236}">
                <a16:creationId xmlns:a16="http://schemas.microsoft.com/office/drawing/2014/main" id="{E623F98E-5FFF-4701-A99F-87B202C66033}"/>
              </a:ext>
            </a:extLst>
          </p:cNvPr>
          <p:cNvSpPr txBox="1"/>
          <p:nvPr/>
        </p:nvSpPr>
        <p:spPr>
          <a:xfrm>
            <a:off x="7493086" y="4452742"/>
            <a:ext cx="3550469" cy="561692"/>
          </a:xfrm>
          <a:prstGeom prst="rect">
            <a:avLst/>
          </a:prstGeom>
          <a:noFill/>
        </p:spPr>
        <p:txBody>
          <a:bodyPr wrap="square" lIns="68580" tIns="34290" rIns="68580" bIns="34290" rtlCol="0">
            <a:spAutoFit/>
          </a:bodyPr>
          <a:lstStyle/>
          <a:p>
            <a:pPr algn="ctr"/>
            <a:r>
              <a:rPr lang="en-US" sz="3200" b="1" dirty="0" err="1" smtClean="0">
                <a:solidFill>
                  <a:schemeClr val="bg2">
                    <a:lumMod val="50000"/>
                  </a:schemeClr>
                </a:solidFill>
              </a:rPr>
              <a:t>Onesait</a:t>
            </a:r>
            <a:r>
              <a:rPr lang="en-US" sz="3200" b="1" dirty="0" smtClean="0">
                <a:solidFill>
                  <a:schemeClr val="bg2">
                    <a:lumMod val="50000"/>
                  </a:schemeClr>
                </a:solidFill>
              </a:rPr>
              <a:t> Utilities</a:t>
            </a:r>
            <a:endParaRPr lang="en-US" sz="2800" dirty="0">
              <a:solidFill>
                <a:schemeClr val="bg2">
                  <a:lumMod val="50000"/>
                </a:schemeClr>
              </a:solidFill>
            </a:endParaRPr>
          </a:p>
        </p:txBody>
      </p:sp>
      <p:sp>
        <p:nvSpPr>
          <p:cNvPr id="38" name="5-Point Star 37"/>
          <p:cNvSpPr/>
          <p:nvPr/>
        </p:nvSpPr>
        <p:spPr>
          <a:xfrm>
            <a:off x="7470218" y="4276892"/>
            <a:ext cx="260946" cy="210497"/>
          </a:xfrm>
          <a:prstGeom prst="star5">
            <a:avLst>
              <a:gd name="adj" fmla="val 31610"/>
              <a:gd name="hf" fmla="val 105146"/>
              <a:gd name="vf" fmla="val 110557"/>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Rectangle 41"/>
          <p:cNvSpPr/>
          <p:nvPr/>
        </p:nvSpPr>
        <p:spPr>
          <a:xfrm>
            <a:off x="7668636" y="4269845"/>
            <a:ext cx="951386" cy="346249"/>
          </a:xfrm>
          <a:prstGeom prst="rect">
            <a:avLst/>
          </a:prstGeom>
          <a:noFill/>
        </p:spPr>
        <p:txBody>
          <a:bodyPr wrap="square" lIns="68580" tIns="34290" rIns="68580" bIns="34290" rtlCol="0">
            <a:spAutoFit/>
          </a:bodyPr>
          <a:lstStyle/>
          <a:p>
            <a:pPr algn="ctr"/>
            <a:r>
              <a:rPr lang="es-CO" b="1" dirty="0" err="1">
                <a:solidFill>
                  <a:schemeClr val="bg2">
                    <a:lumMod val="50000"/>
                  </a:schemeClr>
                </a:solidFill>
              </a:rPr>
              <a:t>Minsait</a:t>
            </a:r>
            <a:endParaRPr lang="es-CO" b="1" dirty="0">
              <a:solidFill>
                <a:schemeClr val="bg2">
                  <a:lumMod val="50000"/>
                </a:schemeClr>
              </a:solidFill>
            </a:endParaRPr>
          </a:p>
        </p:txBody>
      </p:sp>
      <p:sp>
        <p:nvSpPr>
          <p:cNvPr id="43" name="Rectangle 42"/>
          <p:cNvSpPr/>
          <p:nvPr/>
        </p:nvSpPr>
        <p:spPr>
          <a:xfrm>
            <a:off x="7560638" y="5327416"/>
            <a:ext cx="5117794" cy="830997"/>
          </a:xfrm>
          <a:prstGeom prst="rect">
            <a:avLst/>
          </a:prstGeom>
          <a:solidFill>
            <a:schemeClr val="accent4">
              <a:lumMod val="20000"/>
              <a:lumOff val="80000"/>
              <a:alpha val="44000"/>
            </a:schemeClr>
          </a:solidFill>
        </p:spPr>
        <p:txBody>
          <a:bodyPr wrap="square">
            <a:spAutoFit/>
          </a:bodyPr>
          <a:lstStyle/>
          <a:p>
            <a:r>
              <a:rPr lang="es-CO" sz="1600" dirty="0"/>
              <a:t>Indra has </a:t>
            </a:r>
            <a:r>
              <a:rPr lang="es-CO" sz="1600" dirty="0" err="1"/>
              <a:t>launched</a:t>
            </a:r>
            <a:r>
              <a:rPr lang="es-CO" sz="1600" dirty="0"/>
              <a:t> a new </a:t>
            </a:r>
            <a:r>
              <a:rPr lang="es-CO" sz="1600" dirty="0" err="1"/>
              <a:t>business</a:t>
            </a:r>
            <a:r>
              <a:rPr lang="es-CO" sz="1600" dirty="0"/>
              <a:t> </a:t>
            </a:r>
            <a:r>
              <a:rPr lang="es-CO" sz="1600" dirty="0" err="1"/>
              <a:t>unit</a:t>
            </a:r>
            <a:r>
              <a:rPr lang="es-CO" sz="1600" dirty="0"/>
              <a:t> </a:t>
            </a:r>
            <a:r>
              <a:rPr lang="es-CO" sz="1600" dirty="0" err="1"/>
              <a:t>called</a:t>
            </a:r>
            <a:r>
              <a:rPr lang="es-CO" sz="1600" dirty="0"/>
              <a:t> </a:t>
            </a:r>
            <a:r>
              <a:rPr lang="es-CO" sz="1600" dirty="0" err="1"/>
              <a:t>Minsait</a:t>
            </a:r>
            <a:r>
              <a:rPr lang="es-CO" sz="1600" dirty="0"/>
              <a:t> in </a:t>
            </a:r>
            <a:r>
              <a:rPr lang="es-CO" sz="1600" dirty="0" err="1"/>
              <a:t>which</a:t>
            </a:r>
            <a:r>
              <a:rPr lang="es-CO" sz="1600" dirty="0"/>
              <a:t> </a:t>
            </a:r>
            <a:r>
              <a:rPr lang="es-CO" sz="1600" dirty="0" err="1"/>
              <a:t>it</a:t>
            </a:r>
            <a:r>
              <a:rPr lang="es-CO" sz="1600" dirty="0"/>
              <a:t> has </a:t>
            </a:r>
            <a:r>
              <a:rPr lang="es-CO" sz="1600" dirty="0" err="1"/>
              <a:t>grouped</a:t>
            </a:r>
            <a:r>
              <a:rPr lang="es-CO" sz="1600" dirty="0"/>
              <a:t> </a:t>
            </a:r>
            <a:r>
              <a:rPr lang="es-CO" sz="1600" dirty="0" err="1"/>
              <a:t>its</a:t>
            </a:r>
            <a:r>
              <a:rPr lang="es-CO" sz="1600" dirty="0"/>
              <a:t> </a:t>
            </a:r>
            <a:r>
              <a:rPr lang="es-CO" sz="1600" dirty="0" err="1"/>
              <a:t>technology</a:t>
            </a:r>
            <a:r>
              <a:rPr lang="es-CO" sz="1600" dirty="0"/>
              <a:t> and </a:t>
            </a:r>
            <a:r>
              <a:rPr lang="es-CO" sz="1600" dirty="0" err="1"/>
              <a:t>consulting</a:t>
            </a:r>
            <a:r>
              <a:rPr lang="es-CO" sz="1600" dirty="0"/>
              <a:t> </a:t>
            </a:r>
            <a:r>
              <a:rPr lang="es-CO" sz="1600" dirty="0" err="1"/>
              <a:t>solutions</a:t>
            </a:r>
            <a:r>
              <a:rPr lang="es-CO" sz="1600" dirty="0"/>
              <a:t> in </a:t>
            </a:r>
            <a:r>
              <a:rPr lang="es-CO" sz="1600" dirty="0" err="1"/>
              <a:t>the</a:t>
            </a:r>
            <a:r>
              <a:rPr lang="es-CO" sz="1600" dirty="0"/>
              <a:t> digital </a:t>
            </a:r>
            <a:r>
              <a:rPr lang="es-CO" sz="1600" dirty="0" err="1"/>
              <a:t>business</a:t>
            </a:r>
            <a:r>
              <a:rPr lang="es-CO" sz="1600" dirty="0"/>
              <a:t>.</a:t>
            </a:r>
          </a:p>
        </p:txBody>
      </p:sp>
      <p:sp>
        <p:nvSpPr>
          <p:cNvPr id="20" name="TextBox 20">
            <a:extLst>
              <a:ext uri="{FF2B5EF4-FFF2-40B4-BE49-F238E27FC236}">
                <a16:creationId xmlns:a16="http://schemas.microsoft.com/office/drawing/2014/main" id="{4BE7D141-E60D-4B00-AA4B-1F588212DCAD}"/>
              </a:ext>
            </a:extLst>
          </p:cNvPr>
          <p:cNvSpPr txBox="1"/>
          <p:nvPr/>
        </p:nvSpPr>
        <p:spPr>
          <a:xfrm>
            <a:off x="1239169" y="2369063"/>
            <a:ext cx="1136540" cy="438582"/>
          </a:xfrm>
          <a:prstGeom prst="rect">
            <a:avLst/>
          </a:prstGeom>
          <a:noFill/>
        </p:spPr>
        <p:txBody>
          <a:bodyPr wrap="square" lIns="68580" tIns="34290" rIns="68580" bIns="34290" rtlCol="0">
            <a:spAutoFit/>
          </a:bodyPr>
          <a:lstStyle/>
          <a:p>
            <a:pPr algn="ctr"/>
            <a:r>
              <a:rPr lang="en-US" sz="2400" b="1" dirty="0" smtClean="0">
                <a:solidFill>
                  <a:srgbClr val="99D9DA"/>
                </a:solidFill>
              </a:rPr>
              <a:t>1995</a:t>
            </a:r>
            <a:endParaRPr lang="en-US" sz="2400" b="1" dirty="0">
              <a:solidFill>
                <a:srgbClr val="99D9DA"/>
              </a:solidFill>
            </a:endParaRPr>
          </a:p>
        </p:txBody>
      </p:sp>
    </p:spTree>
    <p:extLst>
      <p:ext uri="{BB962C8B-B14F-4D97-AF65-F5344CB8AC3E}">
        <p14:creationId xmlns:p14="http://schemas.microsoft.com/office/powerpoint/2010/main" val="4118715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Indra</a:t>
            </a:r>
            <a:br>
              <a:rPr lang="es-CO" dirty="0" smtClean="0"/>
            </a:br>
            <a:r>
              <a:rPr lang="es-CO" sz="4000" dirty="0" err="1" smtClean="0"/>
              <a:t>Onesait</a:t>
            </a:r>
            <a:r>
              <a:rPr lang="es-CO" sz="4000" dirty="0" smtClean="0"/>
              <a:t> </a:t>
            </a:r>
            <a:r>
              <a:rPr lang="es-CO" sz="4000" dirty="0" err="1" smtClean="0"/>
              <a:t>utilities</a:t>
            </a:r>
            <a:endParaRPr lang="es-ES" sz="4000" dirty="0"/>
          </a:p>
        </p:txBody>
      </p:sp>
    </p:spTree>
    <p:extLst>
      <p:ext uri="{BB962C8B-B14F-4D97-AF65-F5344CB8AC3E}">
        <p14:creationId xmlns:p14="http://schemas.microsoft.com/office/powerpoint/2010/main" val="2222131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2703" y="1247514"/>
            <a:ext cx="4982355" cy="3721214"/>
          </a:xfrm>
          <a:prstGeom prst="rect">
            <a:avLst/>
          </a:prstGeom>
        </p:spPr>
      </p:pic>
      <p:grpSp>
        <p:nvGrpSpPr>
          <p:cNvPr id="78" name="Group 77"/>
          <p:cNvGrpSpPr/>
          <p:nvPr/>
        </p:nvGrpSpPr>
        <p:grpSpPr>
          <a:xfrm>
            <a:off x="7523884" y="920909"/>
            <a:ext cx="5743254" cy="3398517"/>
            <a:chOff x="475813" y="1830917"/>
            <a:chExt cx="5743254" cy="3398517"/>
          </a:xfrm>
        </p:grpSpPr>
        <p:sp>
          <p:nvSpPr>
            <p:cNvPr id="76" name="Rectangle 75"/>
            <p:cNvSpPr/>
            <p:nvPr/>
          </p:nvSpPr>
          <p:spPr>
            <a:xfrm>
              <a:off x="475813" y="1830917"/>
              <a:ext cx="5743254" cy="339851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TextBox 2"/>
            <p:cNvSpPr txBox="1"/>
            <p:nvPr/>
          </p:nvSpPr>
          <p:spPr>
            <a:xfrm>
              <a:off x="1436953" y="1882400"/>
              <a:ext cx="801384" cy="430887"/>
            </a:xfrm>
            <a:prstGeom prst="rect">
              <a:avLst/>
            </a:prstGeom>
            <a:solidFill>
              <a:schemeClr val="bg1"/>
            </a:solidFill>
            <a:ln>
              <a:solidFill>
                <a:schemeClr val="bg1">
                  <a:lumMod val="85000"/>
                </a:schemeClr>
              </a:solidFill>
            </a:ln>
          </p:spPr>
          <p:txBody>
            <a:bodyPr wrap="square" rtlCol="0">
              <a:spAutoFit/>
            </a:bodyPr>
            <a:lstStyle/>
            <a:p>
              <a:pPr algn="ctr"/>
              <a:r>
                <a:rPr lang="es-CO" sz="1100" dirty="0" err="1" smtClean="0"/>
                <a:t>Customer</a:t>
              </a:r>
              <a:r>
                <a:rPr lang="es-CO" sz="1100" dirty="0" smtClean="0"/>
                <a:t> </a:t>
              </a:r>
              <a:r>
                <a:rPr lang="es-CO" sz="1100" dirty="0" err="1" smtClean="0"/>
                <a:t>Care</a:t>
              </a:r>
              <a:endParaRPr lang="es-CO" sz="1100" dirty="0"/>
            </a:p>
          </p:txBody>
        </p:sp>
        <p:sp>
          <p:nvSpPr>
            <p:cNvPr id="5" name="TextBox 4"/>
            <p:cNvSpPr txBox="1"/>
            <p:nvPr/>
          </p:nvSpPr>
          <p:spPr>
            <a:xfrm>
              <a:off x="534256" y="2918377"/>
              <a:ext cx="667820" cy="430887"/>
            </a:xfrm>
            <a:prstGeom prst="rect">
              <a:avLst/>
            </a:prstGeom>
            <a:solidFill>
              <a:schemeClr val="bg1"/>
            </a:solidFill>
            <a:ln>
              <a:solidFill>
                <a:schemeClr val="bg1">
                  <a:lumMod val="85000"/>
                </a:schemeClr>
              </a:solidFill>
            </a:ln>
          </p:spPr>
          <p:txBody>
            <a:bodyPr wrap="square" rtlCol="0">
              <a:spAutoFit/>
            </a:bodyPr>
            <a:lstStyle/>
            <a:p>
              <a:pPr algn="ctr"/>
              <a:r>
                <a:rPr lang="es-CO" sz="1100" dirty="0" smtClean="0"/>
                <a:t>Meter </a:t>
              </a:r>
              <a:r>
                <a:rPr lang="es-CO" sz="1100" dirty="0" err="1" smtClean="0"/>
                <a:t>reading</a:t>
              </a:r>
              <a:endParaRPr lang="es-CO" sz="1100" dirty="0"/>
            </a:p>
          </p:txBody>
        </p:sp>
        <p:sp>
          <p:nvSpPr>
            <p:cNvPr id="6" name="TextBox 5"/>
            <p:cNvSpPr txBox="1"/>
            <p:nvPr/>
          </p:nvSpPr>
          <p:spPr>
            <a:xfrm>
              <a:off x="1618491" y="3003015"/>
              <a:ext cx="648701" cy="261610"/>
            </a:xfrm>
            <a:prstGeom prst="rect">
              <a:avLst/>
            </a:prstGeom>
            <a:solidFill>
              <a:schemeClr val="bg1"/>
            </a:solidFill>
            <a:ln>
              <a:solidFill>
                <a:schemeClr val="bg1">
                  <a:lumMod val="85000"/>
                </a:schemeClr>
              </a:solidFill>
            </a:ln>
          </p:spPr>
          <p:txBody>
            <a:bodyPr wrap="square" rtlCol="0">
              <a:spAutoFit/>
            </a:bodyPr>
            <a:lstStyle/>
            <a:p>
              <a:pPr algn="ctr"/>
              <a:r>
                <a:rPr lang="es-CO" sz="1100" dirty="0" err="1" smtClean="0"/>
                <a:t>Billing</a:t>
              </a:r>
              <a:endParaRPr lang="es-CO" sz="1100" dirty="0"/>
            </a:p>
          </p:txBody>
        </p:sp>
        <p:sp>
          <p:nvSpPr>
            <p:cNvPr id="7" name="TextBox 6"/>
            <p:cNvSpPr txBox="1"/>
            <p:nvPr/>
          </p:nvSpPr>
          <p:spPr>
            <a:xfrm>
              <a:off x="2566463" y="2918376"/>
              <a:ext cx="760288" cy="430887"/>
            </a:xfrm>
            <a:prstGeom prst="rect">
              <a:avLst/>
            </a:prstGeom>
            <a:solidFill>
              <a:schemeClr val="bg1"/>
            </a:solidFill>
            <a:ln>
              <a:solidFill>
                <a:schemeClr val="bg1">
                  <a:lumMod val="85000"/>
                </a:schemeClr>
              </a:solidFill>
            </a:ln>
          </p:spPr>
          <p:txBody>
            <a:bodyPr wrap="square" rtlCol="0">
              <a:spAutoFit/>
            </a:bodyPr>
            <a:lstStyle/>
            <a:p>
              <a:pPr algn="ctr"/>
              <a:r>
                <a:rPr lang="es-CO" sz="1100" dirty="0" err="1" smtClean="0"/>
                <a:t>Bills</a:t>
              </a:r>
              <a:r>
                <a:rPr lang="es-CO" sz="1100" dirty="0" smtClean="0"/>
                <a:t> </a:t>
              </a:r>
              <a:r>
                <a:rPr lang="es-CO" sz="1100" dirty="0" err="1"/>
                <a:t>E</a:t>
              </a:r>
              <a:r>
                <a:rPr lang="es-CO" sz="1100" dirty="0" err="1" smtClean="0"/>
                <a:t>diting</a:t>
              </a:r>
              <a:endParaRPr lang="es-CO" sz="1100" dirty="0"/>
            </a:p>
          </p:txBody>
        </p:sp>
        <p:sp>
          <p:nvSpPr>
            <p:cNvPr id="8" name="TextBox 7"/>
            <p:cNvSpPr txBox="1"/>
            <p:nvPr/>
          </p:nvSpPr>
          <p:spPr>
            <a:xfrm>
              <a:off x="3718629" y="3017458"/>
              <a:ext cx="760288" cy="261610"/>
            </a:xfrm>
            <a:prstGeom prst="rect">
              <a:avLst/>
            </a:prstGeom>
            <a:solidFill>
              <a:schemeClr val="bg1"/>
            </a:solidFill>
            <a:ln>
              <a:solidFill>
                <a:schemeClr val="bg1">
                  <a:lumMod val="85000"/>
                </a:schemeClr>
              </a:solidFill>
            </a:ln>
          </p:spPr>
          <p:txBody>
            <a:bodyPr wrap="square" rtlCol="0">
              <a:spAutoFit/>
            </a:bodyPr>
            <a:lstStyle/>
            <a:p>
              <a:pPr algn="ctr"/>
              <a:r>
                <a:rPr lang="es-CO" sz="1100" dirty="0" err="1" smtClean="0"/>
                <a:t>Revenue</a:t>
              </a:r>
              <a:endParaRPr lang="es-CO" sz="1100" dirty="0"/>
            </a:p>
          </p:txBody>
        </p:sp>
        <p:sp>
          <p:nvSpPr>
            <p:cNvPr id="9" name="TextBox 8"/>
            <p:cNvSpPr txBox="1"/>
            <p:nvPr/>
          </p:nvSpPr>
          <p:spPr>
            <a:xfrm>
              <a:off x="4560565" y="3003015"/>
              <a:ext cx="952236" cy="261610"/>
            </a:xfrm>
            <a:prstGeom prst="rect">
              <a:avLst/>
            </a:prstGeom>
            <a:solidFill>
              <a:schemeClr val="bg1"/>
            </a:solidFill>
            <a:ln>
              <a:solidFill>
                <a:schemeClr val="bg1">
                  <a:lumMod val="85000"/>
                </a:schemeClr>
              </a:solidFill>
            </a:ln>
          </p:spPr>
          <p:txBody>
            <a:bodyPr wrap="square" rtlCol="0">
              <a:spAutoFit/>
            </a:bodyPr>
            <a:lstStyle/>
            <a:p>
              <a:pPr algn="ctr"/>
              <a:r>
                <a:rPr lang="es-CO" sz="1100" dirty="0" err="1" smtClean="0"/>
                <a:t>Collections</a:t>
              </a:r>
              <a:endParaRPr lang="es-CO" sz="1100" dirty="0"/>
            </a:p>
          </p:txBody>
        </p:sp>
        <p:sp>
          <p:nvSpPr>
            <p:cNvPr id="10" name="TextBox 9"/>
            <p:cNvSpPr txBox="1"/>
            <p:nvPr/>
          </p:nvSpPr>
          <p:spPr>
            <a:xfrm>
              <a:off x="1413569" y="3887324"/>
              <a:ext cx="1045998" cy="430887"/>
            </a:xfrm>
            <a:prstGeom prst="rect">
              <a:avLst/>
            </a:prstGeom>
            <a:solidFill>
              <a:schemeClr val="bg1"/>
            </a:solidFill>
            <a:ln>
              <a:solidFill>
                <a:schemeClr val="bg1">
                  <a:lumMod val="85000"/>
                </a:schemeClr>
              </a:solidFill>
            </a:ln>
          </p:spPr>
          <p:txBody>
            <a:bodyPr wrap="square" rtlCol="0">
              <a:spAutoFit/>
            </a:bodyPr>
            <a:lstStyle/>
            <a:p>
              <a:pPr algn="ctr"/>
              <a:r>
                <a:rPr lang="es-CO" sz="1100" dirty="0" smtClean="0"/>
                <a:t>Management control</a:t>
              </a:r>
              <a:endParaRPr lang="es-CO" sz="1100" dirty="0"/>
            </a:p>
          </p:txBody>
        </p:sp>
        <p:sp>
          <p:nvSpPr>
            <p:cNvPr id="11" name="TextBox 10"/>
            <p:cNvSpPr txBox="1"/>
            <p:nvPr/>
          </p:nvSpPr>
          <p:spPr>
            <a:xfrm>
              <a:off x="3563027" y="4318211"/>
              <a:ext cx="1045998" cy="430887"/>
            </a:xfrm>
            <a:prstGeom prst="rect">
              <a:avLst/>
            </a:prstGeom>
            <a:solidFill>
              <a:schemeClr val="bg1"/>
            </a:solidFill>
            <a:ln>
              <a:solidFill>
                <a:schemeClr val="bg1">
                  <a:lumMod val="85000"/>
                </a:schemeClr>
              </a:solidFill>
            </a:ln>
          </p:spPr>
          <p:txBody>
            <a:bodyPr wrap="square" rtlCol="0">
              <a:spAutoFit/>
            </a:bodyPr>
            <a:lstStyle/>
            <a:p>
              <a:pPr algn="ctr"/>
              <a:r>
                <a:rPr lang="es-CO" sz="1100" dirty="0" err="1" smtClean="0"/>
                <a:t>Financial</a:t>
              </a:r>
              <a:r>
                <a:rPr lang="es-CO" sz="1100" dirty="0" smtClean="0"/>
                <a:t> interface</a:t>
              </a:r>
              <a:endParaRPr lang="es-CO" sz="1100" dirty="0"/>
            </a:p>
          </p:txBody>
        </p:sp>
        <p:sp>
          <p:nvSpPr>
            <p:cNvPr id="12" name="TextBox 11"/>
            <p:cNvSpPr txBox="1"/>
            <p:nvPr/>
          </p:nvSpPr>
          <p:spPr>
            <a:xfrm>
              <a:off x="5512801" y="3887324"/>
              <a:ext cx="456483" cy="261610"/>
            </a:xfrm>
            <a:prstGeom prst="rect">
              <a:avLst/>
            </a:prstGeom>
            <a:solidFill>
              <a:schemeClr val="bg1"/>
            </a:solidFill>
            <a:ln>
              <a:solidFill>
                <a:schemeClr val="bg1">
                  <a:lumMod val="85000"/>
                </a:schemeClr>
              </a:solidFill>
            </a:ln>
          </p:spPr>
          <p:txBody>
            <a:bodyPr wrap="square" rtlCol="0">
              <a:spAutoFit/>
            </a:bodyPr>
            <a:lstStyle/>
            <a:p>
              <a:pPr algn="ctr"/>
              <a:r>
                <a:rPr lang="es-CO" sz="1100" dirty="0" smtClean="0"/>
                <a:t>ERP</a:t>
              </a:r>
              <a:endParaRPr lang="es-CO" sz="1100" dirty="0"/>
            </a:p>
          </p:txBody>
        </p:sp>
        <p:cxnSp>
          <p:nvCxnSpPr>
            <p:cNvPr id="14" name="Straight Arrow Connector 13"/>
            <p:cNvCxnSpPr>
              <a:stCxn id="5" idx="3"/>
              <a:endCxn id="6" idx="1"/>
            </p:cNvCxnSpPr>
            <p:nvPr/>
          </p:nvCxnSpPr>
          <p:spPr>
            <a:xfrm flipV="1">
              <a:off x="1202076" y="3133820"/>
              <a:ext cx="416415" cy="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7" idx="1"/>
            </p:cNvCxnSpPr>
            <p:nvPr/>
          </p:nvCxnSpPr>
          <p:spPr>
            <a:xfrm>
              <a:off x="2267192" y="3133820"/>
              <a:ext cx="299271"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7" idx="2"/>
              <a:endCxn id="11" idx="1"/>
            </p:cNvCxnSpPr>
            <p:nvPr/>
          </p:nvCxnSpPr>
          <p:spPr>
            <a:xfrm rot="16200000" flipH="1">
              <a:off x="2662621" y="3633249"/>
              <a:ext cx="1184392" cy="616420"/>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2"/>
              <a:endCxn id="11" idx="0"/>
            </p:cNvCxnSpPr>
            <p:nvPr/>
          </p:nvCxnSpPr>
          <p:spPr>
            <a:xfrm flipH="1">
              <a:off x="4086026" y="3279068"/>
              <a:ext cx="12747" cy="103914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1" idx="3"/>
            </p:cNvCxnSpPr>
            <p:nvPr/>
          </p:nvCxnSpPr>
          <p:spPr>
            <a:xfrm rot="5400000">
              <a:off x="4254216" y="3619433"/>
              <a:ext cx="1269032" cy="559413"/>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1" idx="2"/>
              <a:endCxn id="12" idx="2"/>
            </p:cNvCxnSpPr>
            <p:nvPr/>
          </p:nvCxnSpPr>
          <p:spPr>
            <a:xfrm rot="5400000" flipH="1" flipV="1">
              <a:off x="4613452" y="3621507"/>
              <a:ext cx="600164" cy="1655017"/>
            </a:xfrm>
            <a:prstGeom prst="bentConnector3">
              <a:avLst>
                <a:gd name="adj1" fmla="val -3809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1"/>
              <a:endCxn id="10" idx="1"/>
            </p:cNvCxnSpPr>
            <p:nvPr/>
          </p:nvCxnSpPr>
          <p:spPr>
            <a:xfrm rot="10800000" flipV="1">
              <a:off x="1413569" y="2097844"/>
              <a:ext cx="23384" cy="2004924"/>
            </a:xfrm>
            <a:prstGeom prst="bentConnector3">
              <a:avLst>
                <a:gd name="adj1" fmla="val 638223"/>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5" idx="2"/>
              <a:endCxn id="10" idx="1"/>
            </p:cNvCxnSpPr>
            <p:nvPr/>
          </p:nvCxnSpPr>
          <p:spPr>
            <a:xfrm rot="16200000" flipH="1">
              <a:off x="764115" y="3453314"/>
              <a:ext cx="753504" cy="545403"/>
            </a:xfrm>
            <a:prstGeom prst="bentConnector2">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endCxn id="10" idx="3"/>
            </p:cNvCxnSpPr>
            <p:nvPr/>
          </p:nvCxnSpPr>
          <p:spPr>
            <a:xfrm rot="5400000">
              <a:off x="2260458" y="3548374"/>
              <a:ext cx="753504" cy="355285"/>
            </a:xfrm>
            <a:prstGeom prst="bentConnector2">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8" idx="1"/>
              <a:endCxn id="10" idx="3"/>
            </p:cNvCxnSpPr>
            <p:nvPr/>
          </p:nvCxnSpPr>
          <p:spPr>
            <a:xfrm rot="10800000" flipV="1">
              <a:off x="2459567" y="3148262"/>
              <a:ext cx="1259062" cy="954505"/>
            </a:xfrm>
            <a:prstGeom prst="bentConnector3">
              <a:avLst>
                <a:gd name="adj1" fmla="val 25519"/>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6" idx="2"/>
              <a:endCxn id="10" idx="0"/>
            </p:cNvCxnSpPr>
            <p:nvPr/>
          </p:nvCxnSpPr>
          <p:spPr>
            <a:xfrm flipH="1">
              <a:off x="1936568" y="3264625"/>
              <a:ext cx="6274" cy="622699"/>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9" idx="2"/>
              <a:endCxn id="10" idx="3"/>
            </p:cNvCxnSpPr>
            <p:nvPr/>
          </p:nvCxnSpPr>
          <p:spPr>
            <a:xfrm rot="5400000">
              <a:off x="3329054" y="2395138"/>
              <a:ext cx="838143" cy="2577116"/>
            </a:xfrm>
            <a:prstGeom prst="bentConnector2">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400727" y="356593"/>
            <a:ext cx="4219397" cy="523220"/>
          </a:xfrm>
          <a:prstGeom prst="rect">
            <a:avLst/>
          </a:prstGeom>
          <a:noFill/>
        </p:spPr>
        <p:txBody>
          <a:bodyPr wrap="square" rtlCol="0">
            <a:spAutoFit/>
          </a:bodyPr>
          <a:lstStyle/>
          <a:p>
            <a:r>
              <a:rPr lang="es-CO" sz="2800" b="1" dirty="0" smtClean="0">
                <a:solidFill>
                  <a:srgbClr val="C00000"/>
                </a:solidFill>
              </a:rPr>
              <a:t>Open SGC (2014)</a:t>
            </a:r>
            <a:endParaRPr lang="en-US" sz="2800" b="1" dirty="0">
              <a:solidFill>
                <a:srgbClr val="C00000"/>
              </a:solidFill>
            </a:endParaRPr>
          </a:p>
        </p:txBody>
      </p:sp>
      <p:pic>
        <p:nvPicPr>
          <p:cNvPr id="79" name="Picture 78"/>
          <p:cNvPicPr>
            <a:picLocks noChangeAspect="1"/>
          </p:cNvPicPr>
          <p:nvPr/>
        </p:nvPicPr>
        <p:blipFill>
          <a:blip r:embed="rId4"/>
          <a:stretch>
            <a:fillRect/>
          </a:stretch>
        </p:blipFill>
        <p:spPr>
          <a:xfrm>
            <a:off x="1761231" y="3550704"/>
            <a:ext cx="4823076" cy="3571450"/>
          </a:xfrm>
          <a:prstGeom prst="rect">
            <a:avLst/>
          </a:prstGeom>
        </p:spPr>
      </p:pic>
      <p:sp>
        <p:nvSpPr>
          <p:cNvPr id="80" name="Rectangle 79"/>
          <p:cNvSpPr/>
          <p:nvPr/>
        </p:nvSpPr>
        <p:spPr>
          <a:xfrm>
            <a:off x="7263829" y="4425467"/>
            <a:ext cx="6192525" cy="1384995"/>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smtClean="0"/>
              <a:t>Manage customer </a:t>
            </a:r>
            <a:r>
              <a:rPr lang="en-US" sz="1200" dirty="0"/>
              <a:t>information (contract status, device data, balance, billing history, reading details, etc</a:t>
            </a:r>
            <a:r>
              <a:rPr lang="en-US" sz="1200" dirty="0" smtClean="0"/>
              <a:t>.).</a:t>
            </a:r>
          </a:p>
          <a:p>
            <a:pPr marL="285750" indent="-285750">
              <a:buFont typeface="Arial" panose="020B0604020202020204" pitchFamily="34" charset="0"/>
              <a:buChar char="•"/>
            </a:pPr>
            <a:r>
              <a:rPr lang="en-US" sz="1200" dirty="0" smtClean="0"/>
              <a:t>Meter reading scheduling.</a:t>
            </a:r>
            <a:endParaRPr lang="en-US" sz="1200" dirty="0"/>
          </a:p>
          <a:p>
            <a:pPr marL="285750" indent="-285750">
              <a:buFont typeface="Arial" panose="020B0604020202020204" pitchFamily="34" charset="0"/>
              <a:buChar char="•"/>
            </a:pPr>
            <a:r>
              <a:rPr lang="en-US" sz="1200" dirty="0" smtClean="0"/>
              <a:t>Manage meter reading anomalies.</a:t>
            </a:r>
          </a:p>
          <a:p>
            <a:pPr marL="285750" indent="-285750">
              <a:buFont typeface="Arial" panose="020B0604020202020204" pitchFamily="34" charset="0"/>
              <a:buChar char="•"/>
            </a:pPr>
            <a:r>
              <a:rPr lang="en-US" sz="1200" dirty="0" smtClean="0"/>
              <a:t>Detect and manage billing </a:t>
            </a:r>
            <a:r>
              <a:rPr lang="en-US" sz="1200" dirty="0"/>
              <a:t>a</a:t>
            </a:r>
            <a:r>
              <a:rPr lang="en-US" sz="1200" dirty="0" smtClean="0"/>
              <a:t>nomalies.</a:t>
            </a:r>
          </a:p>
          <a:p>
            <a:pPr marL="285750" indent="-285750">
              <a:buFont typeface="Arial" panose="020B0604020202020204" pitchFamily="34" charset="0"/>
              <a:buChar char="•"/>
            </a:pPr>
            <a:r>
              <a:rPr lang="en-US" sz="1200" dirty="0" smtClean="0"/>
              <a:t>Maintain </a:t>
            </a:r>
            <a:r>
              <a:rPr lang="en-US" sz="1200" dirty="0"/>
              <a:t>Billing </a:t>
            </a:r>
            <a:r>
              <a:rPr lang="en-US" sz="1200" dirty="0" smtClean="0"/>
              <a:t>Data.</a:t>
            </a:r>
          </a:p>
          <a:p>
            <a:pPr marL="285750" indent="-285750">
              <a:buFont typeface="Arial" panose="020B0604020202020204" pitchFamily="34" charset="0"/>
              <a:buChar char="•"/>
            </a:pPr>
            <a:r>
              <a:rPr lang="en-US" sz="1200" dirty="0" smtClean="0"/>
              <a:t>Manage collections processes and payment</a:t>
            </a:r>
            <a:r>
              <a:rPr lang="es-CO" sz="1200" dirty="0" smtClean="0"/>
              <a:t> </a:t>
            </a:r>
            <a:r>
              <a:rPr lang="en-US" sz="1200" dirty="0" smtClean="0"/>
              <a:t>arrangements</a:t>
            </a:r>
            <a:r>
              <a:rPr lang="es-CO" sz="1200" dirty="0" smtClean="0"/>
              <a:t>.</a:t>
            </a:r>
            <a:endParaRPr lang="es-CO" sz="1200" dirty="0"/>
          </a:p>
        </p:txBody>
      </p:sp>
      <p:sp>
        <p:nvSpPr>
          <p:cNvPr id="81" name="TextBox 80"/>
          <p:cNvSpPr txBox="1"/>
          <p:nvPr/>
        </p:nvSpPr>
        <p:spPr>
          <a:xfrm>
            <a:off x="11985183" y="4136026"/>
            <a:ext cx="1387002"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Tree>
    <p:extLst>
      <p:ext uri="{BB962C8B-B14F-4D97-AF65-F5344CB8AC3E}">
        <p14:creationId xmlns:p14="http://schemas.microsoft.com/office/powerpoint/2010/main" val="359701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0727" y="356593"/>
            <a:ext cx="4219397" cy="523220"/>
          </a:xfrm>
          <a:prstGeom prst="rect">
            <a:avLst/>
          </a:prstGeom>
          <a:noFill/>
        </p:spPr>
        <p:txBody>
          <a:bodyPr wrap="square" rtlCol="0">
            <a:spAutoFit/>
          </a:bodyPr>
          <a:lstStyle/>
          <a:p>
            <a:r>
              <a:rPr lang="es-CO" sz="2800" b="1" dirty="0" smtClean="0">
                <a:solidFill>
                  <a:srgbClr val="C00000"/>
                </a:solidFill>
              </a:rPr>
              <a:t>Indra </a:t>
            </a:r>
            <a:r>
              <a:rPr lang="es-CO" sz="2800" b="1" dirty="0" err="1" smtClean="0">
                <a:solidFill>
                  <a:srgbClr val="C00000"/>
                </a:solidFill>
              </a:rPr>
              <a:t>InCMS</a:t>
            </a:r>
            <a:r>
              <a:rPr lang="es-CO" sz="2800" b="1" dirty="0" smtClean="0">
                <a:solidFill>
                  <a:srgbClr val="C00000"/>
                </a:solidFill>
              </a:rPr>
              <a:t> (2015)</a:t>
            </a:r>
            <a:endParaRPr lang="en-US" sz="2800" b="1" dirty="0">
              <a:solidFill>
                <a:srgbClr val="C00000"/>
              </a:solidFill>
            </a:endParaRPr>
          </a:p>
        </p:txBody>
      </p:sp>
      <p:pic>
        <p:nvPicPr>
          <p:cNvPr id="6" name="Picture 5"/>
          <p:cNvPicPr>
            <a:picLocks noChangeAspect="1"/>
          </p:cNvPicPr>
          <p:nvPr/>
        </p:nvPicPr>
        <p:blipFill>
          <a:blip r:embed="rId3"/>
          <a:stretch>
            <a:fillRect/>
          </a:stretch>
        </p:blipFill>
        <p:spPr>
          <a:xfrm>
            <a:off x="7696677" y="2238364"/>
            <a:ext cx="5930238" cy="3021922"/>
          </a:xfrm>
          <a:prstGeom prst="rect">
            <a:avLst/>
          </a:prstGeom>
        </p:spPr>
      </p:pic>
      <p:sp>
        <p:nvSpPr>
          <p:cNvPr id="11" name="Rectangle 10"/>
          <p:cNvSpPr/>
          <p:nvPr/>
        </p:nvSpPr>
        <p:spPr>
          <a:xfrm>
            <a:off x="9809018" y="5686201"/>
            <a:ext cx="3735889" cy="1200329"/>
          </a:xfrm>
          <a:prstGeom prst="rect">
            <a:avLst/>
          </a:prstGeom>
          <a:solidFill>
            <a:schemeClr val="bg1">
              <a:lumMod val="95000"/>
            </a:schemeClr>
          </a:solidFill>
        </p:spPr>
        <p:txBody>
          <a:bodyPr wrap="square">
            <a:spAutoFit/>
          </a:bodyPr>
          <a:lstStyle/>
          <a:p>
            <a:pPr algn="ctr"/>
            <a:r>
              <a:rPr lang="es-CO" sz="1200" dirty="0" err="1" smtClean="0"/>
              <a:t>InCMS</a:t>
            </a:r>
            <a:r>
              <a:rPr lang="es-CO" sz="1200" dirty="0" smtClean="0"/>
              <a:t>, </a:t>
            </a:r>
            <a:r>
              <a:rPr lang="es-CO" sz="1200" dirty="0" err="1" smtClean="0"/>
              <a:t>the</a:t>
            </a:r>
            <a:r>
              <a:rPr lang="es-CO" sz="1200" dirty="0" smtClean="0"/>
              <a:t> CIS </a:t>
            </a:r>
            <a:r>
              <a:rPr lang="es-CO" sz="1200" dirty="0" err="1" smtClean="0"/>
              <a:t>solution</a:t>
            </a:r>
            <a:r>
              <a:rPr lang="es-CO" sz="1200" dirty="0" smtClean="0"/>
              <a:t> of Indra, </a:t>
            </a:r>
            <a:r>
              <a:rPr lang="es-CO" sz="1200" dirty="0" err="1" smtClean="0"/>
              <a:t>included</a:t>
            </a:r>
            <a:r>
              <a:rPr lang="es-CO" sz="1200" dirty="0" smtClean="0"/>
              <a:t> new </a:t>
            </a:r>
            <a:r>
              <a:rPr lang="es-CO" sz="1200" dirty="0" err="1" smtClean="0"/>
              <a:t>following</a:t>
            </a:r>
            <a:r>
              <a:rPr lang="es-CO" sz="1200" dirty="0" smtClean="0"/>
              <a:t> </a:t>
            </a:r>
            <a:r>
              <a:rPr lang="es-CO" sz="1200" dirty="0" err="1" smtClean="0"/>
              <a:t>features</a:t>
            </a:r>
            <a:r>
              <a:rPr lang="es-CO" sz="1200" dirty="0" smtClean="0"/>
              <a:t> in 2015:</a:t>
            </a:r>
          </a:p>
          <a:p>
            <a:pPr algn="ctr"/>
            <a:r>
              <a:rPr lang="es-CO" sz="1200" dirty="0" err="1" smtClean="0"/>
              <a:t>On-site</a:t>
            </a:r>
            <a:r>
              <a:rPr lang="es-CO" sz="1200" dirty="0" smtClean="0"/>
              <a:t> </a:t>
            </a:r>
            <a:r>
              <a:rPr lang="es-CO" sz="1200" dirty="0" err="1" smtClean="0"/>
              <a:t>billing</a:t>
            </a:r>
            <a:endParaRPr lang="es-CO" sz="1200" dirty="0" smtClean="0"/>
          </a:p>
          <a:p>
            <a:pPr algn="ctr"/>
            <a:r>
              <a:rPr lang="es-CO" sz="1200" dirty="0" err="1" smtClean="0"/>
              <a:t>Prepayment</a:t>
            </a:r>
            <a:endParaRPr lang="es-CO" sz="1200" dirty="0" smtClean="0"/>
          </a:p>
          <a:p>
            <a:pPr algn="ctr"/>
            <a:r>
              <a:rPr lang="es-CO" sz="1200" dirty="0" err="1" smtClean="0"/>
              <a:t>Mobility</a:t>
            </a:r>
            <a:endParaRPr lang="es-CO" sz="1200" dirty="0" smtClean="0"/>
          </a:p>
          <a:p>
            <a:pPr algn="ctr"/>
            <a:r>
              <a:rPr lang="es-CO" sz="1200" dirty="0" smtClean="0"/>
              <a:t>Full web – HTLM5</a:t>
            </a:r>
            <a:endParaRPr lang="es-CO" sz="1200" dirty="0"/>
          </a:p>
        </p:txBody>
      </p:sp>
      <p:sp>
        <p:nvSpPr>
          <p:cNvPr id="3" name="Rounded Rectangle 2"/>
          <p:cNvSpPr/>
          <p:nvPr/>
        </p:nvSpPr>
        <p:spPr>
          <a:xfrm>
            <a:off x="1636298" y="1743243"/>
            <a:ext cx="933651" cy="441883"/>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Web </a:t>
            </a:r>
            <a:r>
              <a:rPr lang="es-CO" sz="900" dirty="0" err="1" smtClean="0"/>
              <a:t>channel</a:t>
            </a:r>
            <a:r>
              <a:rPr lang="es-CO" sz="900" dirty="0" smtClean="0"/>
              <a:t> </a:t>
            </a:r>
            <a:endParaRPr lang="es-CO" sz="900" dirty="0"/>
          </a:p>
        </p:txBody>
      </p:sp>
      <p:sp>
        <p:nvSpPr>
          <p:cNvPr id="12" name="Rounded Rectangle 11"/>
          <p:cNvSpPr/>
          <p:nvPr/>
        </p:nvSpPr>
        <p:spPr>
          <a:xfrm>
            <a:off x="2601102" y="1743243"/>
            <a:ext cx="1058967" cy="441883"/>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err="1" smtClean="0"/>
              <a:t>Integration</a:t>
            </a:r>
            <a:r>
              <a:rPr lang="es-CO" sz="700" dirty="0" smtClean="0"/>
              <a:t> IVR, fax, email, </a:t>
            </a:r>
            <a:r>
              <a:rPr lang="es-CO" sz="700" dirty="0" err="1" smtClean="0"/>
              <a:t>sms</a:t>
            </a:r>
            <a:endParaRPr lang="es-CO" sz="700" dirty="0"/>
          </a:p>
        </p:txBody>
      </p:sp>
      <p:sp>
        <p:nvSpPr>
          <p:cNvPr id="13" name="Rounded Rectangle 12"/>
          <p:cNvSpPr/>
          <p:nvPr/>
        </p:nvSpPr>
        <p:spPr>
          <a:xfrm>
            <a:off x="3693872" y="1743243"/>
            <a:ext cx="1128388" cy="441883"/>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smtClean="0"/>
              <a:t>E-</a:t>
            </a:r>
            <a:r>
              <a:rPr lang="es-CO" sz="700" dirty="0" err="1" smtClean="0"/>
              <a:t>payment</a:t>
            </a:r>
            <a:r>
              <a:rPr lang="es-CO" sz="700" dirty="0" smtClean="0"/>
              <a:t> </a:t>
            </a:r>
            <a:r>
              <a:rPr lang="es-CO" sz="700" dirty="0" err="1" smtClean="0"/>
              <a:t>Credit</a:t>
            </a:r>
            <a:r>
              <a:rPr lang="es-CO" sz="700" dirty="0" smtClean="0"/>
              <a:t> </a:t>
            </a:r>
            <a:r>
              <a:rPr lang="es-CO" sz="700" dirty="0" err="1" smtClean="0"/>
              <a:t>Card</a:t>
            </a:r>
            <a:r>
              <a:rPr lang="es-CO" sz="700" dirty="0" smtClean="0"/>
              <a:t>, ATM</a:t>
            </a:r>
            <a:endParaRPr lang="es-CO" sz="700" dirty="0"/>
          </a:p>
        </p:txBody>
      </p:sp>
      <p:sp>
        <p:nvSpPr>
          <p:cNvPr id="14" name="Rounded Rectangle 13"/>
          <p:cNvSpPr/>
          <p:nvPr/>
        </p:nvSpPr>
        <p:spPr>
          <a:xfrm>
            <a:off x="4862763" y="1743243"/>
            <a:ext cx="1129992" cy="441883"/>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err="1" smtClean="0"/>
              <a:t>Integration</a:t>
            </a:r>
            <a:r>
              <a:rPr lang="es-CO" sz="700" dirty="0" smtClean="0"/>
              <a:t> Mobile </a:t>
            </a:r>
            <a:r>
              <a:rPr lang="es-CO" sz="700" dirty="0" err="1" smtClean="0"/>
              <a:t>payments</a:t>
            </a:r>
            <a:r>
              <a:rPr lang="es-CO" sz="700" dirty="0" smtClean="0"/>
              <a:t> </a:t>
            </a:r>
            <a:endParaRPr lang="es-CO" sz="700" dirty="0"/>
          </a:p>
        </p:txBody>
      </p:sp>
      <p:sp>
        <p:nvSpPr>
          <p:cNvPr id="7" name="Rounded Rectangle 6"/>
          <p:cNvSpPr/>
          <p:nvPr/>
        </p:nvSpPr>
        <p:spPr>
          <a:xfrm>
            <a:off x="1578546" y="1520796"/>
            <a:ext cx="4475748" cy="726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TextBox 15"/>
          <p:cNvSpPr txBox="1"/>
          <p:nvPr/>
        </p:nvSpPr>
        <p:spPr>
          <a:xfrm>
            <a:off x="3005087" y="1491590"/>
            <a:ext cx="1780862" cy="246221"/>
          </a:xfrm>
          <a:prstGeom prst="rect">
            <a:avLst/>
          </a:prstGeom>
          <a:noFill/>
        </p:spPr>
        <p:txBody>
          <a:bodyPr wrap="square" rtlCol="0">
            <a:spAutoFit/>
          </a:bodyPr>
          <a:lstStyle/>
          <a:p>
            <a:pPr algn="ctr"/>
            <a:r>
              <a:rPr lang="es-CO" sz="1000" dirty="0" err="1" smtClean="0"/>
              <a:t>Multichannel</a:t>
            </a:r>
            <a:r>
              <a:rPr lang="es-CO" sz="1000" dirty="0" smtClean="0"/>
              <a:t> Tools</a:t>
            </a:r>
            <a:endParaRPr lang="es-CO" sz="1000" dirty="0"/>
          </a:p>
        </p:txBody>
      </p:sp>
      <p:sp>
        <p:nvSpPr>
          <p:cNvPr id="18" name="Rounded Rectangle 17"/>
          <p:cNvSpPr/>
          <p:nvPr/>
        </p:nvSpPr>
        <p:spPr>
          <a:xfrm>
            <a:off x="1555552" y="2523480"/>
            <a:ext cx="602125" cy="661111"/>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CRM</a:t>
            </a:r>
            <a:endParaRPr lang="es-CO" sz="900" dirty="0"/>
          </a:p>
        </p:txBody>
      </p:sp>
      <p:sp>
        <p:nvSpPr>
          <p:cNvPr id="19" name="Rounded Rectangle 18"/>
          <p:cNvSpPr/>
          <p:nvPr/>
        </p:nvSpPr>
        <p:spPr>
          <a:xfrm>
            <a:off x="2208727" y="2516766"/>
            <a:ext cx="825429" cy="661112"/>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Marketing and Sales</a:t>
            </a:r>
            <a:endParaRPr lang="es-CO" sz="900" dirty="0"/>
          </a:p>
        </p:txBody>
      </p:sp>
      <p:sp>
        <p:nvSpPr>
          <p:cNvPr id="20" name="Rounded Rectangle 19"/>
          <p:cNvSpPr/>
          <p:nvPr/>
        </p:nvSpPr>
        <p:spPr>
          <a:xfrm>
            <a:off x="3077356" y="2516766"/>
            <a:ext cx="1178227" cy="661112"/>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New </a:t>
            </a:r>
            <a:r>
              <a:rPr lang="es-CO" sz="900" dirty="0" err="1" smtClean="0"/>
              <a:t>conection</a:t>
            </a:r>
            <a:r>
              <a:rPr lang="es-CO" sz="900" dirty="0" smtClean="0"/>
              <a:t> and </a:t>
            </a:r>
            <a:r>
              <a:rPr lang="es-CO" sz="900" dirty="0" err="1" smtClean="0"/>
              <a:t>contracting</a:t>
            </a:r>
            <a:endParaRPr lang="es-CO" sz="900" dirty="0"/>
          </a:p>
        </p:txBody>
      </p:sp>
      <p:sp>
        <p:nvSpPr>
          <p:cNvPr id="22" name="Rounded Rectangle 21"/>
          <p:cNvSpPr/>
          <p:nvPr/>
        </p:nvSpPr>
        <p:spPr>
          <a:xfrm>
            <a:off x="4289254" y="2516766"/>
            <a:ext cx="695929" cy="661113"/>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Billing</a:t>
            </a:r>
            <a:endParaRPr lang="es-CO" sz="900" dirty="0"/>
          </a:p>
        </p:txBody>
      </p:sp>
      <p:sp>
        <p:nvSpPr>
          <p:cNvPr id="23" name="Rounded Rectangle 22"/>
          <p:cNvSpPr/>
          <p:nvPr/>
        </p:nvSpPr>
        <p:spPr>
          <a:xfrm>
            <a:off x="5030575" y="2516766"/>
            <a:ext cx="1023717" cy="661114"/>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Collection</a:t>
            </a:r>
            <a:r>
              <a:rPr lang="es-CO" sz="900" dirty="0" smtClean="0"/>
              <a:t> and </a:t>
            </a:r>
            <a:r>
              <a:rPr lang="es-CO" sz="900" dirty="0" err="1" smtClean="0"/>
              <a:t>Debt</a:t>
            </a:r>
            <a:r>
              <a:rPr lang="es-CO" sz="900" dirty="0" smtClean="0"/>
              <a:t> Management </a:t>
            </a:r>
            <a:endParaRPr lang="es-CO" sz="900" dirty="0"/>
          </a:p>
        </p:txBody>
      </p:sp>
      <p:sp>
        <p:nvSpPr>
          <p:cNvPr id="24" name="Rounded Rectangle 23"/>
          <p:cNvSpPr/>
          <p:nvPr/>
        </p:nvSpPr>
        <p:spPr>
          <a:xfrm>
            <a:off x="6411259" y="2843079"/>
            <a:ext cx="1120827" cy="443576"/>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Customization</a:t>
            </a:r>
            <a:r>
              <a:rPr lang="es-CO" sz="900" dirty="0" smtClean="0"/>
              <a:t> and Security</a:t>
            </a:r>
            <a:endParaRPr lang="es-CO" sz="900" dirty="0"/>
          </a:p>
        </p:txBody>
      </p:sp>
      <p:sp>
        <p:nvSpPr>
          <p:cNvPr id="25" name="Rounded Rectangle 24"/>
          <p:cNvSpPr/>
          <p:nvPr/>
        </p:nvSpPr>
        <p:spPr>
          <a:xfrm>
            <a:off x="6411259" y="3334010"/>
            <a:ext cx="1120828" cy="443576"/>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Conversion</a:t>
            </a:r>
            <a:r>
              <a:rPr lang="es-CO" sz="900" dirty="0" smtClean="0"/>
              <a:t> </a:t>
            </a:r>
            <a:r>
              <a:rPr lang="es-CO" sz="900" dirty="0" err="1" smtClean="0"/>
              <a:t>Tool</a:t>
            </a:r>
            <a:endParaRPr lang="es-CO" sz="900" dirty="0"/>
          </a:p>
        </p:txBody>
      </p:sp>
      <p:sp>
        <p:nvSpPr>
          <p:cNvPr id="26" name="Rounded Rectangle 25"/>
          <p:cNvSpPr/>
          <p:nvPr/>
        </p:nvSpPr>
        <p:spPr>
          <a:xfrm>
            <a:off x="6352068" y="2412192"/>
            <a:ext cx="1231068" cy="1412749"/>
          </a:xfrm>
          <a:prstGeom prst="roundRect">
            <a:avLst>
              <a:gd name="adj" fmla="val 728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7" name="TextBox 26"/>
          <p:cNvSpPr txBox="1"/>
          <p:nvPr/>
        </p:nvSpPr>
        <p:spPr>
          <a:xfrm>
            <a:off x="6352068" y="2412192"/>
            <a:ext cx="1220579" cy="400110"/>
          </a:xfrm>
          <a:prstGeom prst="rect">
            <a:avLst/>
          </a:prstGeom>
          <a:noFill/>
        </p:spPr>
        <p:txBody>
          <a:bodyPr wrap="square" rtlCol="0">
            <a:spAutoFit/>
          </a:bodyPr>
          <a:lstStyle/>
          <a:p>
            <a:pPr algn="ctr"/>
            <a:r>
              <a:rPr lang="es-CO" sz="1000" dirty="0" err="1" smtClean="0"/>
              <a:t>Complementary</a:t>
            </a:r>
            <a:r>
              <a:rPr lang="es-CO" sz="1000" dirty="0" smtClean="0"/>
              <a:t> modules</a:t>
            </a:r>
            <a:endParaRPr lang="es-CO" sz="1000" dirty="0"/>
          </a:p>
        </p:txBody>
      </p:sp>
      <p:sp>
        <p:nvSpPr>
          <p:cNvPr id="28" name="Rounded Rectangle 27"/>
          <p:cNvSpPr/>
          <p:nvPr/>
        </p:nvSpPr>
        <p:spPr>
          <a:xfrm>
            <a:off x="1610702" y="3896057"/>
            <a:ext cx="893711" cy="344102"/>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Reading</a:t>
            </a:r>
            <a:endParaRPr lang="es-CO" sz="900" dirty="0"/>
          </a:p>
        </p:txBody>
      </p:sp>
      <p:sp>
        <p:nvSpPr>
          <p:cNvPr id="29" name="Rounded Rectangle 28"/>
          <p:cNvSpPr/>
          <p:nvPr/>
        </p:nvSpPr>
        <p:spPr>
          <a:xfrm>
            <a:off x="1610702" y="4281382"/>
            <a:ext cx="893711"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Reading </a:t>
            </a:r>
            <a:r>
              <a:rPr lang="es-CO" sz="900" dirty="0" err="1" smtClean="0"/>
              <a:t>Adquisition</a:t>
            </a:r>
            <a:endParaRPr lang="es-CO" sz="900" dirty="0"/>
          </a:p>
        </p:txBody>
      </p:sp>
      <p:sp>
        <p:nvSpPr>
          <p:cNvPr id="30" name="Rounded Rectangle 29"/>
          <p:cNvSpPr/>
          <p:nvPr/>
        </p:nvSpPr>
        <p:spPr>
          <a:xfrm>
            <a:off x="3533914" y="3893888"/>
            <a:ext cx="970711" cy="348440"/>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Field </a:t>
            </a:r>
            <a:r>
              <a:rPr lang="es-CO" sz="900" dirty="0" err="1" smtClean="0"/>
              <a:t>orders</a:t>
            </a:r>
            <a:endParaRPr lang="es-CO" sz="900" dirty="0"/>
          </a:p>
        </p:txBody>
      </p:sp>
      <p:sp>
        <p:nvSpPr>
          <p:cNvPr id="31" name="Rounded Rectangle 30"/>
          <p:cNvSpPr/>
          <p:nvPr/>
        </p:nvSpPr>
        <p:spPr>
          <a:xfrm>
            <a:off x="2540191" y="3900581"/>
            <a:ext cx="934532" cy="348440"/>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Devices</a:t>
            </a:r>
            <a:r>
              <a:rPr lang="es-CO" sz="900" dirty="0" smtClean="0"/>
              <a:t> Management</a:t>
            </a:r>
            <a:endParaRPr lang="es-CO" sz="900" dirty="0"/>
          </a:p>
        </p:txBody>
      </p:sp>
      <p:sp>
        <p:nvSpPr>
          <p:cNvPr id="32" name="Rounded Rectangle 31"/>
          <p:cNvSpPr/>
          <p:nvPr/>
        </p:nvSpPr>
        <p:spPr>
          <a:xfrm>
            <a:off x="2545130" y="4281382"/>
            <a:ext cx="929592"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Reading Data Management</a:t>
            </a:r>
            <a:endParaRPr lang="es-CO" sz="900" dirty="0"/>
          </a:p>
        </p:txBody>
      </p:sp>
      <p:sp>
        <p:nvSpPr>
          <p:cNvPr id="33" name="Rounded Rectangle 32"/>
          <p:cNvSpPr/>
          <p:nvPr/>
        </p:nvSpPr>
        <p:spPr>
          <a:xfrm>
            <a:off x="3515439" y="4275181"/>
            <a:ext cx="989186"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Consumption</a:t>
            </a:r>
            <a:r>
              <a:rPr lang="es-CO" sz="900" dirty="0" smtClean="0"/>
              <a:t> </a:t>
            </a:r>
            <a:r>
              <a:rPr lang="es-CO" sz="900" dirty="0" err="1" smtClean="0"/>
              <a:t>Determination</a:t>
            </a:r>
            <a:endParaRPr lang="es-CO" sz="900" dirty="0"/>
          </a:p>
        </p:txBody>
      </p:sp>
      <p:sp>
        <p:nvSpPr>
          <p:cNvPr id="34" name="Rounded Rectangle 33"/>
          <p:cNvSpPr/>
          <p:nvPr/>
        </p:nvSpPr>
        <p:spPr>
          <a:xfrm>
            <a:off x="1555552" y="3440745"/>
            <a:ext cx="3016450" cy="1239078"/>
          </a:xfrm>
          <a:prstGeom prst="roundRect">
            <a:avLst>
              <a:gd name="adj" fmla="val 728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35" name="Rounded Rectangle 34"/>
          <p:cNvSpPr/>
          <p:nvPr/>
        </p:nvSpPr>
        <p:spPr>
          <a:xfrm>
            <a:off x="4648594" y="3450369"/>
            <a:ext cx="1405700" cy="1229454"/>
          </a:xfrm>
          <a:prstGeom prst="roundRect">
            <a:avLst>
              <a:gd name="adj" fmla="val 65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36" name="TextBox 35"/>
          <p:cNvSpPr txBox="1"/>
          <p:nvPr/>
        </p:nvSpPr>
        <p:spPr>
          <a:xfrm>
            <a:off x="4648593" y="3426859"/>
            <a:ext cx="1405699" cy="246221"/>
          </a:xfrm>
          <a:prstGeom prst="rect">
            <a:avLst/>
          </a:prstGeom>
          <a:noFill/>
        </p:spPr>
        <p:txBody>
          <a:bodyPr wrap="square" rtlCol="0">
            <a:spAutoFit/>
          </a:bodyPr>
          <a:lstStyle/>
          <a:p>
            <a:pPr algn="ctr"/>
            <a:r>
              <a:rPr lang="es-CO" sz="1000" dirty="0" err="1" smtClean="0"/>
              <a:t>Reports</a:t>
            </a:r>
            <a:r>
              <a:rPr lang="es-CO" sz="1000" dirty="0" smtClean="0"/>
              <a:t> and control</a:t>
            </a:r>
            <a:endParaRPr lang="es-CO" sz="1000" dirty="0"/>
          </a:p>
        </p:txBody>
      </p:sp>
      <p:sp>
        <p:nvSpPr>
          <p:cNvPr id="37" name="Rounded Rectangle 36"/>
          <p:cNvSpPr/>
          <p:nvPr/>
        </p:nvSpPr>
        <p:spPr>
          <a:xfrm>
            <a:off x="4714219" y="3693667"/>
            <a:ext cx="1278535" cy="266603"/>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Dashboards</a:t>
            </a:r>
            <a:endParaRPr lang="es-CO" sz="900" dirty="0"/>
          </a:p>
        </p:txBody>
      </p:sp>
      <p:sp>
        <p:nvSpPr>
          <p:cNvPr id="38" name="Rounded Rectangle 37"/>
          <p:cNvSpPr/>
          <p:nvPr/>
        </p:nvSpPr>
        <p:spPr>
          <a:xfrm>
            <a:off x="4712174" y="3990150"/>
            <a:ext cx="1278535" cy="309442"/>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KPI and control </a:t>
            </a:r>
            <a:r>
              <a:rPr lang="es-CO" sz="900" dirty="0" err="1" smtClean="0"/>
              <a:t>process</a:t>
            </a:r>
            <a:r>
              <a:rPr lang="es-CO" sz="900" dirty="0" smtClean="0"/>
              <a:t> </a:t>
            </a:r>
            <a:r>
              <a:rPr lang="es-CO" sz="900" dirty="0" err="1" smtClean="0"/>
              <a:t>report</a:t>
            </a:r>
            <a:endParaRPr lang="es-CO" sz="900" dirty="0"/>
          </a:p>
        </p:txBody>
      </p:sp>
      <p:sp>
        <p:nvSpPr>
          <p:cNvPr id="39" name="Rounded Rectangle 38"/>
          <p:cNvSpPr/>
          <p:nvPr/>
        </p:nvSpPr>
        <p:spPr>
          <a:xfrm>
            <a:off x="4712174" y="4338351"/>
            <a:ext cx="1278535" cy="309442"/>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Transactional</a:t>
            </a:r>
            <a:r>
              <a:rPr lang="es-CO" sz="900" dirty="0" smtClean="0"/>
              <a:t> </a:t>
            </a:r>
            <a:r>
              <a:rPr lang="es-CO" sz="900" dirty="0" err="1" smtClean="0"/>
              <a:t>reports</a:t>
            </a:r>
            <a:endParaRPr lang="es-CO" sz="900" dirty="0"/>
          </a:p>
        </p:txBody>
      </p:sp>
      <p:pic>
        <p:nvPicPr>
          <p:cNvPr id="4" name="Picture 3"/>
          <p:cNvPicPr>
            <a:picLocks noChangeAspect="1"/>
          </p:cNvPicPr>
          <p:nvPr/>
        </p:nvPicPr>
        <p:blipFill rotWithShape="1">
          <a:blip r:embed="rId4"/>
          <a:srcRect l="1941" t="78771" r="82668" b="8089"/>
          <a:stretch/>
        </p:blipFill>
        <p:spPr>
          <a:xfrm>
            <a:off x="161059" y="5410326"/>
            <a:ext cx="982980" cy="556261"/>
          </a:xfrm>
          <a:prstGeom prst="rect">
            <a:avLst/>
          </a:prstGeom>
        </p:spPr>
      </p:pic>
      <p:sp>
        <p:nvSpPr>
          <p:cNvPr id="40" name="Rounded Rectangle 39"/>
          <p:cNvSpPr/>
          <p:nvPr/>
        </p:nvSpPr>
        <p:spPr>
          <a:xfrm>
            <a:off x="149902" y="3305749"/>
            <a:ext cx="1120827" cy="443576"/>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Mobile Reading </a:t>
            </a:r>
            <a:r>
              <a:rPr lang="es-CO" sz="900" dirty="0" err="1" smtClean="0"/>
              <a:t>Application</a:t>
            </a:r>
            <a:endParaRPr lang="es-CO" sz="900" dirty="0"/>
          </a:p>
        </p:txBody>
      </p:sp>
      <p:sp>
        <p:nvSpPr>
          <p:cNvPr id="41" name="Rounded Rectangle 40"/>
          <p:cNvSpPr/>
          <p:nvPr/>
        </p:nvSpPr>
        <p:spPr>
          <a:xfrm>
            <a:off x="149902" y="3796680"/>
            <a:ext cx="1120828" cy="443576"/>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Billing</a:t>
            </a:r>
            <a:r>
              <a:rPr lang="es-CO" sz="900" dirty="0" smtClean="0"/>
              <a:t> </a:t>
            </a:r>
            <a:r>
              <a:rPr lang="es-CO" sz="900" dirty="0" err="1" smtClean="0"/>
              <a:t>on</a:t>
            </a:r>
            <a:r>
              <a:rPr lang="es-CO" sz="900" dirty="0" smtClean="0"/>
              <a:t> </a:t>
            </a:r>
            <a:r>
              <a:rPr lang="es-CO" sz="900" dirty="0" err="1" smtClean="0"/>
              <a:t>site</a:t>
            </a:r>
            <a:endParaRPr lang="es-CO" sz="900" dirty="0"/>
          </a:p>
        </p:txBody>
      </p:sp>
      <p:sp>
        <p:nvSpPr>
          <p:cNvPr id="42" name="Rounded Rectangle 41"/>
          <p:cNvSpPr/>
          <p:nvPr/>
        </p:nvSpPr>
        <p:spPr>
          <a:xfrm>
            <a:off x="90711" y="2438507"/>
            <a:ext cx="1231068" cy="2348565"/>
          </a:xfrm>
          <a:prstGeom prst="roundRect">
            <a:avLst>
              <a:gd name="adj" fmla="val 728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43" name="TextBox 42"/>
          <p:cNvSpPr txBox="1"/>
          <p:nvPr/>
        </p:nvSpPr>
        <p:spPr>
          <a:xfrm>
            <a:off x="90711" y="2576479"/>
            <a:ext cx="1220579" cy="707886"/>
          </a:xfrm>
          <a:prstGeom prst="rect">
            <a:avLst/>
          </a:prstGeom>
          <a:noFill/>
        </p:spPr>
        <p:txBody>
          <a:bodyPr wrap="square" rtlCol="0">
            <a:spAutoFit/>
          </a:bodyPr>
          <a:lstStyle/>
          <a:p>
            <a:pPr algn="ctr"/>
            <a:r>
              <a:rPr lang="es-CO" sz="1000" dirty="0" err="1" smtClean="0"/>
              <a:t>Complementary</a:t>
            </a:r>
            <a:r>
              <a:rPr lang="es-CO" sz="1000" dirty="0" smtClean="0"/>
              <a:t> modules</a:t>
            </a:r>
          </a:p>
          <a:p>
            <a:pPr algn="ctr"/>
            <a:endParaRPr lang="es-CO" sz="1000" dirty="0"/>
          </a:p>
          <a:p>
            <a:pPr algn="ctr"/>
            <a:r>
              <a:rPr lang="es-CO" sz="1000" dirty="0" smtClean="0"/>
              <a:t>MOBILITY</a:t>
            </a:r>
            <a:endParaRPr lang="es-CO" sz="1000" dirty="0"/>
          </a:p>
        </p:txBody>
      </p:sp>
      <p:sp>
        <p:nvSpPr>
          <p:cNvPr id="44" name="Rounded Rectangle 43"/>
          <p:cNvSpPr/>
          <p:nvPr/>
        </p:nvSpPr>
        <p:spPr>
          <a:xfrm>
            <a:off x="149902" y="4275002"/>
            <a:ext cx="1120828" cy="443576"/>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Mobile </a:t>
            </a:r>
            <a:r>
              <a:rPr lang="es-CO" sz="900" dirty="0" err="1" smtClean="0"/>
              <a:t>field</a:t>
            </a:r>
            <a:r>
              <a:rPr lang="es-CO" sz="900" dirty="0" smtClean="0"/>
              <a:t> </a:t>
            </a:r>
            <a:r>
              <a:rPr lang="es-CO" sz="900" dirty="0" err="1" smtClean="0"/>
              <a:t>orders</a:t>
            </a:r>
            <a:endParaRPr lang="es-CO" sz="900" dirty="0"/>
          </a:p>
        </p:txBody>
      </p:sp>
      <p:sp>
        <p:nvSpPr>
          <p:cNvPr id="45" name="TextBox 44"/>
          <p:cNvSpPr txBox="1"/>
          <p:nvPr/>
        </p:nvSpPr>
        <p:spPr>
          <a:xfrm>
            <a:off x="2383848" y="3463086"/>
            <a:ext cx="1405699" cy="246221"/>
          </a:xfrm>
          <a:prstGeom prst="rect">
            <a:avLst/>
          </a:prstGeom>
          <a:noFill/>
        </p:spPr>
        <p:txBody>
          <a:bodyPr wrap="square" rtlCol="0">
            <a:spAutoFit/>
          </a:bodyPr>
          <a:lstStyle/>
          <a:p>
            <a:pPr algn="ctr"/>
            <a:r>
              <a:rPr lang="es-CO" sz="1000" dirty="0" err="1" smtClean="0"/>
              <a:t>Distribution</a:t>
            </a:r>
            <a:r>
              <a:rPr lang="es-CO" sz="1000" dirty="0" smtClean="0"/>
              <a:t> </a:t>
            </a:r>
            <a:r>
              <a:rPr lang="es-CO" sz="1000" dirty="0" err="1" smtClean="0"/>
              <a:t>services</a:t>
            </a:r>
            <a:endParaRPr lang="es-CO" sz="1000" dirty="0"/>
          </a:p>
        </p:txBody>
      </p:sp>
      <p:sp>
        <p:nvSpPr>
          <p:cNvPr id="46" name="Rounded Rectangle 45"/>
          <p:cNvSpPr/>
          <p:nvPr/>
        </p:nvSpPr>
        <p:spPr>
          <a:xfrm>
            <a:off x="1496846" y="2407573"/>
            <a:ext cx="4639147" cy="2331111"/>
          </a:xfrm>
          <a:prstGeom prst="roundRect">
            <a:avLst>
              <a:gd name="adj" fmla="val 51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Rounded Rectangle 46"/>
          <p:cNvSpPr/>
          <p:nvPr/>
        </p:nvSpPr>
        <p:spPr>
          <a:xfrm>
            <a:off x="6411259" y="4565284"/>
            <a:ext cx="1120828" cy="443576"/>
          </a:xfrm>
          <a:prstGeom prst="roundRect">
            <a:avLst/>
          </a:prstGeom>
          <a:solidFill>
            <a:srgbClr val="02B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Business </a:t>
            </a:r>
            <a:r>
              <a:rPr lang="es-CO" sz="900" dirty="0" err="1" smtClean="0"/>
              <a:t>intelligence</a:t>
            </a:r>
            <a:endParaRPr lang="es-CO" sz="900" dirty="0"/>
          </a:p>
        </p:txBody>
      </p:sp>
      <p:sp>
        <p:nvSpPr>
          <p:cNvPr id="48" name="Rounded Rectangle 47"/>
          <p:cNvSpPr/>
          <p:nvPr/>
        </p:nvSpPr>
        <p:spPr>
          <a:xfrm>
            <a:off x="1611860" y="5222044"/>
            <a:ext cx="773146" cy="344102"/>
          </a:xfrm>
          <a:prstGeom prst="roundRect">
            <a:avLst/>
          </a:prstGeom>
          <a:solidFill>
            <a:srgbClr val="B2B4B3"/>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solidFill>
                  <a:schemeClr val="tx1"/>
                </a:solidFill>
              </a:rPr>
              <a:t>Financial</a:t>
            </a:r>
            <a:r>
              <a:rPr lang="es-CO" sz="900" dirty="0" smtClean="0">
                <a:solidFill>
                  <a:schemeClr val="tx1"/>
                </a:solidFill>
              </a:rPr>
              <a:t> </a:t>
            </a:r>
            <a:r>
              <a:rPr lang="es-CO" sz="900" dirty="0" err="1" smtClean="0">
                <a:solidFill>
                  <a:schemeClr val="tx1"/>
                </a:solidFill>
              </a:rPr>
              <a:t>system</a:t>
            </a:r>
            <a:endParaRPr lang="es-CO" sz="900" dirty="0">
              <a:solidFill>
                <a:schemeClr val="tx1"/>
              </a:solidFill>
            </a:endParaRPr>
          </a:p>
        </p:txBody>
      </p:sp>
      <p:sp>
        <p:nvSpPr>
          <p:cNvPr id="49" name="Rounded Rectangle 48"/>
          <p:cNvSpPr/>
          <p:nvPr/>
        </p:nvSpPr>
        <p:spPr>
          <a:xfrm>
            <a:off x="1611860" y="5607369"/>
            <a:ext cx="773146" cy="348440"/>
          </a:xfrm>
          <a:prstGeom prst="roundRect">
            <a:avLst/>
          </a:prstGeom>
          <a:solidFill>
            <a:srgbClr val="B2B4B3"/>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solidFill>
                  <a:schemeClr val="tx1"/>
                </a:solidFill>
              </a:rPr>
              <a:t>HCM </a:t>
            </a:r>
            <a:r>
              <a:rPr lang="es-CO" sz="900" dirty="0" err="1" smtClean="0">
                <a:solidFill>
                  <a:schemeClr val="tx1"/>
                </a:solidFill>
              </a:rPr>
              <a:t>System</a:t>
            </a:r>
            <a:endParaRPr lang="es-CO" sz="900" dirty="0">
              <a:solidFill>
                <a:schemeClr val="tx1"/>
              </a:solidFill>
            </a:endParaRPr>
          </a:p>
        </p:txBody>
      </p:sp>
      <p:sp>
        <p:nvSpPr>
          <p:cNvPr id="50" name="Rounded Rectangle 49"/>
          <p:cNvSpPr/>
          <p:nvPr/>
        </p:nvSpPr>
        <p:spPr>
          <a:xfrm>
            <a:off x="3397423" y="5219875"/>
            <a:ext cx="838097"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t>AMR/MDM</a:t>
            </a:r>
            <a:endParaRPr lang="es-CO" sz="900" dirty="0"/>
          </a:p>
        </p:txBody>
      </p:sp>
      <p:sp>
        <p:nvSpPr>
          <p:cNvPr id="51" name="Rounded Rectangle 50"/>
          <p:cNvSpPr/>
          <p:nvPr/>
        </p:nvSpPr>
        <p:spPr>
          <a:xfrm>
            <a:off x="2403700" y="5226568"/>
            <a:ext cx="934532" cy="348440"/>
          </a:xfrm>
          <a:prstGeom prst="roundRect">
            <a:avLst/>
          </a:prstGeom>
          <a:solidFill>
            <a:srgbClr val="B2B4B3"/>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solidFill>
                  <a:schemeClr val="tx1"/>
                </a:solidFill>
              </a:rPr>
              <a:t>Document</a:t>
            </a:r>
            <a:r>
              <a:rPr lang="es-CO" sz="900" dirty="0" smtClean="0">
                <a:solidFill>
                  <a:schemeClr val="tx1"/>
                </a:solidFill>
              </a:rPr>
              <a:t> Management</a:t>
            </a:r>
            <a:endParaRPr lang="es-CO" sz="900" dirty="0">
              <a:solidFill>
                <a:schemeClr val="tx1"/>
              </a:solidFill>
            </a:endParaRPr>
          </a:p>
        </p:txBody>
      </p:sp>
      <p:sp>
        <p:nvSpPr>
          <p:cNvPr id="52" name="Rounded Rectangle 51"/>
          <p:cNvSpPr/>
          <p:nvPr/>
        </p:nvSpPr>
        <p:spPr>
          <a:xfrm>
            <a:off x="2408639" y="5607369"/>
            <a:ext cx="929592" cy="348440"/>
          </a:xfrm>
          <a:prstGeom prst="roundRect">
            <a:avLst/>
          </a:prstGeom>
          <a:solidFill>
            <a:srgbClr val="B2B4B3"/>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solidFill>
                  <a:schemeClr val="tx1"/>
                </a:solidFill>
              </a:rPr>
              <a:t>Pre-</a:t>
            </a:r>
            <a:r>
              <a:rPr lang="es-CO" sz="900" dirty="0" err="1" smtClean="0">
                <a:solidFill>
                  <a:schemeClr val="tx1"/>
                </a:solidFill>
              </a:rPr>
              <a:t>Payment</a:t>
            </a:r>
            <a:endParaRPr lang="es-CO" sz="900" dirty="0">
              <a:solidFill>
                <a:schemeClr val="tx1"/>
              </a:solidFill>
            </a:endParaRPr>
          </a:p>
        </p:txBody>
      </p:sp>
      <p:sp>
        <p:nvSpPr>
          <p:cNvPr id="53" name="Rounded Rectangle 52"/>
          <p:cNvSpPr/>
          <p:nvPr/>
        </p:nvSpPr>
        <p:spPr>
          <a:xfrm>
            <a:off x="3378948" y="5601168"/>
            <a:ext cx="856572"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InGrid</a:t>
            </a:r>
            <a:r>
              <a:rPr lang="es-CO" sz="900" dirty="0" smtClean="0"/>
              <a:t> DMS</a:t>
            </a:r>
          </a:p>
          <a:p>
            <a:pPr algn="ctr"/>
            <a:r>
              <a:rPr lang="es-CO" sz="900" dirty="0" smtClean="0"/>
              <a:t>IGEA GIS</a:t>
            </a:r>
            <a:endParaRPr lang="es-CO" sz="900" dirty="0"/>
          </a:p>
        </p:txBody>
      </p:sp>
      <p:sp>
        <p:nvSpPr>
          <p:cNvPr id="54" name="Rounded Rectangle 53"/>
          <p:cNvSpPr/>
          <p:nvPr/>
        </p:nvSpPr>
        <p:spPr>
          <a:xfrm>
            <a:off x="5172780" y="5229413"/>
            <a:ext cx="883146"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InGrid</a:t>
            </a:r>
            <a:r>
              <a:rPr lang="es-CO" sz="900" dirty="0" smtClean="0"/>
              <a:t> WFM</a:t>
            </a:r>
            <a:endParaRPr lang="es-CO" sz="900" dirty="0"/>
          </a:p>
        </p:txBody>
      </p:sp>
      <p:sp>
        <p:nvSpPr>
          <p:cNvPr id="55" name="Rounded Rectangle 54"/>
          <p:cNvSpPr/>
          <p:nvPr/>
        </p:nvSpPr>
        <p:spPr>
          <a:xfrm>
            <a:off x="4281992" y="5236106"/>
            <a:ext cx="844025"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InGrid</a:t>
            </a:r>
            <a:r>
              <a:rPr lang="es-CO" sz="900" dirty="0" smtClean="0"/>
              <a:t> OMS</a:t>
            </a:r>
            <a:endParaRPr lang="es-CO" sz="900" dirty="0"/>
          </a:p>
        </p:txBody>
      </p:sp>
      <p:sp>
        <p:nvSpPr>
          <p:cNvPr id="56" name="Rounded Rectangle 55"/>
          <p:cNvSpPr/>
          <p:nvPr/>
        </p:nvSpPr>
        <p:spPr>
          <a:xfrm>
            <a:off x="4286931" y="5616907"/>
            <a:ext cx="839086"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Energy</a:t>
            </a:r>
            <a:r>
              <a:rPr lang="es-CO" sz="900" dirty="0" smtClean="0"/>
              <a:t> Control</a:t>
            </a:r>
            <a:endParaRPr lang="es-CO" sz="900" dirty="0"/>
          </a:p>
        </p:txBody>
      </p:sp>
      <p:sp>
        <p:nvSpPr>
          <p:cNvPr id="57" name="Rounded Rectangle 56"/>
          <p:cNvSpPr/>
          <p:nvPr/>
        </p:nvSpPr>
        <p:spPr>
          <a:xfrm>
            <a:off x="5172780" y="5610706"/>
            <a:ext cx="883146" cy="348440"/>
          </a:xfrm>
          <a:prstGeom prst="roundRect">
            <a:avLst/>
          </a:prstGeom>
          <a:solidFill>
            <a:srgbClr val="96D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err="1" smtClean="0"/>
              <a:t>InGrid</a:t>
            </a:r>
            <a:r>
              <a:rPr lang="es-CO" sz="900" dirty="0" smtClean="0"/>
              <a:t> AMP</a:t>
            </a:r>
            <a:endParaRPr lang="es-CO" sz="900" dirty="0"/>
          </a:p>
        </p:txBody>
      </p:sp>
      <p:sp>
        <p:nvSpPr>
          <p:cNvPr id="58" name="Rounded Rectangle 57"/>
          <p:cNvSpPr/>
          <p:nvPr/>
        </p:nvSpPr>
        <p:spPr>
          <a:xfrm>
            <a:off x="1496846" y="4898861"/>
            <a:ext cx="4639147" cy="1141799"/>
          </a:xfrm>
          <a:prstGeom prst="roundRect">
            <a:avLst>
              <a:gd name="adj" fmla="val 51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TextBox 58"/>
          <p:cNvSpPr txBox="1"/>
          <p:nvPr/>
        </p:nvSpPr>
        <p:spPr>
          <a:xfrm>
            <a:off x="3580283" y="4940801"/>
            <a:ext cx="877971" cy="246221"/>
          </a:xfrm>
          <a:prstGeom prst="rect">
            <a:avLst/>
          </a:prstGeom>
          <a:noFill/>
        </p:spPr>
        <p:txBody>
          <a:bodyPr wrap="square" rtlCol="0">
            <a:spAutoFit/>
          </a:bodyPr>
          <a:lstStyle/>
          <a:p>
            <a:pPr algn="ctr"/>
            <a:r>
              <a:rPr lang="es-CO" sz="1000" dirty="0" err="1" smtClean="0"/>
              <a:t>Integrations</a:t>
            </a:r>
            <a:endParaRPr lang="es-CO" sz="1000" dirty="0"/>
          </a:p>
        </p:txBody>
      </p:sp>
      <p:sp>
        <p:nvSpPr>
          <p:cNvPr id="17" name="Left-Right Arrow 16"/>
          <p:cNvSpPr/>
          <p:nvPr/>
        </p:nvSpPr>
        <p:spPr>
          <a:xfrm>
            <a:off x="1168700" y="3039983"/>
            <a:ext cx="452197" cy="371662"/>
          </a:xfrm>
          <a:prstGeom prst="leftRightArrow">
            <a:avLst>
              <a:gd name="adj1" fmla="val 58201"/>
              <a:gd name="adj2"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Left-Right Arrow 59"/>
          <p:cNvSpPr/>
          <p:nvPr/>
        </p:nvSpPr>
        <p:spPr>
          <a:xfrm>
            <a:off x="5947818" y="3046677"/>
            <a:ext cx="452197" cy="371662"/>
          </a:xfrm>
          <a:prstGeom prst="leftRightArrow">
            <a:avLst>
              <a:gd name="adj1" fmla="val 58201"/>
              <a:gd name="adj2"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Left-Right Arrow 62"/>
          <p:cNvSpPr/>
          <p:nvPr/>
        </p:nvSpPr>
        <p:spPr>
          <a:xfrm>
            <a:off x="6017932" y="4510419"/>
            <a:ext cx="452197" cy="371662"/>
          </a:xfrm>
          <a:prstGeom prst="leftRightArrow">
            <a:avLst>
              <a:gd name="adj1" fmla="val 58201"/>
              <a:gd name="adj2"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Left-Right Arrow 63"/>
          <p:cNvSpPr/>
          <p:nvPr/>
        </p:nvSpPr>
        <p:spPr>
          <a:xfrm rot="16200000">
            <a:off x="4339248" y="4628268"/>
            <a:ext cx="452197" cy="371662"/>
          </a:xfrm>
          <a:prstGeom prst="leftRightArrow">
            <a:avLst>
              <a:gd name="adj1" fmla="val 58201"/>
              <a:gd name="adj2"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Rounded Rectangle 60"/>
          <p:cNvSpPr/>
          <p:nvPr/>
        </p:nvSpPr>
        <p:spPr>
          <a:xfrm>
            <a:off x="9889498" y="5390125"/>
            <a:ext cx="1949113" cy="306467"/>
          </a:xfrm>
          <a:prstGeom prst="roundRect">
            <a:avLst/>
          </a:prstGeom>
          <a:solidFill>
            <a:schemeClr val="accent2">
              <a:lumMod val="60000"/>
              <a:lumOff val="40000"/>
            </a:schemeClr>
          </a:solidFill>
          <a:ln>
            <a:solidFill>
              <a:schemeClr val="bg1">
                <a:lumMod val="95000"/>
              </a:schemeClr>
            </a:solidFill>
          </a:ln>
        </p:spPr>
        <p:txBody>
          <a:bodyPr wrap="square">
            <a:spAutoFit/>
          </a:bodyPr>
          <a:lstStyle/>
          <a:p>
            <a:r>
              <a:rPr lang="en-US" sz="1200" b="1" dirty="0" smtClean="0">
                <a:solidFill>
                  <a:srgbClr val="4D4D4D"/>
                </a:solidFill>
                <a:latin typeface="Arial" panose="020B0604020202020204" pitchFamily="34" charset="0"/>
              </a:rPr>
              <a:t>Additional features</a:t>
            </a:r>
            <a:endParaRPr lang="en-US" sz="1200" b="1" dirty="0">
              <a:solidFill>
                <a:srgbClr val="4D4D4D"/>
              </a:solidFill>
              <a:latin typeface="Arial" panose="020B0604020202020204" pitchFamily="34" charset="0"/>
            </a:endParaRPr>
          </a:p>
        </p:txBody>
      </p:sp>
      <p:pic>
        <p:nvPicPr>
          <p:cNvPr id="62"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0797" y="5334233"/>
            <a:ext cx="563816" cy="47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976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72655" y="2103632"/>
            <a:ext cx="6766860" cy="3825388"/>
          </a:xfrm>
          <a:prstGeom prst="rect">
            <a:avLst/>
          </a:prstGeom>
        </p:spPr>
      </p:pic>
      <p:pic>
        <p:nvPicPr>
          <p:cNvPr id="9" name="Picture 8"/>
          <p:cNvPicPr>
            <a:picLocks noChangeAspect="1"/>
          </p:cNvPicPr>
          <p:nvPr/>
        </p:nvPicPr>
        <p:blipFill rotWithShape="1">
          <a:blip r:embed="rId4"/>
          <a:srcRect b="15852"/>
          <a:stretch/>
        </p:blipFill>
        <p:spPr>
          <a:xfrm>
            <a:off x="105197" y="2396173"/>
            <a:ext cx="6673710" cy="3368843"/>
          </a:xfrm>
          <a:prstGeom prst="rect">
            <a:avLst/>
          </a:prstGeom>
        </p:spPr>
      </p:pic>
      <p:pic>
        <p:nvPicPr>
          <p:cNvPr id="10"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02" y="4906494"/>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099" y="3710058"/>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099" y="4173038"/>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7129" y="4487941"/>
            <a:ext cx="285374" cy="2948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76680" y="3710058"/>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76680" y="4173038"/>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56989" y="3057302"/>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56989" y="3520282"/>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32865" y="5288788"/>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08085" y="1812803"/>
            <a:ext cx="4814705" cy="288590"/>
          </a:xfrm>
          <a:prstGeom prst="rect">
            <a:avLst/>
          </a:prstGeom>
        </p:spPr>
        <p:txBody>
          <a:bodyPr lIns="100950" tIns="50475" rIns="100950" bIns="50475">
            <a:noAutofit/>
          </a:bodyPr>
          <a:lstStyle/>
          <a:p>
            <a:pPr algn="ctr" defTabSz="1345997">
              <a:spcBef>
                <a:spcPct val="0"/>
              </a:spcBef>
            </a:pPr>
            <a:r>
              <a:rPr lang="en-US" b="1" dirty="0" err="1"/>
              <a:t>Indra</a:t>
            </a:r>
            <a:r>
              <a:rPr lang="en-US" b="1" dirty="0"/>
              <a:t> end-to-end solution suite for utilities</a:t>
            </a:r>
            <a:endParaRPr lang="es-CO" b="1" dirty="0"/>
          </a:p>
        </p:txBody>
      </p:sp>
      <p:sp>
        <p:nvSpPr>
          <p:cNvPr id="29" name="TextBox 28"/>
          <p:cNvSpPr txBox="1"/>
          <p:nvPr/>
        </p:nvSpPr>
        <p:spPr>
          <a:xfrm>
            <a:off x="3764492" y="309677"/>
            <a:ext cx="5721441"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a:solidFill>
                  <a:srgbClr val="002060"/>
                </a:solidFill>
                <a:latin typeface="+mj-lt"/>
                <a:ea typeface="+mj-ea"/>
                <a:cs typeface="+mj-cs"/>
              </a:rPr>
              <a:t>Smartflex</a:t>
            </a:r>
            <a:endParaRPr lang="es-CO" sz="3200" b="1" dirty="0">
              <a:solidFill>
                <a:srgbClr val="002060"/>
              </a:solidFill>
              <a:latin typeface="+mj-lt"/>
              <a:ea typeface="+mj-ea"/>
              <a:cs typeface="+mj-cs"/>
            </a:endParaRPr>
          </a:p>
        </p:txBody>
      </p:sp>
      <p:pic>
        <p:nvPicPr>
          <p:cNvPr id="1026" name="Picture 2" descr="Resultado de imagen para minsait logo"/>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1" y="1770466"/>
            <a:ext cx="1038874" cy="506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a:clrChange>
              <a:clrFrom>
                <a:srgbClr val="FFFFFF"/>
              </a:clrFrom>
              <a:clrTo>
                <a:srgbClr val="FFFFFF">
                  <a:alpha val="0"/>
                </a:srgbClr>
              </a:clrTo>
            </a:clrChange>
          </a:blip>
          <a:stretch>
            <a:fillRect/>
          </a:stretch>
        </p:blipFill>
        <p:spPr>
          <a:xfrm>
            <a:off x="7624333" y="1669985"/>
            <a:ext cx="900967" cy="393086"/>
          </a:xfrm>
          <a:prstGeom prst="rect">
            <a:avLst/>
          </a:prstGeom>
        </p:spPr>
      </p:pic>
      <p:sp>
        <p:nvSpPr>
          <p:cNvPr id="8" name="Rectangle 7"/>
          <p:cNvSpPr/>
          <p:nvPr/>
        </p:nvSpPr>
        <p:spPr>
          <a:xfrm>
            <a:off x="105197" y="2935187"/>
            <a:ext cx="2695755" cy="1971307"/>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err="1" smtClean="0">
                <a:solidFill>
                  <a:schemeClr val="bg1">
                    <a:lumMod val="65000"/>
                  </a:schemeClr>
                </a:solidFill>
              </a:rPr>
              <a:t>Out</a:t>
            </a:r>
            <a:r>
              <a:rPr lang="es-CO" sz="1400" dirty="0" smtClean="0">
                <a:solidFill>
                  <a:schemeClr val="bg1">
                    <a:lumMod val="65000"/>
                  </a:schemeClr>
                </a:solidFill>
              </a:rPr>
              <a:t> of </a:t>
            </a:r>
            <a:r>
              <a:rPr lang="es-CO" sz="1400" dirty="0" err="1" smtClean="0">
                <a:solidFill>
                  <a:schemeClr val="bg1">
                    <a:lumMod val="65000"/>
                  </a:schemeClr>
                </a:solidFill>
              </a:rPr>
              <a:t>scope</a:t>
            </a:r>
            <a:endParaRPr lang="es-CO" sz="1400" dirty="0">
              <a:solidFill>
                <a:schemeClr val="bg1">
                  <a:lumMod val="65000"/>
                </a:schemeClr>
              </a:solidFill>
            </a:endParaRPr>
          </a:p>
        </p:txBody>
      </p:sp>
      <p:sp>
        <p:nvSpPr>
          <p:cNvPr id="32" name="Rectangle 31"/>
          <p:cNvSpPr/>
          <p:nvPr/>
        </p:nvSpPr>
        <p:spPr>
          <a:xfrm>
            <a:off x="38081" y="5375145"/>
            <a:ext cx="5467570" cy="389871"/>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err="1" smtClean="0">
                <a:solidFill>
                  <a:schemeClr val="bg1">
                    <a:lumMod val="65000"/>
                  </a:schemeClr>
                </a:solidFill>
              </a:rPr>
              <a:t>Out</a:t>
            </a:r>
            <a:r>
              <a:rPr lang="es-CO" sz="1400" dirty="0" smtClean="0">
                <a:solidFill>
                  <a:schemeClr val="bg1">
                    <a:lumMod val="65000"/>
                  </a:schemeClr>
                </a:solidFill>
              </a:rPr>
              <a:t> of </a:t>
            </a:r>
            <a:r>
              <a:rPr lang="es-CO" sz="1400" dirty="0" err="1" smtClean="0">
                <a:solidFill>
                  <a:schemeClr val="bg1">
                    <a:lumMod val="65000"/>
                  </a:schemeClr>
                </a:solidFill>
              </a:rPr>
              <a:t>scope</a:t>
            </a:r>
            <a:endParaRPr lang="es-CO" sz="1400" dirty="0">
              <a:solidFill>
                <a:schemeClr val="bg1">
                  <a:lumMod val="65000"/>
                </a:schemeClr>
              </a:solidFill>
            </a:endParaRPr>
          </a:p>
        </p:txBody>
      </p:sp>
      <p:sp>
        <p:nvSpPr>
          <p:cNvPr id="33" name="Rectangle 32"/>
          <p:cNvSpPr/>
          <p:nvPr/>
        </p:nvSpPr>
        <p:spPr>
          <a:xfrm>
            <a:off x="5784312" y="4088347"/>
            <a:ext cx="984969" cy="110857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err="1" smtClean="0">
                <a:solidFill>
                  <a:schemeClr val="bg1">
                    <a:lumMod val="65000"/>
                  </a:schemeClr>
                </a:solidFill>
              </a:rPr>
              <a:t>Out</a:t>
            </a:r>
            <a:r>
              <a:rPr lang="es-CO" sz="1400" dirty="0" smtClean="0">
                <a:solidFill>
                  <a:schemeClr val="bg1">
                    <a:lumMod val="65000"/>
                  </a:schemeClr>
                </a:solidFill>
              </a:rPr>
              <a:t> of </a:t>
            </a:r>
            <a:r>
              <a:rPr lang="es-CO" sz="1400" dirty="0" err="1" smtClean="0">
                <a:solidFill>
                  <a:schemeClr val="bg1">
                    <a:lumMod val="65000"/>
                  </a:schemeClr>
                </a:solidFill>
              </a:rPr>
              <a:t>scope</a:t>
            </a:r>
            <a:endParaRPr lang="es-CO" sz="1400" dirty="0">
              <a:solidFill>
                <a:schemeClr val="bg1">
                  <a:lumMod val="65000"/>
                </a:schemeClr>
              </a:solidFill>
            </a:endParaRPr>
          </a:p>
        </p:txBody>
      </p:sp>
      <p:pic>
        <p:nvPicPr>
          <p:cNvPr id="34"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10736" y="4536478"/>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8302860" y="1668508"/>
            <a:ext cx="4741344" cy="288590"/>
          </a:xfrm>
          <a:prstGeom prst="rect">
            <a:avLst/>
          </a:prstGeom>
        </p:spPr>
        <p:txBody>
          <a:bodyPr lIns="100950" tIns="50475" rIns="100950" bIns="50475">
            <a:noAutofit/>
          </a:bodyPr>
          <a:lstStyle/>
          <a:p>
            <a:pPr algn="ctr" defTabSz="1345997">
              <a:spcBef>
                <a:spcPct val="0"/>
              </a:spcBef>
            </a:pPr>
            <a:r>
              <a:rPr lang="en-US" b="1" dirty="0"/>
              <a:t>Holistic CIS for </a:t>
            </a:r>
            <a:r>
              <a:rPr lang="en-US" b="1" dirty="0" smtClean="0"/>
              <a:t>Smart Service </a:t>
            </a:r>
            <a:r>
              <a:rPr lang="en-US" b="1" dirty="0"/>
              <a:t>Providers </a:t>
            </a:r>
            <a:endParaRPr lang="es-CO" b="1" dirty="0"/>
          </a:p>
        </p:txBody>
      </p:sp>
      <p:sp>
        <p:nvSpPr>
          <p:cNvPr id="44" name="5-Point Star 43"/>
          <p:cNvSpPr/>
          <p:nvPr/>
        </p:nvSpPr>
        <p:spPr>
          <a:xfrm>
            <a:off x="11133319" y="5375145"/>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6" name="Group 45"/>
          <p:cNvGrpSpPr/>
          <p:nvPr/>
        </p:nvGrpSpPr>
        <p:grpSpPr>
          <a:xfrm>
            <a:off x="2846483" y="6186485"/>
            <a:ext cx="7950517" cy="909437"/>
            <a:chOff x="10593106" y="3033376"/>
            <a:chExt cx="2940014" cy="2545957"/>
          </a:xfrm>
        </p:grpSpPr>
        <p:grpSp>
          <p:nvGrpSpPr>
            <p:cNvPr id="47" name="Group 46"/>
            <p:cNvGrpSpPr/>
            <p:nvPr/>
          </p:nvGrpSpPr>
          <p:grpSpPr>
            <a:xfrm>
              <a:off x="10593106" y="3033376"/>
              <a:ext cx="2940014" cy="2545957"/>
              <a:chOff x="852741" y="5209724"/>
              <a:chExt cx="11582400" cy="1270067"/>
            </a:xfrm>
          </p:grpSpPr>
          <p:sp>
            <p:nvSpPr>
              <p:cNvPr id="49" name="Rounded Rectangle 48"/>
              <p:cNvSpPr/>
              <p:nvPr/>
            </p:nvSpPr>
            <p:spPr>
              <a:xfrm>
                <a:off x="852741" y="5281040"/>
                <a:ext cx="11582400" cy="1198751"/>
              </a:xfrm>
              <a:prstGeom prst="roundRect">
                <a:avLst>
                  <a:gd name="adj" fmla="val 6162"/>
                </a:avLst>
              </a:prstGeom>
              <a:solidFill>
                <a:srgbClr val="FFFFFF"/>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TextBox 49"/>
              <p:cNvSpPr txBox="1"/>
              <p:nvPr/>
            </p:nvSpPr>
            <p:spPr>
              <a:xfrm>
                <a:off x="1700486" y="5209724"/>
                <a:ext cx="10014185" cy="312012"/>
              </a:xfrm>
              <a:prstGeom prst="roundRect">
                <a:avLst/>
              </a:prstGeom>
              <a:solidFill>
                <a:schemeClr val="accent2">
                  <a:lumMod val="40000"/>
                  <a:lumOff val="60000"/>
                </a:schemeClr>
              </a:solidFill>
            </p:spPr>
            <p:txBody>
              <a:bodyPr wrap="square" rtlCol="0">
                <a:spAutoFit/>
              </a:bodyPr>
              <a:lstStyle/>
              <a:p>
                <a:pPr algn="ctr"/>
                <a:r>
                  <a:rPr lang="es-CO" sz="1100" b="1" dirty="0" err="1" smtClean="0"/>
                  <a:t>Facts</a:t>
                </a:r>
                <a:endParaRPr lang="en-US" sz="1100" b="1" dirty="0"/>
              </a:p>
            </p:txBody>
          </p:sp>
        </p:grpSp>
        <p:sp>
          <p:nvSpPr>
            <p:cNvPr id="48" name="TextBox 47"/>
            <p:cNvSpPr txBox="1"/>
            <p:nvPr/>
          </p:nvSpPr>
          <p:spPr>
            <a:xfrm>
              <a:off x="10593106" y="3618724"/>
              <a:ext cx="2940014" cy="1809395"/>
            </a:xfrm>
            <a:prstGeom prst="rect">
              <a:avLst/>
            </a:prstGeom>
            <a:noFill/>
          </p:spPr>
          <p:txBody>
            <a:bodyPr wrap="square" rtlCol="0">
              <a:spAutoFit/>
            </a:bodyPr>
            <a:lstStyle/>
            <a:p>
              <a:pPr marL="171450" indent="-171450">
                <a:buFont typeface="Arial" panose="020B0604020202020204" pitchFamily="34" charset="0"/>
                <a:buChar char="•"/>
              </a:pPr>
              <a:r>
                <a:rPr lang="en-US" sz="900" dirty="0" smtClean="0"/>
                <a:t>Even </a:t>
              </a:r>
              <a:r>
                <a:rPr lang="en-US" sz="900" dirty="0" err="1"/>
                <a:t>Indra</a:t>
              </a:r>
              <a:r>
                <a:rPr lang="en-US" sz="900" dirty="0"/>
                <a:t> offers solutions for the complete utility supply chain, OSF is a competitive vendor for Smart metering and Customer Management</a:t>
              </a:r>
              <a:r>
                <a:rPr lang="en-US" sz="900" dirty="0" smtClean="0"/>
                <a:t>.</a:t>
              </a:r>
            </a:p>
            <a:p>
              <a:pPr marL="171450" indent="-171450">
                <a:buFont typeface="Arial" panose="020B0604020202020204" pitchFamily="34" charset="0"/>
                <a:buChar char="•"/>
              </a:pPr>
              <a:r>
                <a:rPr lang="en-US" sz="900" dirty="0" smtClean="0"/>
                <a:t>OSF </a:t>
              </a:r>
              <a:r>
                <a:rPr lang="en-US" sz="900" dirty="0"/>
                <a:t>supports advanced billing, which includes Prosumers billing models such as Net metering. However, it is necessary for Open working on a consolidated Prosumers and DER integration model, because </a:t>
              </a:r>
              <a:r>
                <a:rPr lang="en-US" sz="900" dirty="0" err="1"/>
                <a:t>Indra</a:t>
              </a:r>
              <a:r>
                <a:rPr lang="en-US" sz="900" dirty="0"/>
                <a:t> offers a special solution for prosumers</a:t>
              </a:r>
              <a:r>
                <a:rPr lang="en-US" sz="900" dirty="0" smtClean="0"/>
                <a:t>.</a:t>
              </a:r>
            </a:p>
            <a:p>
              <a:pPr marL="171450" indent="-171450">
                <a:buFont typeface="Arial" panose="020B0604020202020204" pitchFamily="34" charset="0"/>
                <a:buChar char="•"/>
              </a:pPr>
              <a:r>
                <a:rPr lang="en-US" sz="900" dirty="0" smtClean="0"/>
                <a:t>We </a:t>
              </a:r>
              <a:r>
                <a:rPr lang="en-US" sz="900" dirty="0"/>
                <a:t>have strong capabilities for Fraud Management. However, it is not clear what </a:t>
              </a:r>
              <a:r>
                <a:rPr lang="en-US" sz="900" dirty="0" err="1"/>
                <a:t>Indra</a:t>
              </a:r>
              <a:r>
                <a:rPr lang="en-US" sz="900" dirty="0"/>
                <a:t> refers to Energy control.</a:t>
              </a:r>
              <a:endParaRPr lang="es-CO" sz="900" dirty="0" smtClean="0"/>
            </a:p>
          </p:txBody>
        </p:sp>
      </p:grpSp>
      <p:pic>
        <p:nvPicPr>
          <p:cNvPr id="51"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55" name="TextBox 54"/>
          <p:cNvSpPr txBox="1"/>
          <p:nvPr/>
        </p:nvSpPr>
        <p:spPr>
          <a:xfrm>
            <a:off x="5549458" y="1139692"/>
            <a:ext cx="891873" cy="261610"/>
          </a:xfrm>
          <a:prstGeom prst="rect">
            <a:avLst/>
          </a:prstGeom>
          <a:noFill/>
        </p:spPr>
        <p:txBody>
          <a:bodyPr wrap="square" rtlCol="0">
            <a:spAutoFit/>
          </a:bodyPr>
          <a:lstStyle/>
          <a:p>
            <a:pPr algn="ctr"/>
            <a:r>
              <a:rPr lang="en-US" sz="1100" dirty="0" smtClean="0"/>
              <a:t>Alert</a:t>
            </a:r>
            <a:endParaRPr lang="en-US" sz="1100" dirty="0"/>
          </a:p>
        </p:txBody>
      </p:sp>
      <p:sp>
        <p:nvSpPr>
          <p:cNvPr id="56" name="TextBox 55"/>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57" name="TextBox 56"/>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58" name="5-Point Star 57"/>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TextBox 58"/>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spTree>
    <p:extLst>
      <p:ext uri="{BB962C8B-B14F-4D97-AF65-F5344CB8AC3E}">
        <p14:creationId xmlns:p14="http://schemas.microsoft.com/office/powerpoint/2010/main" val="33092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srcRect l="61043" t="13079" r="18907" b="36834"/>
          <a:stretch/>
        </p:blipFill>
        <p:spPr>
          <a:xfrm>
            <a:off x="85826" y="64605"/>
            <a:ext cx="1839316" cy="2411783"/>
          </a:xfrm>
          <a:prstGeom prst="rect">
            <a:avLst/>
          </a:prstGeom>
        </p:spPr>
      </p:pic>
      <p:pic>
        <p:nvPicPr>
          <p:cNvPr id="8" name="Picture 7"/>
          <p:cNvPicPr>
            <a:picLocks noChangeAspect="1"/>
          </p:cNvPicPr>
          <p:nvPr/>
        </p:nvPicPr>
        <p:blipFill>
          <a:blip r:embed="rId4"/>
          <a:stretch>
            <a:fillRect/>
          </a:stretch>
        </p:blipFill>
        <p:spPr>
          <a:xfrm>
            <a:off x="6240560" y="2387318"/>
            <a:ext cx="7421455" cy="4195438"/>
          </a:xfrm>
          <a:prstGeom prst="rect">
            <a:avLst/>
          </a:prstGeom>
        </p:spPr>
      </p:pic>
      <p:grpSp>
        <p:nvGrpSpPr>
          <p:cNvPr id="24" name="Group 23"/>
          <p:cNvGrpSpPr/>
          <p:nvPr/>
        </p:nvGrpSpPr>
        <p:grpSpPr>
          <a:xfrm>
            <a:off x="41891" y="2372468"/>
            <a:ext cx="6407034" cy="4296933"/>
            <a:chOff x="41891" y="1379409"/>
            <a:chExt cx="6407034" cy="4296933"/>
          </a:xfrm>
        </p:grpSpPr>
        <p:pic>
          <p:nvPicPr>
            <p:cNvPr id="3" name="Picture 2"/>
            <p:cNvPicPr>
              <a:picLocks noChangeAspect="1"/>
            </p:cNvPicPr>
            <p:nvPr/>
          </p:nvPicPr>
          <p:blipFill>
            <a:blip r:embed="rId5"/>
            <a:stretch>
              <a:fillRect/>
            </a:stretch>
          </p:blipFill>
          <p:spPr>
            <a:xfrm>
              <a:off x="154004" y="1379409"/>
              <a:ext cx="6086556" cy="4210287"/>
            </a:xfrm>
            <a:prstGeom prst="rect">
              <a:avLst/>
            </a:prstGeom>
          </p:spPr>
        </p:pic>
        <p:pic>
          <p:nvPicPr>
            <p:cNvPr id="9"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95517" y="3072523"/>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1951" y="3061533"/>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1951" y="333115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1951" y="3599402"/>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8496" y="1772297"/>
              <a:ext cx="562303" cy="5623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89562" y="3613202"/>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alert ic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6120" y="3317654"/>
              <a:ext cx="281748" cy="2817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891" y="3332050"/>
              <a:ext cx="562303" cy="5623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alert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28715" y="4281254"/>
              <a:ext cx="606472" cy="606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86622" y="5114039"/>
              <a:ext cx="562303" cy="56230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7543252" y="4810386"/>
            <a:ext cx="6073541" cy="956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5-Point Star 21"/>
          <p:cNvSpPr/>
          <p:nvPr/>
        </p:nvSpPr>
        <p:spPr>
          <a:xfrm>
            <a:off x="10856567" y="5945600"/>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5-Point Star 22"/>
          <p:cNvSpPr/>
          <p:nvPr/>
        </p:nvSpPr>
        <p:spPr>
          <a:xfrm>
            <a:off x="13246584" y="295592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Picture 2" descr="Image result for ALERT"/>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642" y="2025115"/>
            <a:ext cx="308799" cy="2607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4" descr="Image result for check ico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004" y="974761"/>
            <a:ext cx="366606" cy="3666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check ico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127" y="1450157"/>
            <a:ext cx="366606" cy="3666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986116" y="309677"/>
            <a:ext cx="95471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smtClean="0">
                <a:solidFill>
                  <a:srgbClr val="002060"/>
                </a:solidFill>
                <a:latin typeface="+mj-lt"/>
                <a:ea typeface="+mj-ea"/>
                <a:cs typeface="+mj-cs"/>
              </a:rPr>
              <a:t>Smartflex</a:t>
            </a:r>
            <a:r>
              <a:rPr lang="es-CO" sz="3200" b="1" dirty="0" smtClean="0">
                <a:solidFill>
                  <a:srgbClr val="002060"/>
                </a:solidFill>
                <a:latin typeface="+mj-lt"/>
                <a:ea typeface="+mj-ea"/>
                <a:cs typeface="+mj-cs"/>
              </a:rPr>
              <a:t> – CIS</a:t>
            </a:r>
            <a:endParaRPr lang="es-CO" sz="3200" b="1" dirty="0">
              <a:solidFill>
                <a:srgbClr val="002060"/>
              </a:solidFill>
              <a:latin typeface="+mj-lt"/>
              <a:ea typeface="+mj-ea"/>
              <a:cs typeface="+mj-cs"/>
            </a:endParaRPr>
          </a:p>
        </p:txBody>
      </p:sp>
      <p:pic>
        <p:nvPicPr>
          <p:cNvPr id="32" name="Picture 2" descr="Image result for ALERT"/>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check ic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alert icon"/>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36" name="TextBox 35"/>
          <p:cNvSpPr txBox="1"/>
          <p:nvPr/>
        </p:nvSpPr>
        <p:spPr>
          <a:xfrm>
            <a:off x="5549458" y="1139692"/>
            <a:ext cx="891873" cy="261610"/>
          </a:xfrm>
          <a:prstGeom prst="rect">
            <a:avLst/>
          </a:prstGeom>
          <a:noFill/>
        </p:spPr>
        <p:txBody>
          <a:bodyPr wrap="square" rtlCol="0">
            <a:spAutoFit/>
          </a:bodyPr>
          <a:lstStyle/>
          <a:p>
            <a:pPr algn="ctr"/>
            <a:r>
              <a:rPr lang="en-US" sz="1100" dirty="0" smtClean="0"/>
              <a:t>Alert</a:t>
            </a:r>
            <a:endParaRPr lang="en-US" sz="1100" dirty="0"/>
          </a:p>
        </p:txBody>
      </p:sp>
      <p:sp>
        <p:nvSpPr>
          <p:cNvPr id="37" name="TextBox 36"/>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38" name="TextBox 37"/>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39" name="5-Point Star 38"/>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TextBox 39"/>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pic>
        <p:nvPicPr>
          <p:cNvPr id="42" name="Picture 2" descr="Resultado de imagen para minsait logo"/>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38" y="6567214"/>
            <a:ext cx="1423733" cy="6937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22">
            <a:clrChange>
              <a:clrFrom>
                <a:srgbClr val="FFFFFF"/>
              </a:clrFrom>
              <a:clrTo>
                <a:srgbClr val="FFFFFF">
                  <a:alpha val="0"/>
                </a:srgbClr>
              </a:clrTo>
            </a:clrChange>
          </a:blip>
          <a:stretch>
            <a:fillRect/>
          </a:stretch>
        </p:blipFill>
        <p:spPr>
          <a:xfrm>
            <a:off x="12068693" y="6592299"/>
            <a:ext cx="1550640" cy="676534"/>
          </a:xfrm>
          <a:prstGeom prst="rect">
            <a:avLst/>
          </a:prstGeom>
        </p:spPr>
      </p:pic>
      <p:sp>
        <p:nvSpPr>
          <p:cNvPr id="4" name="Rectangle 3"/>
          <p:cNvSpPr/>
          <p:nvPr/>
        </p:nvSpPr>
        <p:spPr>
          <a:xfrm>
            <a:off x="5575128" y="6860227"/>
            <a:ext cx="1789272" cy="230832"/>
          </a:xfrm>
          <a:prstGeom prst="rect">
            <a:avLst/>
          </a:prstGeom>
        </p:spPr>
        <p:txBody>
          <a:bodyPr wrap="none">
            <a:spAutoFit/>
          </a:bodyPr>
          <a:lstStyle/>
          <a:p>
            <a:r>
              <a:rPr lang="es-CO" sz="900" dirty="0"/>
              <a:t> </a:t>
            </a:r>
            <a:r>
              <a:rPr lang="es-CO" sz="900" dirty="0" smtClean="0"/>
              <a:t>*</a:t>
            </a:r>
            <a:r>
              <a:rPr lang="es-CO" sz="900" dirty="0" err="1" smtClean="0"/>
              <a:t>Value</a:t>
            </a:r>
            <a:r>
              <a:rPr lang="es-CO" sz="900" dirty="0" smtClean="0"/>
              <a:t> </a:t>
            </a:r>
            <a:r>
              <a:rPr lang="es-CO" sz="900" dirty="0" err="1"/>
              <a:t>added</a:t>
            </a:r>
            <a:r>
              <a:rPr lang="es-CO" sz="900" dirty="0"/>
              <a:t> </a:t>
            </a:r>
            <a:r>
              <a:rPr lang="es-CO" sz="900" dirty="0" err="1"/>
              <a:t>Products</a:t>
            </a:r>
            <a:r>
              <a:rPr lang="es-CO" sz="900" dirty="0"/>
              <a:t> (</a:t>
            </a:r>
            <a:r>
              <a:rPr lang="es-CO" sz="900" dirty="0" err="1"/>
              <a:t>VAP’s</a:t>
            </a:r>
            <a:r>
              <a:rPr lang="es-CO" sz="900" dirty="0"/>
              <a:t>)</a:t>
            </a:r>
          </a:p>
        </p:txBody>
      </p:sp>
      <p:sp>
        <p:nvSpPr>
          <p:cNvPr id="5" name="Rectangle 4"/>
          <p:cNvSpPr/>
          <p:nvPr/>
        </p:nvSpPr>
        <p:spPr>
          <a:xfrm>
            <a:off x="1287496" y="3441584"/>
            <a:ext cx="250390" cy="307777"/>
          </a:xfrm>
          <a:prstGeom prst="rect">
            <a:avLst/>
          </a:prstGeom>
        </p:spPr>
        <p:txBody>
          <a:bodyPr wrap="none">
            <a:spAutoFit/>
          </a:bodyPr>
          <a:lstStyle/>
          <a:p>
            <a:r>
              <a:rPr lang="es-CO" sz="1400" dirty="0" smtClean="0"/>
              <a:t>*</a:t>
            </a:r>
            <a:endParaRPr lang="es-CO" sz="1400" dirty="0"/>
          </a:p>
        </p:txBody>
      </p:sp>
      <p:sp>
        <p:nvSpPr>
          <p:cNvPr id="6" name="Rectangle 5"/>
          <p:cNvSpPr/>
          <p:nvPr/>
        </p:nvSpPr>
        <p:spPr>
          <a:xfrm>
            <a:off x="737755" y="5021542"/>
            <a:ext cx="623454" cy="2058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2781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986116" y="309677"/>
            <a:ext cx="95471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smtClean="0">
                <a:solidFill>
                  <a:srgbClr val="002060"/>
                </a:solidFill>
                <a:latin typeface="+mj-lt"/>
                <a:ea typeface="+mj-ea"/>
                <a:cs typeface="+mj-cs"/>
              </a:rPr>
              <a:t>Smartflex</a:t>
            </a:r>
            <a:r>
              <a:rPr lang="es-CO" sz="3200" b="1" dirty="0" smtClean="0">
                <a:solidFill>
                  <a:srgbClr val="002060"/>
                </a:solidFill>
                <a:latin typeface="+mj-lt"/>
                <a:ea typeface="+mj-ea"/>
                <a:cs typeface="+mj-cs"/>
              </a:rPr>
              <a:t> – CIS (</a:t>
            </a:r>
            <a:r>
              <a:rPr lang="es-CO" sz="3200" b="1" dirty="0" err="1" smtClean="0">
                <a:solidFill>
                  <a:srgbClr val="002060"/>
                </a:solidFill>
                <a:latin typeface="+mj-lt"/>
                <a:ea typeface="+mj-ea"/>
                <a:cs typeface="+mj-cs"/>
              </a:rPr>
              <a:t>prosumers</a:t>
            </a:r>
            <a:r>
              <a:rPr lang="es-CO" sz="3200" b="1" dirty="0" smtClean="0">
                <a:solidFill>
                  <a:srgbClr val="002060"/>
                </a:solidFill>
                <a:latin typeface="+mj-lt"/>
                <a:ea typeface="+mj-ea"/>
                <a:cs typeface="+mj-cs"/>
              </a:rPr>
              <a:t>)</a:t>
            </a:r>
            <a:endParaRPr lang="es-CO" sz="3200" b="1" dirty="0">
              <a:solidFill>
                <a:srgbClr val="002060"/>
              </a:solidFill>
              <a:latin typeface="+mj-lt"/>
              <a:ea typeface="+mj-ea"/>
              <a:cs typeface="+mj-cs"/>
            </a:endParaRPr>
          </a:p>
        </p:txBody>
      </p:sp>
      <p:pic>
        <p:nvPicPr>
          <p:cNvPr id="52" name="Picture 51"/>
          <p:cNvPicPr>
            <a:picLocks noChangeAspect="1"/>
          </p:cNvPicPr>
          <p:nvPr/>
        </p:nvPicPr>
        <p:blipFill rotWithShape="1">
          <a:blip r:embed="rId3"/>
          <a:srcRect l="61043" t="13079" r="18907" b="36834"/>
          <a:stretch/>
        </p:blipFill>
        <p:spPr>
          <a:xfrm>
            <a:off x="85826" y="64605"/>
            <a:ext cx="1839316" cy="2411783"/>
          </a:xfrm>
          <a:prstGeom prst="rect">
            <a:avLst/>
          </a:prstGeom>
        </p:spPr>
      </p:pic>
      <p:pic>
        <p:nvPicPr>
          <p:cNvPr id="54"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check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alert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58" name="TextBox 57"/>
          <p:cNvSpPr txBox="1"/>
          <p:nvPr/>
        </p:nvSpPr>
        <p:spPr>
          <a:xfrm>
            <a:off x="5693274" y="1131412"/>
            <a:ext cx="645812" cy="261610"/>
          </a:xfrm>
          <a:prstGeom prst="rect">
            <a:avLst/>
          </a:prstGeom>
          <a:noFill/>
        </p:spPr>
        <p:txBody>
          <a:bodyPr wrap="square" rtlCol="0">
            <a:spAutoFit/>
          </a:bodyPr>
          <a:lstStyle/>
          <a:p>
            <a:r>
              <a:rPr lang="en-US" sz="1100" dirty="0" smtClean="0"/>
              <a:t>Alert</a:t>
            </a:r>
            <a:endParaRPr lang="en-US" sz="1100" dirty="0"/>
          </a:p>
        </p:txBody>
      </p:sp>
      <p:sp>
        <p:nvSpPr>
          <p:cNvPr id="59" name="TextBox 58"/>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60" name="TextBox 59"/>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61" name="5-Point Star 60"/>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2" name="TextBox 61"/>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pic>
        <p:nvPicPr>
          <p:cNvPr id="63"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642" y="2025115"/>
            <a:ext cx="308799" cy="2607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4" name="Picture 4" descr="Image result for check ic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004" y="974761"/>
            <a:ext cx="366606" cy="36660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mage result for check ic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127" y="1450157"/>
            <a:ext cx="366606" cy="366606"/>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p:cNvGrpSpPr/>
          <p:nvPr/>
        </p:nvGrpSpPr>
        <p:grpSpPr>
          <a:xfrm>
            <a:off x="1384608" y="2047162"/>
            <a:ext cx="8054360" cy="2908295"/>
            <a:chOff x="1384608" y="1880015"/>
            <a:chExt cx="8054360" cy="2908295"/>
          </a:xfrm>
        </p:grpSpPr>
        <p:sp>
          <p:nvSpPr>
            <p:cNvPr id="41" name="Snip Single Corner Rectangle 40"/>
            <p:cNvSpPr/>
            <p:nvPr/>
          </p:nvSpPr>
          <p:spPr>
            <a:xfrm flipH="1">
              <a:off x="1384608" y="1880015"/>
              <a:ext cx="8054360" cy="2906763"/>
            </a:xfrm>
            <a:prstGeom prst="snip1Rect">
              <a:avLst/>
            </a:prstGeom>
            <a:solidFill>
              <a:schemeClr val="bg1"/>
            </a:solidFill>
            <a:ln w="19050">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9" name="Picture 38"/>
            <p:cNvPicPr>
              <a:picLocks noChangeAspect="1"/>
            </p:cNvPicPr>
            <p:nvPr/>
          </p:nvPicPr>
          <p:blipFill rotWithShape="1">
            <a:blip r:embed="rId11">
              <a:clrChange>
                <a:clrFrom>
                  <a:srgbClr val="FFFFFF"/>
                </a:clrFrom>
                <a:clrTo>
                  <a:srgbClr val="FFFFFF">
                    <a:alpha val="0"/>
                  </a:srgbClr>
                </a:clrTo>
              </a:clrChange>
            </a:blip>
            <a:srcRect l="2475" t="2504"/>
            <a:stretch/>
          </p:blipFill>
          <p:spPr>
            <a:xfrm>
              <a:off x="1408613" y="1951616"/>
              <a:ext cx="8030355" cy="2836694"/>
            </a:xfrm>
            <a:prstGeom prst="rect">
              <a:avLst/>
            </a:prstGeom>
          </p:spPr>
        </p:pic>
      </p:grpSp>
      <p:sp>
        <p:nvSpPr>
          <p:cNvPr id="66" name="Rectangle 65"/>
          <p:cNvSpPr/>
          <p:nvPr/>
        </p:nvSpPr>
        <p:spPr>
          <a:xfrm>
            <a:off x="9474757" y="2476388"/>
            <a:ext cx="4116961" cy="646331"/>
          </a:xfrm>
          <a:prstGeom prst="rect">
            <a:avLst/>
          </a:prstGeom>
        </p:spPr>
        <p:txBody>
          <a:bodyPr wrap="square">
            <a:spAutoFit/>
          </a:bodyPr>
          <a:lstStyle/>
          <a:p>
            <a:pPr algn="ctr"/>
            <a:r>
              <a:rPr lang="en-US" dirty="0" err="1"/>
              <a:t>Onesait</a:t>
            </a:r>
            <a:r>
              <a:rPr lang="en-US" dirty="0"/>
              <a:t> Prosumers is </a:t>
            </a:r>
            <a:r>
              <a:rPr lang="en-US" dirty="0" err="1"/>
              <a:t>Minsait’s</a:t>
            </a:r>
            <a:r>
              <a:rPr lang="en-US" dirty="0"/>
              <a:t> energy management solution for </a:t>
            </a:r>
            <a:r>
              <a:rPr lang="en-US" dirty="0" smtClean="0"/>
              <a:t>consumers.</a:t>
            </a:r>
            <a:endParaRPr lang="es-CO" dirty="0"/>
          </a:p>
        </p:txBody>
      </p:sp>
      <p:sp>
        <p:nvSpPr>
          <p:cNvPr id="67" name="Rectangle 66"/>
          <p:cNvSpPr/>
          <p:nvPr/>
        </p:nvSpPr>
        <p:spPr>
          <a:xfrm>
            <a:off x="8947355" y="3820711"/>
            <a:ext cx="4619020" cy="3231654"/>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a:t>Multi-site Real-time monitoring of </a:t>
            </a:r>
            <a:r>
              <a:rPr lang="en-US" sz="1200" dirty="0" smtClean="0"/>
              <a:t>disaggregated consumptions </a:t>
            </a:r>
            <a:r>
              <a:rPr lang="en-US" sz="1200" dirty="0"/>
              <a:t>and asset </a:t>
            </a:r>
            <a:r>
              <a:rPr lang="en-US" sz="1200" dirty="0" smtClean="0"/>
              <a:t>conditions.</a:t>
            </a:r>
          </a:p>
          <a:p>
            <a:pPr marL="285750" indent="-285750">
              <a:buFont typeface="Arial" panose="020B0604020202020204" pitchFamily="34" charset="0"/>
              <a:buChar char="•"/>
            </a:pPr>
            <a:r>
              <a:rPr lang="en-US" sz="1200" dirty="0" smtClean="0"/>
              <a:t>KPI </a:t>
            </a:r>
            <a:r>
              <a:rPr lang="en-US" sz="1200" dirty="0"/>
              <a:t>visualization and customized </a:t>
            </a:r>
            <a:r>
              <a:rPr lang="en-US" sz="1200" dirty="0" smtClean="0"/>
              <a:t>analytic dashboards.</a:t>
            </a:r>
          </a:p>
          <a:p>
            <a:pPr marL="285750" indent="-285750">
              <a:buFont typeface="Arial" panose="020B0604020202020204" pitchFamily="34" charset="0"/>
              <a:buChar char="•"/>
            </a:pPr>
            <a:r>
              <a:rPr lang="en-US" sz="1200" dirty="0" smtClean="0"/>
              <a:t>Real-time </a:t>
            </a:r>
            <a:r>
              <a:rPr lang="en-US" sz="1200" dirty="0"/>
              <a:t>control, assuring savings through </a:t>
            </a:r>
            <a:r>
              <a:rPr lang="en-US" sz="1200" dirty="0" smtClean="0"/>
              <a:t>automated processes.</a:t>
            </a:r>
          </a:p>
          <a:p>
            <a:pPr marL="285750" indent="-285750">
              <a:buFont typeface="Arial" panose="020B0604020202020204" pitchFamily="34" charset="0"/>
              <a:buChar char="•"/>
            </a:pPr>
            <a:r>
              <a:rPr lang="en-US" sz="1200" dirty="0"/>
              <a:t>Prosumer services and Active Grid services </a:t>
            </a:r>
            <a:r>
              <a:rPr lang="en-US" sz="1200" dirty="0" smtClean="0"/>
              <a:t>integration.</a:t>
            </a:r>
          </a:p>
          <a:p>
            <a:pPr marL="285750" indent="-285750">
              <a:buFont typeface="Arial" panose="020B0604020202020204" pitchFamily="34" charset="0"/>
              <a:buChar char="•"/>
            </a:pPr>
            <a:r>
              <a:rPr lang="en-US" sz="1200" dirty="0"/>
              <a:t>Accurate PV simulation from Smart Meter data, optimizing installation for customer preferred measure (Return of investment, Production Potential, etc</a:t>
            </a:r>
            <a:r>
              <a:rPr lang="en-US" sz="1200" dirty="0" smtClean="0"/>
              <a:t>.).</a:t>
            </a:r>
          </a:p>
          <a:p>
            <a:pPr marL="285750" indent="-285750">
              <a:buFont typeface="Arial" panose="020B0604020202020204" pitchFamily="34" charset="0"/>
              <a:buChar char="•"/>
            </a:pPr>
            <a:r>
              <a:rPr lang="en-US" sz="1200" dirty="0"/>
              <a:t>Market-place for customers, PV installers and credit </a:t>
            </a:r>
            <a:r>
              <a:rPr lang="en-US" sz="1200" dirty="0" smtClean="0"/>
              <a:t>entities.</a:t>
            </a:r>
          </a:p>
          <a:p>
            <a:pPr marL="285750" indent="-285750">
              <a:buFont typeface="Arial" panose="020B0604020202020204" pitchFamily="34" charset="0"/>
              <a:buChar char="•"/>
            </a:pPr>
            <a:r>
              <a:rPr lang="en-US" sz="1200" dirty="0"/>
              <a:t>Demand Response module </a:t>
            </a:r>
            <a:r>
              <a:rPr lang="en-US" sz="1200" dirty="0" smtClean="0"/>
              <a:t>for </a:t>
            </a:r>
            <a:r>
              <a:rPr lang="en-US" sz="1200" dirty="0"/>
              <a:t>new energy services, such as Home Energy Management and additional home automation use cases</a:t>
            </a:r>
            <a:r>
              <a:rPr lang="en-US" sz="1200" dirty="0" smtClean="0"/>
              <a:t>.</a:t>
            </a:r>
          </a:p>
          <a:p>
            <a:pPr marL="285750" indent="-285750">
              <a:buFont typeface="Arial" panose="020B0604020202020204" pitchFamily="34" charset="0"/>
              <a:buChar char="•"/>
            </a:pPr>
            <a:r>
              <a:rPr lang="en-US" sz="1200" dirty="0" smtClean="0"/>
              <a:t>Consumption </a:t>
            </a:r>
            <a:r>
              <a:rPr lang="en-US" sz="1200" dirty="0"/>
              <a:t>and power alerts. Objectives management, defined in terms of energy and </a:t>
            </a:r>
            <a:r>
              <a:rPr lang="en-US" sz="1200" dirty="0" smtClean="0"/>
              <a:t>budget.</a:t>
            </a:r>
          </a:p>
          <a:p>
            <a:pPr marL="285750" indent="-285750">
              <a:buFont typeface="Arial" panose="020B0604020202020204" pitchFamily="34" charset="0"/>
              <a:buChar char="•"/>
            </a:pPr>
            <a:r>
              <a:rPr lang="en-US" sz="1200" dirty="0" smtClean="0"/>
              <a:t>Integration </a:t>
            </a:r>
            <a:r>
              <a:rPr lang="en-US" sz="1200" dirty="0"/>
              <a:t>with energy storage devices and EV </a:t>
            </a:r>
            <a:r>
              <a:rPr lang="en-US" sz="1200" dirty="0" smtClean="0"/>
              <a:t>charger.</a:t>
            </a:r>
            <a:endParaRPr lang="es-CO" sz="1200" dirty="0"/>
          </a:p>
        </p:txBody>
      </p:sp>
      <p:sp>
        <p:nvSpPr>
          <p:cNvPr id="68" name="TextBox 67"/>
          <p:cNvSpPr txBox="1"/>
          <p:nvPr/>
        </p:nvSpPr>
        <p:spPr>
          <a:xfrm>
            <a:off x="12447638" y="3531270"/>
            <a:ext cx="1034568"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
        <p:nvSpPr>
          <p:cNvPr id="70" name="Rectangle 69"/>
          <p:cNvSpPr/>
          <p:nvPr/>
        </p:nvSpPr>
        <p:spPr>
          <a:xfrm>
            <a:off x="1876046" y="2090282"/>
            <a:ext cx="3787335" cy="1193692"/>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err="1" smtClean="0">
                <a:solidFill>
                  <a:schemeClr val="bg1">
                    <a:lumMod val="65000"/>
                  </a:schemeClr>
                </a:solidFill>
              </a:rPr>
              <a:t>Out</a:t>
            </a:r>
            <a:r>
              <a:rPr lang="es-CO" sz="1400" dirty="0" smtClean="0">
                <a:solidFill>
                  <a:schemeClr val="bg1">
                    <a:lumMod val="65000"/>
                  </a:schemeClr>
                </a:solidFill>
              </a:rPr>
              <a:t> of </a:t>
            </a:r>
            <a:r>
              <a:rPr lang="es-CO" sz="1400" dirty="0" err="1" smtClean="0">
                <a:solidFill>
                  <a:schemeClr val="bg1">
                    <a:lumMod val="65000"/>
                  </a:schemeClr>
                </a:solidFill>
              </a:rPr>
              <a:t>scope</a:t>
            </a:r>
            <a:endParaRPr lang="es-CO" sz="1400" dirty="0">
              <a:solidFill>
                <a:schemeClr val="bg1">
                  <a:lumMod val="65000"/>
                </a:schemeClr>
              </a:solidFill>
            </a:endParaRPr>
          </a:p>
        </p:txBody>
      </p:sp>
      <p:pic>
        <p:nvPicPr>
          <p:cNvPr id="71"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3435" y="3816537"/>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970" y="3383896"/>
            <a:ext cx="287398" cy="25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316250" y="2436908"/>
            <a:ext cx="7320764" cy="4127546"/>
            <a:chOff x="6316250" y="2436908"/>
            <a:chExt cx="7320764" cy="4127546"/>
          </a:xfrm>
        </p:grpSpPr>
        <p:pic>
          <p:nvPicPr>
            <p:cNvPr id="32" name="Picture 31"/>
            <p:cNvPicPr>
              <a:picLocks noChangeAspect="1"/>
            </p:cNvPicPr>
            <p:nvPr/>
          </p:nvPicPr>
          <p:blipFill>
            <a:blip r:embed="rId3"/>
            <a:stretch>
              <a:fillRect/>
            </a:stretch>
          </p:blipFill>
          <p:spPr>
            <a:xfrm>
              <a:off x="6354954" y="2453211"/>
              <a:ext cx="7243916" cy="4095074"/>
            </a:xfrm>
            <a:prstGeom prst="rect">
              <a:avLst/>
            </a:prstGeom>
          </p:spPr>
        </p:pic>
        <p:sp>
          <p:nvSpPr>
            <p:cNvPr id="36" name="Rectangle 35"/>
            <p:cNvSpPr/>
            <p:nvPr/>
          </p:nvSpPr>
          <p:spPr>
            <a:xfrm>
              <a:off x="6354954" y="4780891"/>
              <a:ext cx="1225717" cy="1717760"/>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3" name="Rectangle 32"/>
            <p:cNvSpPr/>
            <p:nvPr/>
          </p:nvSpPr>
          <p:spPr>
            <a:xfrm>
              <a:off x="6316250" y="2436908"/>
              <a:ext cx="7307977" cy="2343981"/>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4" name="Rectangle 33"/>
            <p:cNvSpPr/>
            <p:nvPr/>
          </p:nvSpPr>
          <p:spPr>
            <a:xfrm>
              <a:off x="6376985" y="5758209"/>
              <a:ext cx="7221885" cy="80624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5" name="Rectangle 34"/>
            <p:cNvSpPr/>
            <p:nvPr/>
          </p:nvSpPr>
          <p:spPr>
            <a:xfrm>
              <a:off x="11275825" y="4780890"/>
              <a:ext cx="2361189" cy="97731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grpSp>
      <p:pic>
        <p:nvPicPr>
          <p:cNvPr id="4" name="Picture 3"/>
          <p:cNvPicPr>
            <a:picLocks noChangeAspect="1"/>
          </p:cNvPicPr>
          <p:nvPr/>
        </p:nvPicPr>
        <p:blipFill>
          <a:blip r:embed="rId4"/>
          <a:stretch>
            <a:fillRect/>
          </a:stretch>
        </p:blipFill>
        <p:spPr>
          <a:xfrm>
            <a:off x="50209" y="2600692"/>
            <a:ext cx="6190351" cy="4055747"/>
          </a:xfrm>
          <a:prstGeom prst="rect">
            <a:avLst/>
          </a:prstGeom>
        </p:spPr>
      </p:pic>
      <p:sp>
        <p:nvSpPr>
          <p:cNvPr id="12" name="Rounded Rectangle 11"/>
          <p:cNvSpPr/>
          <p:nvPr/>
        </p:nvSpPr>
        <p:spPr>
          <a:xfrm>
            <a:off x="3962401" y="2964811"/>
            <a:ext cx="1994511" cy="51728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68" y="270874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5251" y="296481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3768" y="31988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2923112"/>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3182492"/>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2464" y="3385075"/>
            <a:ext cx="664580" cy="5797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9279376" y="5112233"/>
            <a:ext cx="929288" cy="3146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3"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24" y="404596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7127" y="488235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855" y="4352237"/>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989" y="453878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21752" y="45716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1583" y="4373286"/>
            <a:ext cx="214864" cy="214864"/>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2203890" y="3246459"/>
            <a:ext cx="1546396" cy="23321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angle 30"/>
          <p:cNvSpPr/>
          <p:nvPr/>
        </p:nvSpPr>
        <p:spPr>
          <a:xfrm>
            <a:off x="-52988" y="2074822"/>
            <a:ext cx="6315244" cy="3534868"/>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2" name="TextBox 1"/>
          <p:cNvSpPr txBox="1"/>
          <p:nvPr/>
        </p:nvSpPr>
        <p:spPr>
          <a:xfrm>
            <a:off x="76396" y="4325250"/>
            <a:ext cx="3133019" cy="1123712"/>
          </a:xfrm>
          <a:prstGeom prst="wedgeRoundRectCallout">
            <a:avLst>
              <a:gd name="adj1" fmla="val -21762"/>
              <a:gd name="adj2" fmla="val 90414"/>
              <a:gd name="adj3" fmla="val 16667"/>
            </a:avLst>
          </a:prstGeom>
          <a:solidFill>
            <a:schemeClr val="bg1"/>
          </a:solidFill>
          <a:ln>
            <a:solidFill>
              <a:schemeClr val="bg1">
                <a:lumMod val="75000"/>
              </a:schemeClr>
            </a:solidFill>
          </a:ln>
        </p:spPr>
        <p:txBody>
          <a:bodyPr wrap="square" rtlCol="0">
            <a:spAutoFit/>
          </a:bodyPr>
          <a:lstStyle/>
          <a:p>
            <a:pPr algn="ctr"/>
            <a:r>
              <a:rPr lang="en-US" sz="1200" dirty="0"/>
              <a:t>Meter Data Capture (MDC) is the solution for the acquisition of data measurements (electric, gas or water) independently of the meter type or brand</a:t>
            </a:r>
            <a:endParaRPr lang="es-CO" sz="1200" dirty="0"/>
          </a:p>
        </p:txBody>
      </p:sp>
      <p:sp>
        <p:nvSpPr>
          <p:cNvPr id="40" name="Rectangle 39"/>
          <p:cNvSpPr/>
          <p:nvPr/>
        </p:nvSpPr>
        <p:spPr>
          <a:xfrm>
            <a:off x="104725" y="2410547"/>
            <a:ext cx="6074936" cy="1754326"/>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a:t>Meter data acquisition</a:t>
            </a:r>
          </a:p>
          <a:p>
            <a:pPr marL="285750" indent="-285750">
              <a:buFont typeface="Arial" panose="020B0604020202020204" pitchFamily="34" charset="0"/>
              <a:buChar char="•"/>
            </a:pPr>
            <a:r>
              <a:rPr lang="en-US" sz="1200" dirty="0" smtClean="0"/>
              <a:t>Management </a:t>
            </a:r>
            <a:r>
              <a:rPr lang="en-US" sz="1200" dirty="0"/>
              <a:t>of meter’s data acquisition.</a:t>
            </a:r>
          </a:p>
          <a:p>
            <a:pPr marL="285750" indent="-285750">
              <a:buFont typeface="Arial" panose="020B0604020202020204" pitchFamily="34" charset="0"/>
              <a:buChar char="•"/>
            </a:pPr>
            <a:r>
              <a:rPr lang="en-US" sz="1200" dirty="0" smtClean="0"/>
              <a:t>Reading </a:t>
            </a:r>
            <a:r>
              <a:rPr lang="en-US" sz="1200" dirty="0"/>
              <a:t>of Electric demand, events </a:t>
            </a:r>
            <a:r>
              <a:rPr lang="en-US" sz="1200" dirty="0" smtClean="0"/>
              <a:t>and Closings</a:t>
            </a:r>
            <a:r>
              <a:rPr lang="en-US" sz="1200" dirty="0"/>
              <a:t>.</a:t>
            </a:r>
          </a:p>
          <a:p>
            <a:pPr marL="285750" indent="-285750">
              <a:buFont typeface="Arial" panose="020B0604020202020204" pitchFamily="34" charset="0"/>
              <a:buChar char="•"/>
            </a:pPr>
            <a:r>
              <a:rPr lang="en-US" sz="1200" dirty="0" smtClean="0"/>
              <a:t>Meter’s </a:t>
            </a:r>
            <a:r>
              <a:rPr lang="en-US" sz="1200" dirty="0"/>
              <a:t>Parameters Reading</a:t>
            </a:r>
          </a:p>
          <a:p>
            <a:pPr marL="285750" indent="-285750">
              <a:buFont typeface="Arial" panose="020B0604020202020204" pitchFamily="34" charset="0"/>
              <a:buChar char="•"/>
            </a:pPr>
            <a:r>
              <a:rPr lang="en-US" sz="1200" dirty="0" smtClean="0"/>
              <a:t>Equipment </a:t>
            </a:r>
            <a:r>
              <a:rPr lang="en-US" sz="1200" dirty="0"/>
              <a:t>Configuration (Software </a:t>
            </a:r>
            <a:r>
              <a:rPr lang="en-US" sz="1200" dirty="0" smtClean="0"/>
              <a:t>/ Firmware</a:t>
            </a:r>
            <a:r>
              <a:rPr lang="en-US" sz="1200" dirty="0"/>
              <a:t>)</a:t>
            </a:r>
          </a:p>
          <a:p>
            <a:pPr marL="285750" indent="-285750">
              <a:buFont typeface="Arial" panose="020B0604020202020204" pitchFamily="34" charset="0"/>
              <a:buChar char="•"/>
            </a:pPr>
            <a:r>
              <a:rPr lang="en-US" sz="1200" dirty="0" smtClean="0"/>
              <a:t>Device </a:t>
            </a:r>
            <a:r>
              <a:rPr lang="en-US" sz="1200" dirty="0"/>
              <a:t>reprogramming (Tariffs, </a:t>
            </a:r>
            <a:r>
              <a:rPr lang="en-US" sz="1200" dirty="0" smtClean="0"/>
              <a:t>Contracted power</a:t>
            </a:r>
            <a:r>
              <a:rPr lang="en-US" sz="1200" dirty="0"/>
              <a:t>, ..)</a:t>
            </a:r>
          </a:p>
          <a:p>
            <a:pPr marL="285750" indent="-285750">
              <a:buFont typeface="Arial" panose="020B0604020202020204" pitchFamily="34" charset="0"/>
              <a:buChar char="•"/>
            </a:pPr>
            <a:r>
              <a:rPr lang="en-US" sz="1200" dirty="0" smtClean="0"/>
              <a:t>Scheduled </a:t>
            </a:r>
            <a:r>
              <a:rPr lang="en-US" sz="1200" dirty="0"/>
              <a:t>Process Monitoring</a:t>
            </a:r>
          </a:p>
          <a:p>
            <a:pPr marL="285750" indent="-285750">
              <a:buFont typeface="Arial" panose="020B0604020202020204" pitchFamily="34" charset="0"/>
              <a:buChar char="•"/>
            </a:pPr>
            <a:r>
              <a:rPr lang="en-US" sz="1200" dirty="0" smtClean="0"/>
              <a:t>Network </a:t>
            </a:r>
            <a:r>
              <a:rPr lang="en-US" sz="1200" dirty="0"/>
              <a:t>Status </a:t>
            </a:r>
            <a:r>
              <a:rPr lang="en-US" sz="1200" dirty="0" smtClean="0"/>
              <a:t>control</a:t>
            </a:r>
          </a:p>
          <a:p>
            <a:pPr marL="285750" indent="-285750">
              <a:buFont typeface="Arial" panose="020B0604020202020204" pitchFamily="34" charset="0"/>
              <a:buChar char="•"/>
            </a:pPr>
            <a:r>
              <a:rPr lang="en-US" sz="1200" dirty="0" smtClean="0"/>
              <a:t>Supply </a:t>
            </a:r>
            <a:r>
              <a:rPr lang="en-US" sz="1200" dirty="0"/>
              <a:t>connection and disconnection</a:t>
            </a:r>
            <a:endParaRPr lang="en-US" sz="1200" dirty="0" smtClean="0"/>
          </a:p>
        </p:txBody>
      </p:sp>
      <p:sp>
        <p:nvSpPr>
          <p:cNvPr id="41" name="TextBox 40"/>
          <p:cNvSpPr txBox="1"/>
          <p:nvPr/>
        </p:nvSpPr>
        <p:spPr>
          <a:xfrm>
            <a:off x="76396" y="2143269"/>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pic>
        <p:nvPicPr>
          <p:cNvPr id="42" name="Picture 2" descr="Resultado de imagen para minsait logo"/>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38" y="6567214"/>
            <a:ext cx="1423733" cy="6937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a:off x="12068693" y="6592299"/>
            <a:ext cx="1550640" cy="676534"/>
          </a:xfrm>
          <a:prstGeom prst="rect">
            <a:avLst/>
          </a:prstGeom>
        </p:spPr>
      </p:pic>
      <p:sp>
        <p:nvSpPr>
          <p:cNvPr id="44" name="Rectangle 43"/>
          <p:cNvSpPr/>
          <p:nvPr/>
        </p:nvSpPr>
        <p:spPr>
          <a:xfrm>
            <a:off x="7523934" y="2396817"/>
            <a:ext cx="6074936" cy="1384995"/>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200" dirty="0" smtClean="0"/>
              <a:t>Commands for </a:t>
            </a:r>
            <a:r>
              <a:rPr lang="en-US" sz="1200" dirty="0"/>
              <a:t>A</a:t>
            </a:r>
            <a:r>
              <a:rPr lang="en-US" sz="1200" dirty="0" smtClean="0"/>
              <a:t>dvanced Metering functionality </a:t>
            </a:r>
            <a:r>
              <a:rPr lang="en-US" sz="1200" dirty="0"/>
              <a:t>is responsible for sending meter reading and start/stop service commands to AMI platforms, regardless of the communication protocol used by the meter's manufacturer.</a:t>
            </a:r>
          </a:p>
          <a:p>
            <a:pPr marL="171450" indent="-171450">
              <a:buFont typeface="Arial" panose="020B0604020202020204" pitchFamily="34" charset="0"/>
              <a:buChar char="•"/>
            </a:pPr>
            <a:r>
              <a:rPr lang="en-US" sz="1200" dirty="0" smtClean="0"/>
              <a:t>Meter Data Processing </a:t>
            </a:r>
            <a:r>
              <a:rPr lang="en-US" sz="1200" dirty="0"/>
              <a:t>supports the collection of massive reading data from smart meters, independent of the communication protocol used by the meter manufacturer. The gathered data are translated to a unified format for them to be used in subsequent processes.</a:t>
            </a:r>
          </a:p>
        </p:txBody>
      </p:sp>
      <p:sp>
        <p:nvSpPr>
          <p:cNvPr id="45" name="TextBox 44"/>
          <p:cNvSpPr txBox="1"/>
          <p:nvPr/>
        </p:nvSpPr>
        <p:spPr>
          <a:xfrm>
            <a:off x="12531367" y="2148297"/>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
        <p:nvSpPr>
          <p:cNvPr id="50" name="TextBox 49"/>
          <p:cNvSpPr txBox="1"/>
          <p:nvPr/>
        </p:nvSpPr>
        <p:spPr>
          <a:xfrm>
            <a:off x="1986116" y="309677"/>
            <a:ext cx="95471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smtClean="0">
                <a:solidFill>
                  <a:srgbClr val="002060"/>
                </a:solidFill>
                <a:latin typeface="+mj-lt"/>
                <a:ea typeface="+mj-ea"/>
                <a:cs typeface="+mj-cs"/>
              </a:rPr>
              <a:t>Smartflex</a:t>
            </a:r>
            <a:r>
              <a:rPr lang="es-CO" sz="3200" b="1" dirty="0" smtClean="0">
                <a:solidFill>
                  <a:srgbClr val="002060"/>
                </a:solidFill>
                <a:latin typeface="+mj-lt"/>
                <a:ea typeface="+mj-ea"/>
                <a:cs typeface="+mj-cs"/>
              </a:rPr>
              <a:t> – MDM</a:t>
            </a:r>
            <a:endParaRPr lang="es-CO" sz="3200" b="1" dirty="0">
              <a:solidFill>
                <a:srgbClr val="002060"/>
              </a:solidFill>
              <a:latin typeface="+mj-lt"/>
              <a:ea typeface="+mj-ea"/>
              <a:cs typeface="+mj-cs"/>
            </a:endParaRPr>
          </a:p>
        </p:txBody>
      </p:sp>
      <p:pic>
        <p:nvPicPr>
          <p:cNvPr id="51"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alert ic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55" name="TextBox 54"/>
          <p:cNvSpPr txBox="1"/>
          <p:nvPr/>
        </p:nvSpPr>
        <p:spPr>
          <a:xfrm>
            <a:off x="5693274" y="1131412"/>
            <a:ext cx="645812" cy="261610"/>
          </a:xfrm>
          <a:prstGeom prst="rect">
            <a:avLst/>
          </a:prstGeom>
          <a:noFill/>
        </p:spPr>
        <p:txBody>
          <a:bodyPr wrap="square" rtlCol="0">
            <a:spAutoFit/>
          </a:bodyPr>
          <a:lstStyle/>
          <a:p>
            <a:r>
              <a:rPr lang="en-US" sz="1100" dirty="0" smtClean="0"/>
              <a:t>Alert</a:t>
            </a:r>
            <a:endParaRPr lang="en-US" sz="1100" dirty="0"/>
          </a:p>
        </p:txBody>
      </p:sp>
      <p:sp>
        <p:nvSpPr>
          <p:cNvPr id="56" name="TextBox 55"/>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57" name="TextBox 56"/>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58" name="5-Point Star 57"/>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TextBox 58"/>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pic>
        <p:nvPicPr>
          <p:cNvPr id="61"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28010" y="5738827"/>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28010" y="6048898"/>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12376" y="5748306"/>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12376" y="6058377"/>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09415" y="6348761"/>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2905" y="6322515"/>
            <a:ext cx="217629" cy="22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909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316250" y="2436908"/>
            <a:ext cx="7320764" cy="4127546"/>
            <a:chOff x="6316250" y="2436908"/>
            <a:chExt cx="7320764" cy="4127546"/>
          </a:xfrm>
        </p:grpSpPr>
        <p:pic>
          <p:nvPicPr>
            <p:cNvPr id="32" name="Picture 31"/>
            <p:cNvPicPr>
              <a:picLocks noChangeAspect="1"/>
            </p:cNvPicPr>
            <p:nvPr/>
          </p:nvPicPr>
          <p:blipFill>
            <a:blip r:embed="rId2"/>
            <a:stretch>
              <a:fillRect/>
            </a:stretch>
          </p:blipFill>
          <p:spPr>
            <a:xfrm>
              <a:off x="6354954" y="2453211"/>
              <a:ext cx="7243916" cy="4095074"/>
            </a:xfrm>
            <a:prstGeom prst="rect">
              <a:avLst/>
            </a:prstGeom>
          </p:spPr>
        </p:pic>
        <p:sp>
          <p:nvSpPr>
            <p:cNvPr id="36" name="Rectangle 35"/>
            <p:cNvSpPr/>
            <p:nvPr/>
          </p:nvSpPr>
          <p:spPr>
            <a:xfrm>
              <a:off x="6354954" y="4801502"/>
              <a:ext cx="1225717" cy="1697150"/>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3" name="Rectangle 32"/>
            <p:cNvSpPr/>
            <p:nvPr/>
          </p:nvSpPr>
          <p:spPr>
            <a:xfrm>
              <a:off x="6316250" y="2436908"/>
              <a:ext cx="4959575" cy="2364594"/>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4" name="Rectangle 33"/>
            <p:cNvSpPr/>
            <p:nvPr/>
          </p:nvSpPr>
          <p:spPr>
            <a:xfrm>
              <a:off x="6376985" y="5758209"/>
              <a:ext cx="7221885" cy="80624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5" name="Rectangle 34"/>
            <p:cNvSpPr/>
            <p:nvPr/>
          </p:nvSpPr>
          <p:spPr>
            <a:xfrm>
              <a:off x="11275825" y="4447308"/>
              <a:ext cx="2361189" cy="1310901"/>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grpSp>
      <p:pic>
        <p:nvPicPr>
          <p:cNvPr id="4" name="Picture 3"/>
          <p:cNvPicPr>
            <a:picLocks noChangeAspect="1"/>
          </p:cNvPicPr>
          <p:nvPr/>
        </p:nvPicPr>
        <p:blipFill>
          <a:blip r:embed="rId3"/>
          <a:stretch>
            <a:fillRect/>
          </a:stretch>
        </p:blipFill>
        <p:spPr>
          <a:xfrm>
            <a:off x="50209" y="2600692"/>
            <a:ext cx="6190351" cy="4055747"/>
          </a:xfrm>
          <a:prstGeom prst="rect">
            <a:avLst/>
          </a:prstGeom>
        </p:spPr>
      </p:pic>
      <p:sp>
        <p:nvSpPr>
          <p:cNvPr id="12" name="Rounded Rectangle 11"/>
          <p:cNvSpPr/>
          <p:nvPr/>
        </p:nvSpPr>
        <p:spPr>
          <a:xfrm>
            <a:off x="3962401" y="2964811"/>
            <a:ext cx="1994511" cy="51728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68" y="270874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5251" y="296481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alert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3768" y="31988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alert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2923112"/>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alert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3182492"/>
            <a:ext cx="345614" cy="3456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299105" y="5122539"/>
            <a:ext cx="929288" cy="3146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ounded Rectangle 19"/>
          <p:cNvSpPr/>
          <p:nvPr/>
        </p:nvSpPr>
        <p:spPr>
          <a:xfrm>
            <a:off x="2203890" y="3246459"/>
            <a:ext cx="1546396" cy="23321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angle 30"/>
          <p:cNvSpPr/>
          <p:nvPr/>
        </p:nvSpPr>
        <p:spPr>
          <a:xfrm>
            <a:off x="44488" y="2074822"/>
            <a:ext cx="6217767" cy="149408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pic>
        <p:nvPicPr>
          <p:cNvPr id="23" name="Picture 4" descr="Image result for check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24" y="404596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eck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7127" y="488235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check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855" y="4352237"/>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lert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989" y="453878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alert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21752" y="45716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check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1583" y="4373286"/>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a:stretch>
            <a:fillRect/>
          </a:stretch>
        </p:blipFill>
        <p:spPr>
          <a:xfrm>
            <a:off x="2635510" y="1585910"/>
            <a:ext cx="3615897" cy="1850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p:cNvSpPr/>
          <p:nvPr/>
        </p:nvSpPr>
        <p:spPr>
          <a:xfrm>
            <a:off x="36500" y="5140058"/>
            <a:ext cx="6217767" cy="149408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pic>
        <p:nvPicPr>
          <p:cNvPr id="3" name="Picture 2"/>
          <p:cNvPicPr>
            <a:picLocks noChangeAspect="1"/>
          </p:cNvPicPr>
          <p:nvPr/>
        </p:nvPicPr>
        <p:blipFill>
          <a:blip r:embed="rId10"/>
          <a:stretch>
            <a:fillRect/>
          </a:stretch>
        </p:blipFill>
        <p:spPr>
          <a:xfrm>
            <a:off x="3166446" y="3615692"/>
            <a:ext cx="3085227" cy="1977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Rectangle 38"/>
          <p:cNvSpPr/>
          <p:nvPr/>
        </p:nvSpPr>
        <p:spPr>
          <a:xfrm>
            <a:off x="10246808" y="5125626"/>
            <a:ext cx="929288" cy="3146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extBox 1"/>
          <p:cNvSpPr txBox="1"/>
          <p:nvPr/>
        </p:nvSpPr>
        <p:spPr>
          <a:xfrm>
            <a:off x="68254" y="2694176"/>
            <a:ext cx="3330665" cy="715089"/>
          </a:xfrm>
          <a:prstGeom prst="wedgeRoundRectCallout">
            <a:avLst>
              <a:gd name="adj1" fmla="val -20862"/>
              <a:gd name="adj2" fmla="val 89421"/>
              <a:gd name="adj3" fmla="val 16667"/>
            </a:avLst>
          </a:prstGeom>
          <a:solidFill>
            <a:schemeClr val="bg1"/>
          </a:solidFill>
          <a:ln>
            <a:solidFill>
              <a:schemeClr val="bg1">
                <a:lumMod val="75000"/>
              </a:schemeClr>
            </a:solidFill>
          </a:ln>
        </p:spPr>
        <p:txBody>
          <a:bodyPr wrap="square" rtlCol="0">
            <a:spAutoFit/>
          </a:bodyPr>
          <a:lstStyle/>
          <a:p>
            <a:pPr algn="ctr"/>
            <a:r>
              <a:rPr lang="en-US" sz="1200" dirty="0"/>
              <a:t>Meter Data </a:t>
            </a:r>
            <a:r>
              <a:rPr lang="en-US" sz="1200" dirty="0" smtClean="0"/>
              <a:t>Management </a:t>
            </a:r>
            <a:r>
              <a:rPr lang="en-US" sz="1200" dirty="0"/>
              <a:t>(</a:t>
            </a:r>
            <a:r>
              <a:rPr lang="en-US" sz="1200" dirty="0" smtClean="0"/>
              <a:t>MDM) Supports the validation, edition, estimation, certification and exchange of information </a:t>
            </a:r>
            <a:endParaRPr lang="es-CO" sz="1200" dirty="0"/>
          </a:p>
        </p:txBody>
      </p:sp>
      <p:sp>
        <p:nvSpPr>
          <p:cNvPr id="40" name="Rectangle 39"/>
          <p:cNvSpPr/>
          <p:nvPr/>
        </p:nvSpPr>
        <p:spPr>
          <a:xfrm>
            <a:off x="107915" y="5624805"/>
            <a:ext cx="6074936" cy="830997"/>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a:t>Measurements’ validation, estimation and editing (VEE): outliers, completion, profiling Calculating virtual measurements, and </a:t>
            </a:r>
            <a:r>
              <a:rPr lang="en-US" sz="1200" dirty="0" smtClean="0"/>
              <a:t>aggregates.</a:t>
            </a:r>
          </a:p>
          <a:p>
            <a:pPr marL="285750" indent="-285750">
              <a:buFont typeface="Arial" panose="020B0604020202020204" pitchFamily="34" charset="0"/>
              <a:buChar char="•"/>
            </a:pPr>
            <a:r>
              <a:rPr lang="en-US" sz="1200" dirty="0"/>
              <a:t>Incorporates GIS features to allow the georeferenced treatment of the measurement as well as taking into consideration connectivity dependencies</a:t>
            </a:r>
            <a:r>
              <a:rPr lang="en-US" sz="1200" dirty="0" smtClean="0"/>
              <a:t>.</a:t>
            </a:r>
            <a:endParaRPr lang="es-CO" sz="1200" dirty="0"/>
          </a:p>
        </p:txBody>
      </p:sp>
      <p:sp>
        <p:nvSpPr>
          <p:cNvPr id="41" name="TextBox 40"/>
          <p:cNvSpPr txBox="1"/>
          <p:nvPr/>
        </p:nvSpPr>
        <p:spPr>
          <a:xfrm>
            <a:off x="137295" y="5347876"/>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pic>
        <p:nvPicPr>
          <p:cNvPr id="42" name="Picture 2" descr="Resultado de imagen para minsait logo"/>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38" y="6567214"/>
            <a:ext cx="1423733" cy="6937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2">
            <a:clrChange>
              <a:clrFrom>
                <a:srgbClr val="FFFFFF"/>
              </a:clrFrom>
              <a:clrTo>
                <a:srgbClr val="FFFFFF">
                  <a:alpha val="0"/>
                </a:srgbClr>
              </a:clrTo>
            </a:clrChange>
          </a:blip>
          <a:stretch>
            <a:fillRect/>
          </a:stretch>
        </p:blipFill>
        <p:spPr>
          <a:xfrm>
            <a:off x="12068693" y="6592299"/>
            <a:ext cx="1550640" cy="676534"/>
          </a:xfrm>
          <a:prstGeom prst="rect">
            <a:avLst/>
          </a:prstGeom>
        </p:spPr>
      </p:pic>
      <p:sp>
        <p:nvSpPr>
          <p:cNvPr id="44" name="Rectangle 43"/>
          <p:cNvSpPr/>
          <p:nvPr/>
        </p:nvSpPr>
        <p:spPr>
          <a:xfrm>
            <a:off x="10916239" y="5727456"/>
            <a:ext cx="2646570" cy="830997"/>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s-CO" sz="1200" dirty="0"/>
              <a:t>Time </a:t>
            </a:r>
            <a:r>
              <a:rPr lang="es-CO" sz="1200" dirty="0" smtClean="0"/>
              <a:t>slots, </a:t>
            </a:r>
            <a:r>
              <a:rPr lang="es-CO" sz="1200" dirty="0" err="1" smtClean="0"/>
              <a:t>Telemetered</a:t>
            </a:r>
            <a:r>
              <a:rPr lang="es-CO" sz="1200" dirty="0" smtClean="0"/>
              <a:t> </a:t>
            </a:r>
            <a:r>
              <a:rPr lang="es-CO" sz="1200" dirty="0" err="1" smtClean="0"/>
              <a:t>usage</a:t>
            </a:r>
            <a:r>
              <a:rPr lang="es-CO" sz="1200" dirty="0" smtClean="0"/>
              <a:t>.</a:t>
            </a:r>
            <a:endParaRPr lang="es-CO" sz="1200" dirty="0"/>
          </a:p>
          <a:p>
            <a:pPr marL="171450" indent="-171450">
              <a:buFont typeface="Arial" panose="020B0604020202020204" pitchFamily="34" charset="0"/>
              <a:buChar char="•"/>
            </a:pPr>
            <a:r>
              <a:rPr lang="es-CO" sz="1200" dirty="0"/>
              <a:t>VEE </a:t>
            </a:r>
            <a:r>
              <a:rPr lang="es-CO" sz="1200" dirty="0" err="1" smtClean="0"/>
              <a:t>Engine</a:t>
            </a:r>
            <a:r>
              <a:rPr lang="es-CO" sz="1200" dirty="0" smtClean="0"/>
              <a:t>.</a:t>
            </a:r>
            <a:endParaRPr lang="es-CO" sz="1200" dirty="0"/>
          </a:p>
          <a:p>
            <a:pPr marL="171450" indent="-171450">
              <a:buFont typeface="Arial" panose="020B0604020202020204" pitchFamily="34" charset="0"/>
              <a:buChar char="•"/>
            </a:pPr>
            <a:r>
              <a:rPr lang="es-CO" sz="1200" dirty="0" err="1"/>
              <a:t>Device</a:t>
            </a:r>
            <a:r>
              <a:rPr lang="es-CO" sz="1200" dirty="0"/>
              <a:t> </a:t>
            </a:r>
            <a:r>
              <a:rPr lang="es-CO" sz="1200" dirty="0" err="1" smtClean="0"/>
              <a:t>events</a:t>
            </a:r>
            <a:r>
              <a:rPr lang="es-CO" sz="1200" dirty="0" smtClean="0"/>
              <a:t>.</a:t>
            </a:r>
            <a:endParaRPr lang="es-CO" sz="1200" dirty="0"/>
          </a:p>
          <a:p>
            <a:pPr marL="171450" indent="-171450">
              <a:buFont typeface="Arial" panose="020B0604020202020204" pitchFamily="34" charset="0"/>
              <a:buChar char="•"/>
            </a:pPr>
            <a:r>
              <a:rPr lang="es-CO" sz="1200" dirty="0"/>
              <a:t>Virtual </a:t>
            </a:r>
            <a:r>
              <a:rPr lang="es-CO" sz="1200" dirty="0" err="1" smtClean="0"/>
              <a:t>metering</a:t>
            </a:r>
            <a:r>
              <a:rPr lang="en-US" sz="1200" dirty="0" smtClean="0"/>
              <a:t>.</a:t>
            </a:r>
            <a:endParaRPr lang="es-CO" sz="1200" dirty="0"/>
          </a:p>
        </p:txBody>
      </p:sp>
      <p:sp>
        <p:nvSpPr>
          <p:cNvPr id="45" name="TextBox 44"/>
          <p:cNvSpPr txBox="1"/>
          <p:nvPr/>
        </p:nvSpPr>
        <p:spPr>
          <a:xfrm>
            <a:off x="12495306" y="5478936"/>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
        <p:nvSpPr>
          <p:cNvPr id="46" name="TextBox 45"/>
          <p:cNvSpPr txBox="1"/>
          <p:nvPr/>
        </p:nvSpPr>
        <p:spPr>
          <a:xfrm>
            <a:off x="1986116" y="309677"/>
            <a:ext cx="95471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smtClean="0">
                <a:solidFill>
                  <a:srgbClr val="002060"/>
                </a:solidFill>
                <a:latin typeface="+mj-lt"/>
                <a:ea typeface="+mj-ea"/>
                <a:cs typeface="+mj-cs"/>
              </a:rPr>
              <a:t>Smartflex</a:t>
            </a:r>
            <a:r>
              <a:rPr lang="es-CO" sz="3200" b="1" dirty="0" smtClean="0">
                <a:solidFill>
                  <a:srgbClr val="002060"/>
                </a:solidFill>
                <a:latin typeface="+mj-lt"/>
                <a:ea typeface="+mj-ea"/>
                <a:cs typeface="+mj-cs"/>
              </a:rPr>
              <a:t> – MDM</a:t>
            </a:r>
            <a:endParaRPr lang="es-CO" sz="3200" b="1" dirty="0">
              <a:solidFill>
                <a:srgbClr val="002060"/>
              </a:solidFill>
              <a:latin typeface="+mj-lt"/>
              <a:ea typeface="+mj-ea"/>
              <a:cs typeface="+mj-cs"/>
            </a:endParaRPr>
          </a:p>
        </p:txBody>
      </p:sp>
      <p:pic>
        <p:nvPicPr>
          <p:cNvPr id="47"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check ic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Image result for alert ico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51" name="TextBox 50"/>
          <p:cNvSpPr txBox="1"/>
          <p:nvPr/>
        </p:nvSpPr>
        <p:spPr>
          <a:xfrm>
            <a:off x="5693274" y="1131412"/>
            <a:ext cx="645812" cy="261610"/>
          </a:xfrm>
          <a:prstGeom prst="rect">
            <a:avLst/>
          </a:prstGeom>
          <a:noFill/>
        </p:spPr>
        <p:txBody>
          <a:bodyPr wrap="square" rtlCol="0">
            <a:spAutoFit/>
          </a:bodyPr>
          <a:lstStyle/>
          <a:p>
            <a:r>
              <a:rPr lang="en-US" sz="1100" dirty="0" smtClean="0"/>
              <a:t>Alert</a:t>
            </a:r>
            <a:endParaRPr lang="en-US" sz="1100" dirty="0"/>
          </a:p>
        </p:txBody>
      </p:sp>
      <p:sp>
        <p:nvSpPr>
          <p:cNvPr id="52" name="TextBox 51"/>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53" name="TextBox 52"/>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54" name="5-Point Star 53"/>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TextBox 54"/>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sp>
        <p:nvSpPr>
          <p:cNvPr id="56" name="Rectangle 55"/>
          <p:cNvSpPr/>
          <p:nvPr/>
        </p:nvSpPr>
        <p:spPr>
          <a:xfrm>
            <a:off x="11269589" y="2462243"/>
            <a:ext cx="2329281" cy="1660941"/>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57" name="Rectangle 56"/>
          <p:cNvSpPr/>
          <p:nvPr/>
        </p:nvSpPr>
        <p:spPr>
          <a:xfrm>
            <a:off x="11375554" y="4167199"/>
            <a:ext cx="1426046" cy="27393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68613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316250" y="2436908"/>
            <a:ext cx="7320764" cy="4127546"/>
            <a:chOff x="6316250" y="2436908"/>
            <a:chExt cx="7320764" cy="4127546"/>
          </a:xfrm>
        </p:grpSpPr>
        <p:pic>
          <p:nvPicPr>
            <p:cNvPr id="32" name="Picture 31"/>
            <p:cNvPicPr>
              <a:picLocks noChangeAspect="1"/>
            </p:cNvPicPr>
            <p:nvPr/>
          </p:nvPicPr>
          <p:blipFill>
            <a:blip r:embed="rId3"/>
            <a:stretch>
              <a:fillRect/>
            </a:stretch>
          </p:blipFill>
          <p:spPr>
            <a:xfrm>
              <a:off x="6354954" y="2453211"/>
              <a:ext cx="7243916" cy="4095074"/>
            </a:xfrm>
            <a:prstGeom prst="rect">
              <a:avLst/>
            </a:prstGeom>
          </p:spPr>
        </p:pic>
        <p:sp>
          <p:nvSpPr>
            <p:cNvPr id="36" name="Rectangle 35"/>
            <p:cNvSpPr/>
            <p:nvPr/>
          </p:nvSpPr>
          <p:spPr>
            <a:xfrm>
              <a:off x="6354954" y="4801503"/>
              <a:ext cx="1225717" cy="1697148"/>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3" name="Rectangle 32"/>
            <p:cNvSpPr/>
            <p:nvPr/>
          </p:nvSpPr>
          <p:spPr>
            <a:xfrm>
              <a:off x="6316250" y="2436908"/>
              <a:ext cx="7307977" cy="236459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4" name="Rectangle 33"/>
            <p:cNvSpPr/>
            <p:nvPr/>
          </p:nvSpPr>
          <p:spPr>
            <a:xfrm>
              <a:off x="6376985" y="5758209"/>
              <a:ext cx="7221885" cy="80624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5" name="Rectangle 34"/>
            <p:cNvSpPr/>
            <p:nvPr/>
          </p:nvSpPr>
          <p:spPr>
            <a:xfrm>
              <a:off x="11275825" y="3914917"/>
              <a:ext cx="2361189" cy="236459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grpSp>
      <p:pic>
        <p:nvPicPr>
          <p:cNvPr id="4" name="Picture 3"/>
          <p:cNvPicPr>
            <a:picLocks noChangeAspect="1"/>
          </p:cNvPicPr>
          <p:nvPr/>
        </p:nvPicPr>
        <p:blipFill>
          <a:blip r:embed="rId4"/>
          <a:stretch>
            <a:fillRect/>
          </a:stretch>
        </p:blipFill>
        <p:spPr>
          <a:xfrm>
            <a:off x="50209" y="2600692"/>
            <a:ext cx="6190351" cy="4055747"/>
          </a:xfrm>
          <a:prstGeom prst="rect">
            <a:avLst/>
          </a:prstGeom>
        </p:spPr>
      </p:pic>
      <p:sp>
        <p:nvSpPr>
          <p:cNvPr id="12" name="Rounded Rectangle 11"/>
          <p:cNvSpPr/>
          <p:nvPr/>
        </p:nvSpPr>
        <p:spPr>
          <a:xfrm>
            <a:off x="3962401" y="2964811"/>
            <a:ext cx="1994511" cy="51728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extBox 1"/>
          <p:cNvSpPr txBox="1"/>
          <p:nvPr/>
        </p:nvSpPr>
        <p:spPr>
          <a:xfrm>
            <a:off x="50209" y="392939"/>
            <a:ext cx="2576051" cy="1123712"/>
          </a:xfrm>
          <a:prstGeom prst="wedgeRoundRectCallout">
            <a:avLst>
              <a:gd name="adj1" fmla="val -33428"/>
              <a:gd name="adj2" fmla="val 165748"/>
              <a:gd name="adj3" fmla="val 16667"/>
            </a:avLst>
          </a:prstGeom>
          <a:solidFill>
            <a:schemeClr val="bg1"/>
          </a:solidFill>
          <a:ln>
            <a:solidFill>
              <a:schemeClr val="bg1">
                <a:lumMod val="75000"/>
              </a:schemeClr>
            </a:solidFill>
          </a:ln>
        </p:spPr>
        <p:txBody>
          <a:bodyPr wrap="square" rtlCol="0">
            <a:spAutoFit/>
          </a:bodyPr>
          <a:lstStyle/>
          <a:p>
            <a:pPr algn="ctr"/>
            <a:r>
              <a:rPr lang="en-US" sz="1200"/>
              <a:t>Meter Data Analytics (MDA) is an analytic platform oriented to the massive analysis of meter data, including advanced functions like forecasting or fraud detection</a:t>
            </a:r>
            <a:endParaRPr lang="es-CO" sz="1200" dirty="0"/>
          </a:p>
        </p:txBody>
      </p:sp>
      <p:pic>
        <p:nvPicPr>
          <p:cNvPr id="5"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68" y="270874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5251" y="296481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3768" y="31988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2923112"/>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3182492"/>
            <a:ext cx="345614" cy="3456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241280" y="5122606"/>
            <a:ext cx="937997" cy="3146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angle 18"/>
          <p:cNvSpPr/>
          <p:nvPr/>
        </p:nvSpPr>
        <p:spPr>
          <a:xfrm>
            <a:off x="3379752" y="1841551"/>
            <a:ext cx="1817281" cy="577081"/>
          </a:xfrm>
          <a:prstGeom prst="rect">
            <a:avLst/>
          </a:prstGeom>
        </p:spPr>
        <p:txBody>
          <a:bodyPr wrap="square">
            <a:spAutoFit/>
          </a:bodyPr>
          <a:lstStyle/>
          <a:p>
            <a:pPr algn="ctr"/>
            <a:r>
              <a:rPr lang="en-US" sz="1050" dirty="0">
                <a:solidFill>
                  <a:srgbClr val="52CDC0"/>
                </a:solidFill>
              </a:rPr>
              <a:t>SAO </a:t>
            </a:r>
            <a:r>
              <a:rPr lang="en-US" sz="1050" dirty="0" smtClean="0">
                <a:solidFill>
                  <a:srgbClr val="52CDC0"/>
                </a:solidFill>
              </a:rPr>
              <a:t>460142:</a:t>
            </a:r>
            <a:r>
              <a:rPr lang="en-US" sz="1050" dirty="0">
                <a:solidFill>
                  <a:srgbClr val="57565A"/>
                </a:solidFill>
              </a:rPr>
              <a:t> </a:t>
            </a:r>
            <a:endParaRPr lang="en-US" sz="1050" dirty="0" smtClean="0">
              <a:solidFill>
                <a:srgbClr val="57565A"/>
              </a:solidFill>
            </a:endParaRPr>
          </a:p>
          <a:p>
            <a:pPr algn="ctr"/>
            <a:r>
              <a:rPr lang="en-US" sz="1050" dirty="0" smtClean="0">
                <a:solidFill>
                  <a:srgbClr val="57565A"/>
                </a:solidFill>
              </a:rPr>
              <a:t>AMI Events Management </a:t>
            </a:r>
            <a:r>
              <a:rPr lang="en-US" sz="1050" dirty="0">
                <a:solidFill>
                  <a:srgbClr val="57565A"/>
                </a:solidFill>
              </a:rPr>
              <a:t>covers Device events </a:t>
            </a:r>
          </a:p>
        </p:txBody>
      </p:sp>
      <p:sp>
        <p:nvSpPr>
          <p:cNvPr id="20" name="Rounded Rectangle 19"/>
          <p:cNvSpPr/>
          <p:nvPr/>
        </p:nvSpPr>
        <p:spPr>
          <a:xfrm>
            <a:off x="2203890" y="3246459"/>
            <a:ext cx="1546396" cy="23321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1" name="Elbow Connector 20"/>
          <p:cNvCxnSpPr>
            <a:stCxn id="20" idx="0"/>
            <a:endCxn id="19" idx="1"/>
          </p:cNvCxnSpPr>
          <p:nvPr/>
        </p:nvCxnSpPr>
        <p:spPr>
          <a:xfrm rot="5400000" flipH="1" flipV="1">
            <a:off x="2620237" y="2486944"/>
            <a:ext cx="1116367" cy="402664"/>
          </a:xfrm>
          <a:prstGeom prst="bentConnector2">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4579" y="1566667"/>
            <a:ext cx="2177112" cy="919401"/>
          </a:xfrm>
          <a:prstGeom prst="wedgeRoundRectCallout">
            <a:avLst>
              <a:gd name="adj1" fmla="val -33880"/>
              <a:gd name="adj2" fmla="val 86764"/>
              <a:gd name="adj3" fmla="val 16667"/>
            </a:avLst>
          </a:prstGeom>
          <a:solidFill>
            <a:schemeClr val="bg1"/>
          </a:solidFill>
          <a:ln>
            <a:solidFill>
              <a:schemeClr val="bg1">
                <a:lumMod val="75000"/>
              </a:schemeClr>
            </a:solidFill>
          </a:ln>
        </p:spPr>
        <p:txBody>
          <a:bodyPr wrap="square" rtlCol="0">
            <a:spAutoFit/>
          </a:bodyPr>
          <a:lstStyle/>
          <a:p>
            <a:pPr algn="ctr"/>
            <a:r>
              <a:rPr lang="en-US" sz="1200" dirty="0" smtClean="0"/>
              <a:t>OSF does not provide the analytics but it does have capabilities to obtain many of these information</a:t>
            </a:r>
            <a:endParaRPr lang="es-CO" sz="1200" dirty="0"/>
          </a:p>
        </p:txBody>
      </p:sp>
      <p:sp>
        <p:nvSpPr>
          <p:cNvPr id="23" name="Rectangle 22"/>
          <p:cNvSpPr/>
          <p:nvPr/>
        </p:nvSpPr>
        <p:spPr>
          <a:xfrm>
            <a:off x="50209" y="3561948"/>
            <a:ext cx="6217767" cy="3094491"/>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cxnSp>
        <p:nvCxnSpPr>
          <p:cNvPr id="15" name="Elbow Connector 14"/>
          <p:cNvCxnSpPr>
            <a:stCxn id="12" idx="3"/>
            <a:endCxn id="16" idx="0"/>
          </p:cNvCxnSpPr>
          <p:nvPr/>
        </p:nvCxnSpPr>
        <p:spPr>
          <a:xfrm>
            <a:off x="5956912" y="3223456"/>
            <a:ext cx="4753367" cy="1899150"/>
          </a:xfrm>
          <a:prstGeom prst="bentConnector2">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8"/>
          <a:srcRect t="4526" r="964" b="24083"/>
          <a:stretch/>
        </p:blipFill>
        <p:spPr>
          <a:xfrm>
            <a:off x="336755" y="3670688"/>
            <a:ext cx="5620157" cy="2143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07916" y="5562712"/>
            <a:ext cx="6074936" cy="1015663"/>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smtClean="0"/>
              <a:t>Customer </a:t>
            </a:r>
            <a:r>
              <a:rPr lang="en-US" sz="1200" dirty="0"/>
              <a:t>demand forecast: short, mid and long </a:t>
            </a:r>
            <a:r>
              <a:rPr lang="en-US" sz="1200" dirty="0" smtClean="0"/>
              <a:t>term.</a:t>
            </a:r>
            <a:endParaRPr lang="en-US" sz="1200" dirty="0"/>
          </a:p>
          <a:p>
            <a:pPr marL="285750" indent="-285750">
              <a:buFont typeface="Arial" panose="020B0604020202020204" pitchFamily="34" charset="0"/>
              <a:buChar char="•"/>
            </a:pPr>
            <a:r>
              <a:rPr lang="en-US" sz="1200" dirty="0" smtClean="0"/>
              <a:t>Identifying </a:t>
            </a:r>
            <a:r>
              <a:rPr lang="en-US" sz="1200" dirty="0"/>
              <a:t>complex fraud patterns based on Big Data historical analysis. </a:t>
            </a:r>
          </a:p>
          <a:p>
            <a:pPr marL="285750" indent="-285750">
              <a:buFont typeface="Arial" panose="020B0604020202020204" pitchFamily="34" charset="0"/>
              <a:buChar char="•"/>
            </a:pPr>
            <a:r>
              <a:rPr lang="en-US" sz="1200" dirty="0" smtClean="0"/>
              <a:t>Flexible </a:t>
            </a:r>
            <a:r>
              <a:rPr lang="en-US" sz="1200" dirty="0"/>
              <a:t>management of business processes allowing the conditional linking of calculations, approvals, </a:t>
            </a:r>
            <a:r>
              <a:rPr lang="en-US" sz="1200" dirty="0" smtClean="0"/>
              <a:t>mailings.</a:t>
            </a:r>
            <a:endParaRPr lang="en-US" sz="1200" dirty="0"/>
          </a:p>
          <a:p>
            <a:pPr marL="285750" indent="-285750">
              <a:buFont typeface="Arial" panose="020B0604020202020204" pitchFamily="34" charset="0"/>
              <a:buChar char="•"/>
            </a:pPr>
            <a:r>
              <a:rPr lang="en-US" sz="1200" dirty="0" smtClean="0"/>
              <a:t>Real-time </a:t>
            </a:r>
            <a:r>
              <a:rPr lang="en-US" sz="1200" dirty="0"/>
              <a:t>detection of failure </a:t>
            </a:r>
            <a:r>
              <a:rPr lang="en-US" sz="1200" dirty="0" smtClean="0"/>
              <a:t>patterns.</a:t>
            </a:r>
            <a:endParaRPr lang="es-CO" sz="1200" dirty="0"/>
          </a:p>
        </p:txBody>
      </p:sp>
      <p:sp>
        <p:nvSpPr>
          <p:cNvPr id="28" name="TextBox 27"/>
          <p:cNvSpPr txBox="1"/>
          <p:nvPr/>
        </p:nvSpPr>
        <p:spPr>
          <a:xfrm>
            <a:off x="137295" y="5347876"/>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pic>
        <p:nvPicPr>
          <p:cNvPr id="29" name="Picture 2" descr="Resultado de imagen para minsait logo"/>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38" y="6567214"/>
            <a:ext cx="1423733" cy="693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a:clrChange>
              <a:clrFrom>
                <a:srgbClr val="FFFFFF"/>
              </a:clrFrom>
              <a:clrTo>
                <a:srgbClr val="FFFFFF">
                  <a:alpha val="0"/>
                </a:srgbClr>
              </a:clrTo>
            </a:clrChange>
          </a:blip>
          <a:stretch>
            <a:fillRect/>
          </a:stretch>
        </p:blipFill>
        <p:spPr>
          <a:xfrm>
            <a:off x="12068693" y="6592299"/>
            <a:ext cx="1550640" cy="676534"/>
          </a:xfrm>
          <a:prstGeom prst="rect">
            <a:avLst/>
          </a:prstGeom>
        </p:spPr>
      </p:pic>
      <p:sp>
        <p:nvSpPr>
          <p:cNvPr id="31" name="Rectangle 30"/>
          <p:cNvSpPr/>
          <p:nvPr/>
        </p:nvSpPr>
        <p:spPr>
          <a:xfrm>
            <a:off x="7495566" y="5907353"/>
            <a:ext cx="6074936" cy="646331"/>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smtClean="0"/>
              <a:t>Current OSF scope does not cover analytics for Meter Data Management, However, our product is able to facilitate information devices’ events, meter data anomalies and data validation.</a:t>
            </a:r>
            <a:endParaRPr lang="es-CO" sz="1200" dirty="0"/>
          </a:p>
        </p:txBody>
      </p:sp>
      <p:sp>
        <p:nvSpPr>
          <p:cNvPr id="37" name="TextBox 36"/>
          <p:cNvSpPr txBox="1"/>
          <p:nvPr/>
        </p:nvSpPr>
        <p:spPr>
          <a:xfrm>
            <a:off x="12456419" y="5688061"/>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
        <p:nvSpPr>
          <p:cNvPr id="39" name="TextBox 38"/>
          <p:cNvSpPr txBox="1"/>
          <p:nvPr/>
        </p:nvSpPr>
        <p:spPr>
          <a:xfrm>
            <a:off x="1986116" y="309677"/>
            <a:ext cx="95471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smtClean="0">
                <a:solidFill>
                  <a:srgbClr val="002060"/>
                </a:solidFill>
                <a:latin typeface="+mj-lt"/>
                <a:ea typeface="+mj-ea"/>
                <a:cs typeface="+mj-cs"/>
              </a:rPr>
              <a:t>Smartflex</a:t>
            </a:r>
            <a:r>
              <a:rPr lang="es-CO" sz="3200" b="1" dirty="0" smtClean="0">
                <a:solidFill>
                  <a:srgbClr val="002060"/>
                </a:solidFill>
                <a:latin typeface="+mj-lt"/>
                <a:ea typeface="+mj-ea"/>
                <a:cs typeface="+mj-cs"/>
              </a:rPr>
              <a:t> – MDM (</a:t>
            </a:r>
            <a:r>
              <a:rPr lang="es-CO" sz="3200" b="1" dirty="0" err="1" smtClean="0">
                <a:solidFill>
                  <a:srgbClr val="002060"/>
                </a:solidFill>
                <a:latin typeface="+mj-lt"/>
                <a:ea typeface="+mj-ea"/>
                <a:cs typeface="+mj-cs"/>
              </a:rPr>
              <a:t>Analytics</a:t>
            </a:r>
            <a:r>
              <a:rPr lang="es-CO" sz="3200" b="1" dirty="0" smtClean="0">
                <a:solidFill>
                  <a:srgbClr val="002060"/>
                </a:solidFill>
                <a:latin typeface="+mj-lt"/>
                <a:ea typeface="+mj-ea"/>
                <a:cs typeface="+mj-cs"/>
              </a:rPr>
              <a:t>)</a:t>
            </a:r>
          </a:p>
        </p:txBody>
      </p:sp>
      <p:pic>
        <p:nvPicPr>
          <p:cNvPr id="40"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mage result for check ico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alert ic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44" name="TextBox 43"/>
          <p:cNvSpPr txBox="1"/>
          <p:nvPr/>
        </p:nvSpPr>
        <p:spPr>
          <a:xfrm>
            <a:off x="5693274" y="1131412"/>
            <a:ext cx="645812" cy="261610"/>
          </a:xfrm>
          <a:prstGeom prst="rect">
            <a:avLst/>
          </a:prstGeom>
          <a:noFill/>
        </p:spPr>
        <p:txBody>
          <a:bodyPr wrap="square" rtlCol="0">
            <a:spAutoFit/>
          </a:bodyPr>
          <a:lstStyle/>
          <a:p>
            <a:r>
              <a:rPr lang="en-US" sz="1100" dirty="0" smtClean="0"/>
              <a:t>Alert</a:t>
            </a:r>
            <a:endParaRPr lang="en-US" sz="1100" dirty="0"/>
          </a:p>
        </p:txBody>
      </p:sp>
      <p:sp>
        <p:nvSpPr>
          <p:cNvPr id="45" name="TextBox 44"/>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46" name="TextBox 45"/>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47" name="5-Point Star 46"/>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TextBox 47"/>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pic>
        <p:nvPicPr>
          <p:cNvPr id="49"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2664618"/>
            <a:ext cx="345614" cy="34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466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316250" y="2436909"/>
            <a:ext cx="7320764" cy="4127545"/>
            <a:chOff x="6316250" y="2436909"/>
            <a:chExt cx="7320764" cy="4127545"/>
          </a:xfrm>
        </p:grpSpPr>
        <p:pic>
          <p:nvPicPr>
            <p:cNvPr id="32" name="Picture 31"/>
            <p:cNvPicPr>
              <a:picLocks noChangeAspect="1"/>
            </p:cNvPicPr>
            <p:nvPr/>
          </p:nvPicPr>
          <p:blipFill>
            <a:blip r:embed="rId3"/>
            <a:stretch>
              <a:fillRect/>
            </a:stretch>
          </p:blipFill>
          <p:spPr>
            <a:xfrm>
              <a:off x="6354954" y="2453211"/>
              <a:ext cx="7243916" cy="4095074"/>
            </a:xfrm>
            <a:prstGeom prst="rect">
              <a:avLst/>
            </a:prstGeom>
          </p:spPr>
        </p:pic>
        <p:sp>
          <p:nvSpPr>
            <p:cNvPr id="36" name="Rectangle 35"/>
            <p:cNvSpPr/>
            <p:nvPr/>
          </p:nvSpPr>
          <p:spPr>
            <a:xfrm>
              <a:off x="6354954" y="3479676"/>
              <a:ext cx="1225717" cy="301897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3" name="Rectangle 32"/>
            <p:cNvSpPr/>
            <p:nvPr/>
          </p:nvSpPr>
          <p:spPr>
            <a:xfrm>
              <a:off x="6316250" y="2436909"/>
              <a:ext cx="7307977" cy="1042768"/>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4" name="Rectangle 33"/>
            <p:cNvSpPr/>
            <p:nvPr/>
          </p:nvSpPr>
          <p:spPr>
            <a:xfrm>
              <a:off x="6376985" y="5758209"/>
              <a:ext cx="7221885" cy="80624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5" name="Rectangle 34"/>
            <p:cNvSpPr/>
            <p:nvPr/>
          </p:nvSpPr>
          <p:spPr>
            <a:xfrm>
              <a:off x="11275825" y="3479676"/>
              <a:ext cx="2361189" cy="2278534"/>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grpSp>
      <p:pic>
        <p:nvPicPr>
          <p:cNvPr id="4" name="Picture 3"/>
          <p:cNvPicPr>
            <a:picLocks noChangeAspect="1"/>
          </p:cNvPicPr>
          <p:nvPr/>
        </p:nvPicPr>
        <p:blipFill>
          <a:blip r:embed="rId4"/>
          <a:stretch>
            <a:fillRect/>
          </a:stretch>
        </p:blipFill>
        <p:spPr>
          <a:xfrm>
            <a:off x="50209" y="2600692"/>
            <a:ext cx="6190351" cy="4055747"/>
          </a:xfrm>
          <a:prstGeom prst="rect">
            <a:avLst/>
          </a:prstGeom>
        </p:spPr>
      </p:pic>
      <p:sp>
        <p:nvSpPr>
          <p:cNvPr id="12" name="Rounded Rectangle 11"/>
          <p:cNvSpPr/>
          <p:nvPr/>
        </p:nvSpPr>
        <p:spPr>
          <a:xfrm>
            <a:off x="3962401" y="2964811"/>
            <a:ext cx="1994511" cy="51728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68" y="270874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5251" y="2964811"/>
            <a:ext cx="345614" cy="301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3768" y="31988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2923112"/>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5976" y="3182492"/>
            <a:ext cx="345614" cy="3456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299105" y="5122539"/>
            <a:ext cx="929288" cy="3146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ounded Rectangle 19"/>
          <p:cNvSpPr/>
          <p:nvPr/>
        </p:nvSpPr>
        <p:spPr>
          <a:xfrm>
            <a:off x="2203890" y="3246459"/>
            <a:ext cx="1546396" cy="23321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angle 30"/>
          <p:cNvSpPr/>
          <p:nvPr/>
        </p:nvSpPr>
        <p:spPr>
          <a:xfrm>
            <a:off x="44488" y="2074822"/>
            <a:ext cx="6217767" cy="149408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pic>
        <p:nvPicPr>
          <p:cNvPr id="23"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24" y="404596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7127" y="4882350"/>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855" y="4352237"/>
            <a:ext cx="214864" cy="2148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989" y="453878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alert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21752" y="4571620"/>
            <a:ext cx="345614" cy="3456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check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1583" y="4373286"/>
            <a:ext cx="214864" cy="21486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0209" y="5162350"/>
            <a:ext cx="6217767" cy="149408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39" name="Rectangle 38"/>
          <p:cNvSpPr/>
          <p:nvPr/>
        </p:nvSpPr>
        <p:spPr>
          <a:xfrm>
            <a:off x="10246808" y="5125626"/>
            <a:ext cx="929288" cy="3146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extBox 1"/>
          <p:cNvSpPr txBox="1"/>
          <p:nvPr/>
        </p:nvSpPr>
        <p:spPr>
          <a:xfrm>
            <a:off x="3107541" y="2298594"/>
            <a:ext cx="3133019" cy="1123712"/>
          </a:xfrm>
          <a:prstGeom prst="wedgeRoundRectCallout">
            <a:avLst>
              <a:gd name="adj1" fmla="val 20541"/>
              <a:gd name="adj2" fmla="val 76700"/>
              <a:gd name="adj3" fmla="val 16667"/>
            </a:avLst>
          </a:prstGeom>
          <a:solidFill>
            <a:schemeClr val="bg1"/>
          </a:solidFill>
          <a:ln>
            <a:solidFill>
              <a:schemeClr val="bg1">
                <a:lumMod val="75000"/>
              </a:schemeClr>
            </a:solidFill>
          </a:ln>
        </p:spPr>
        <p:txBody>
          <a:bodyPr wrap="square" rtlCol="0">
            <a:spAutoFit/>
          </a:bodyPr>
          <a:lstStyle/>
          <a:p>
            <a:pPr algn="ctr"/>
            <a:r>
              <a:rPr lang="en-US" sz="1200" dirty="0"/>
              <a:t>Energy Control and Losses (ECL) allows a </a:t>
            </a:r>
            <a:r>
              <a:rPr lang="en-US" sz="1200" dirty="0" smtClean="0"/>
              <a:t>comprehensive control of flows across the distribution network, identifying losses (both technical and commercial) supporting revenue assurance.</a:t>
            </a:r>
            <a:endParaRPr lang="es-CO" sz="1200" dirty="0"/>
          </a:p>
        </p:txBody>
      </p:sp>
      <p:sp>
        <p:nvSpPr>
          <p:cNvPr id="40" name="Rectangle 39"/>
          <p:cNvSpPr/>
          <p:nvPr/>
        </p:nvSpPr>
        <p:spPr>
          <a:xfrm>
            <a:off x="81316" y="5543143"/>
            <a:ext cx="6074936" cy="1015663"/>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sz="1200" dirty="0" smtClean="0"/>
              <a:t>Losses identification.</a:t>
            </a:r>
          </a:p>
          <a:p>
            <a:pPr marL="285750" indent="-285750">
              <a:buFont typeface="Arial" panose="020B0604020202020204" pitchFamily="34" charset="0"/>
              <a:buChar char="•"/>
            </a:pPr>
            <a:r>
              <a:rPr lang="en-US" sz="1200" dirty="0" smtClean="0"/>
              <a:t>Simulation of losses/ Cost scenarios.</a:t>
            </a:r>
          </a:p>
          <a:p>
            <a:pPr marL="285750" indent="-285750">
              <a:buFont typeface="Arial" panose="020B0604020202020204" pitchFamily="34" charset="0"/>
              <a:buChar char="•"/>
            </a:pPr>
            <a:r>
              <a:rPr lang="en-US" sz="1200" dirty="0" smtClean="0"/>
              <a:t>Energy balance, including global, cross and vertical balance.</a:t>
            </a:r>
          </a:p>
          <a:p>
            <a:pPr marL="285750" indent="-285750">
              <a:buFont typeface="Arial" panose="020B0604020202020204" pitchFamily="34" charset="0"/>
              <a:buChar char="•"/>
            </a:pPr>
            <a:r>
              <a:rPr lang="en-US" sz="1200" dirty="0" smtClean="0"/>
              <a:t>Displays the list of potential customer fraud, monthly non-payment risk.</a:t>
            </a:r>
          </a:p>
          <a:p>
            <a:pPr marL="285750" indent="-285750">
              <a:buFont typeface="Arial" panose="020B0604020202020204" pitchFamily="34" charset="0"/>
              <a:buChar char="•"/>
            </a:pPr>
            <a:r>
              <a:rPr lang="en-US" sz="1200" dirty="0" smtClean="0"/>
              <a:t>Inspection and collection campaign optimization.</a:t>
            </a:r>
          </a:p>
        </p:txBody>
      </p:sp>
      <p:sp>
        <p:nvSpPr>
          <p:cNvPr id="41" name="TextBox 40"/>
          <p:cNvSpPr txBox="1"/>
          <p:nvPr/>
        </p:nvSpPr>
        <p:spPr>
          <a:xfrm>
            <a:off x="137295" y="5347876"/>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pic>
        <p:nvPicPr>
          <p:cNvPr id="42" name="Picture 2" descr="Resultado de imagen para minsait logo"/>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38" y="6567214"/>
            <a:ext cx="1423733" cy="6937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a:off x="12068693" y="6592299"/>
            <a:ext cx="1550640" cy="676534"/>
          </a:xfrm>
          <a:prstGeom prst="rect">
            <a:avLst/>
          </a:prstGeom>
        </p:spPr>
      </p:pic>
      <p:sp>
        <p:nvSpPr>
          <p:cNvPr id="44" name="Rectangle 43"/>
          <p:cNvSpPr/>
          <p:nvPr/>
        </p:nvSpPr>
        <p:spPr>
          <a:xfrm>
            <a:off x="7487873" y="5727456"/>
            <a:ext cx="6074936" cy="461665"/>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200" dirty="0"/>
              <a:t>The </a:t>
            </a:r>
            <a:r>
              <a:rPr lang="en-US" sz="1200" dirty="0" smtClean="0"/>
              <a:t>Non-technical losses </a:t>
            </a:r>
            <a:r>
              <a:rPr lang="en-US" sz="1200" dirty="0"/>
              <a:t>functionality allows identifying network technical troubles or fraudulent </a:t>
            </a:r>
            <a:r>
              <a:rPr lang="en-US" sz="1200" dirty="0" smtClean="0"/>
              <a:t>connections.</a:t>
            </a:r>
            <a:endParaRPr lang="es-CO" sz="1200" dirty="0"/>
          </a:p>
        </p:txBody>
      </p:sp>
      <p:sp>
        <p:nvSpPr>
          <p:cNvPr id="45" name="TextBox 44"/>
          <p:cNvSpPr txBox="1"/>
          <p:nvPr/>
        </p:nvSpPr>
        <p:spPr>
          <a:xfrm>
            <a:off x="12495306" y="5478936"/>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
        <p:nvSpPr>
          <p:cNvPr id="46" name="Rectangle 45"/>
          <p:cNvSpPr/>
          <p:nvPr/>
        </p:nvSpPr>
        <p:spPr>
          <a:xfrm>
            <a:off x="21863" y="3529739"/>
            <a:ext cx="3085679" cy="1641717"/>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chemeClr val="bg1">
                  <a:lumMod val="65000"/>
                </a:schemeClr>
              </a:solidFill>
            </a:endParaRPr>
          </a:p>
        </p:txBody>
      </p:sp>
      <p:sp>
        <p:nvSpPr>
          <p:cNvPr id="47" name="Rectangle 46"/>
          <p:cNvSpPr/>
          <p:nvPr/>
        </p:nvSpPr>
        <p:spPr>
          <a:xfrm>
            <a:off x="8299105" y="4459670"/>
            <a:ext cx="621611" cy="208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8"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2464" y="3385075"/>
            <a:ext cx="664580" cy="57973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1594559" y="257586"/>
            <a:ext cx="10721966"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VS Open </a:t>
            </a:r>
            <a:r>
              <a:rPr lang="es-CO" sz="3200" b="1" dirty="0" err="1" smtClean="0">
                <a:solidFill>
                  <a:srgbClr val="002060"/>
                </a:solidFill>
                <a:latin typeface="+mj-lt"/>
                <a:ea typeface="+mj-ea"/>
                <a:cs typeface="+mj-cs"/>
              </a:rPr>
              <a:t>Smartflex</a:t>
            </a:r>
            <a:r>
              <a:rPr lang="es-CO" sz="3200" b="1" dirty="0" smtClean="0">
                <a:solidFill>
                  <a:srgbClr val="002060"/>
                </a:solidFill>
                <a:latin typeface="+mj-lt"/>
                <a:ea typeface="+mj-ea"/>
                <a:cs typeface="+mj-cs"/>
              </a:rPr>
              <a:t> – MDM (Control and </a:t>
            </a:r>
            <a:r>
              <a:rPr lang="es-CO" sz="3200" b="1" dirty="0" err="1" smtClean="0">
                <a:solidFill>
                  <a:srgbClr val="002060"/>
                </a:solidFill>
                <a:latin typeface="+mj-lt"/>
                <a:ea typeface="+mj-ea"/>
                <a:cs typeface="+mj-cs"/>
              </a:rPr>
              <a:t>losses</a:t>
            </a:r>
            <a:r>
              <a:rPr lang="es-CO" sz="3200" b="1" dirty="0" smtClean="0">
                <a:solidFill>
                  <a:srgbClr val="002060"/>
                </a:solidFill>
                <a:latin typeface="+mj-lt"/>
                <a:ea typeface="+mj-ea"/>
                <a:cs typeface="+mj-cs"/>
              </a:rPr>
              <a:t>)</a:t>
            </a:r>
            <a:endParaRPr lang="es-CO" sz="3200" b="1" dirty="0">
              <a:solidFill>
                <a:srgbClr val="002060"/>
              </a:solidFill>
              <a:latin typeface="+mj-lt"/>
              <a:ea typeface="+mj-ea"/>
              <a:cs typeface="+mj-cs"/>
            </a:endParaRPr>
          </a:p>
        </p:txBody>
      </p:sp>
      <p:pic>
        <p:nvPicPr>
          <p:cNvPr id="51" name="Picture 2" descr="Image result for ALE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21" y="1153491"/>
            <a:ext cx="287398" cy="25070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check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6758" y="1158064"/>
            <a:ext cx="217629" cy="2248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alert ic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6368" y="1131412"/>
            <a:ext cx="285374" cy="29486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534509" y="1142588"/>
            <a:ext cx="1797456" cy="261610"/>
          </a:xfrm>
          <a:prstGeom prst="rect">
            <a:avLst/>
          </a:prstGeom>
          <a:noFill/>
        </p:spPr>
        <p:txBody>
          <a:bodyPr wrap="square" rtlCol="0">
            <a:spAutoFit/>
          </a:bodyPr>
          <a:lstStyle/>
          <a:p>
            <a:pPr algn="ctr"/>
            <a:r>
              <a:rPr lang="en-US" sz="1100" dirty="0" smtClean="0"/>
              <a:t>Complete Fulfillment</a:t>
            </a:r>
            <a:endParaRPr lang="en-US" sz="1100" dirty="0"/>
          </a:p>
        </p:txBody>
      </p:sp>
      <p:sp>
        <p:nvSpPr>
          <p:cNvPr id="55" name="TextBox 54"/>
          <p:cNvSpPr txBox="1"/>
          <p:nvPr/>
        </p:nvSpPr>
        <p:spPr>
          <a:xfrm>
            <a:off x="5693274" y="1131412"/>
            <a:ext cx="645812" cy="261610"/>
          </a:xfrm>
          <a:prstGeom prst="rect">
            <a:avLst/>
          </a:prstGeom>
          <a:noFill/>
        </p:spPr>
        <p:txBody>
          <a:bodyPr wrap="square" rtlCol="0">
            <a:spAutoFit/>
          </a:bodyPr>
          <a:lstStyle/>
          <a:p>
            <a:r>
              <a:rPr lang="en-US" sz="1100" dirty="0" smtClean="0"/>
              <a:t>Alert</a:t>
            </a:r>
            <a:endParaRPr lang="en-US" sz="1100" dirty="0"/>
          </a:p>
        </p:txBody>
      </p:sp>
      <p:sp>
        <p:nvSpPr>
          <p:cNvPr id="56" name="TextBox 55"/>
          <p:cNvSpPr txBox="1"/>
          <p:nvPr/>
        </p:nvSpPr>
        <p:spPr>
          <a:xfrm>
            <a:off x="6577705" y="1148039"/>
            <a:ext cx="1577940" cy="261610"/>
          </a:xfrm>
          <a:prstGeom prst="rect">
            <a:avLst/>
          </a:prstGeom>
          <a:noFill/>
        </p:spPr>
        <p:txBody>
          <a:bodyPr wrap="square" rtlCol="0">
            <a:spAutoFit/>
          </a:bodyPr>
          <a:lstStyle/>
          <a:p>
            <a:pPr algn="ctr"/>
            <a:r>
              <a:rPr lang="en-US" sz="1100" dirty="0" smtClean="0"/>
              <a:t>Partial Fulfillment</a:t>
            </a:r>
            <a:endParaRPr lang="en-US" sz="1100" dirty="0"/>
          </a:p>
        </p:txBody>
      </p:sp>
      <p:sp>
        <p:nvSpPr>
          <p:cNvPr id="57" name="TextBox 56"/>
          <p:cNvSpPr txBox="1"/>
          <p:nvPr/>
        </p:nvSpPr>
        <p:spPr>
          <a:xfrm>
            <a:off x="4034617" y="858696"/>
            <a:ext cx="5158120" cy="276999"/>
          </a:xfrm>
          <a:prstGeom prst="rect">
            <a:avLst/>
          </a:prstGeom>
          <a:noFill/>
        </p:spPr>
        <p:txBody>
          <a:bodyPr wrap="square" rtlCol="0">
            <a:spAutoFit/>
          </a:bodyPr>
          <a:lstStyle/>
          <a:p>
            <a:pPr algn="ctr"/>
            <a:r>
              <a:rPr lang="es-CO" sz="1200" dirty="0" err="1"/>
              <a:t>The</a:t>
            </a:r>
            <a:r>
              <a:rPr lang="es-CO" sz="1200" dirty="0"/>
              <a:t> </a:t>
            </a:r>
            <a:r>
              <a:rPr lang="es-CO" sz="1200" dirty="0" err="1"/>
              <a:t>following</a:t>
            </a:r>
            <a:r>
              <a:rPr lang="es-CO" sz="1200" dirty="0"/>
              <a:t> </a:t>
            </a:r>
            <a:r>
              <a:rPr lang="es-CO" sz="1200" dirty="0" err="1"/>
              <a:t>is</a:t>
            </a:r>
            <a:r>
              <a:rPr lang="es-CO" sz="1200" dirty="0"/>
              <a:t> a </a:t>
            </a:r>
            <a:r>
              <a:rPr lang="es-CO" sz="1200" dirty="0" err="1"/>
              <a:t>comparison</a:t>
            </a:r>
            <a:r>
              <a:rPr lang="es-CO" sz="1200" dirty="0"/>
              <a:t> of OSF </a:t>
            </a:r>
            <a:r>
              <a:rPr lang="es-CO" sz="1200" dirty="0" err="1"/>
              <a:t>respect</a:t>
            </a:r>
            <a:r>
              <a:rPr lang="es-CO" sz="1200" dirty="0"/>
              <a:t> to </a:t>
            </a:r>
            <a:r>
              <a:rPr lang="es-CO" sz="1200" dirty="0" err="1"/>
              <a:t>Minsait</a:t>
            </a:r>
            <a:r>
              <a:rPr lang="es-CO" sz="1200" dirty="0"/>
              <a:t> </a:t>
            </a:r>
            <a:r>
              <a:rPr lang="es-CO" sz="1200" dirty="0" err="1"/>
              <a:t>functional</a:t>
            </a:r>
            <a:r>
              <a:rPr lang="es-CO" sz="1200" dirty="0"/>
              <a:t> </a:t>
            </a:r>
            <a:r>
              <a:rPr lang="es-CO" sz="1200" dirty="0" err="1"/>
              <a:t>scope</a:t>
            </a:r>
            <a:endParaRPr lang="es-CO" sz="1200" dirty="0"/>
          </a:p>
        </p:txBody>
      </p:sp>
      <p:sp>
        <p:nvSpPr>
          <p:cNvPr id="58" name="5-Point Star 57"/>
          <p:cNvSpPr/>
          <p:nvPr/>
        </p:nvSpPr>
        <p:spPr>
          <a:xfrm>
            <a:off x="8091104" y="1179916"/>
            <a:ext cx="211756" cy="181162"/>
          </a:xfrm>
          <a:prstGeom prst="star5">
            <a:avLst>
              <a:gd name="adj" fmla="val 26273"/>
              <a:gd name="hf" fmla="val 105146"/>
              <a:gd name="vf" fmla="val 110557"/>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TextBox 58"/>
          <p:cNvSpPr txBox="1"/>
          <p:nvPr/>
        </p:nvSpPr>
        <p:spPr>
          <a:xfrm>
            <a:off x="8190172" y="1153311"/>
            <a:ext cx="1820822" cy="261610"/>
          </a:xfrm>
          <a:prstGeom prst="rect">
            <a:avLst/>
          </a:prstGeom>
          <a:noFill/>
        </p:spPr>
        <p:txBody>
          <a:bodyPr wrap="square" rtlCol="0">
            <a:spAutoFit/>
          </a:bodyPr>
          <a:lstStyle/>
          <a:p>
            <a:pPr algn="ctr"/>
            <a:r>
              <a:rPr lang="en-US" sz="1100" dirty="0" smtClean="0"/>
              <a:t>Competitive advantage</a:t>
            </a:r>
            <a:endParaRPr lang="en-US" sz="1100" dirty="0"/>
          </a:p>
        </p:txBody>
      </p:sp>
      <p:cxnSp>
        <p:nvCxnSpPr>
          <p:cNvPr id="60" name="Elbow Connector 59"/>
          <p:cNvCxnSpPr>
            <a:stCxn id="4" idx="3"/>
            <a:endCxn id="47" idx="2"/>
          </p:cNvCxnSpPr>
          <p:nvPr/>
        </p:nvCxnSpPr>
        <p:spPr>
          <a:xfrm>
            <a:off x="6240560" y="4628566"/>
            <a:ext cx="2369351" cy="39128"/>
          </a:xfrm>
          <a:prstGeom prst="bentConnector4">
            <a:avLst>
              <a:gd name="adj1" fmla="val 16067"/>
              <a:gd name="adj2" fmla="val 684236"/>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6"/>
          <a:stretch>
            <a:fillRect/>
          </a:stretch>
        </p:blipFill>
        <p:spPr>
          <a:xfrm>
            <a:off x="595352" y="1128230"/>
            <a:ext cx="2043593" cy="4029249"/>
          </a:xfrm>
          <a:prstGeom prst="rect">
            <a:avLst/>
          </a:prstGeom>
        </p:spPr>
      </p:pic>
    </p:spTree>
    <p:extLst>
      <p:ext uri="{BB962C8B-B14F-4D97-AF65-F5344CB8AC3E}">
        <p14:creationId xmlns:p14="http://schemas.microsoft.com/office/powerpoint/2010/main" val="749528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3846" y="829339"/>
            <a:ext cx="6369060" cy="3389904"/>
          </a:xfrm>
          <a:prstGeom prst="rect">
            <a:avLst/>
          </a:prstGeom>
        </p:spPr>
      </p:pic>
      <p:pic>
        <p:nvPicPr>
          <p:cNvPr id="6" name="Picture 5"/>
          <p:cNvPicPr>
            <a:picLocks noChangeAspect="1"/>
          </p:cNvPicPr>
          <p:nvPr/>
        </p:nvPicPr>
        <p:blipFill>
          <a:blip r:embed="rId3"/>
          <a:stretch>
            <a:fillRect/>
          </a:stretch>
        </p:blipFill>
        <p:spPr>
          <a:xfrm>
            <a:off x="6989855" y="829339"/>
            <a:ext cx="6101379" cy="2775097"/>
          </a:xfrm>
          <a:prstGeom prst="rect">
            <a:avLst/>
          </a:prstGeom>
        </p:spPr>
      </p:pic>
      <p:pic>
        <p:nvPicPr>
          <p:cNvPr id="7" name="Picture 6"/>
          <p:cNvPicPr>
            <a:picLocks noChangeAspect="1"/>
          </p:cNvPicPr>
          <p:nvPr/>
        </p:nvPicPr>
        <p:blipFill>
          <a:blip r:embed="rId4"/>
          <a:stretch>
            <a:fillRect/>
          </a:stretch>
        </p:blipFill>
        <p:spPr>
          <a:xfrm>
            <a:off x="8224750" y="3817088"/>
            <a:ext cx="4866484" cy="1903229"/>
          </a:xfrm>
          <a:prstGeom prst="rect">
            <a:avLst/>
          </a:prstGeom>
        </p:spPr>
      </p:pic>
      <p:pic>
        <p:nvPicPr>
          <p:cNvPr id="8" name="Picture 7"/>
          <p:cNvPicPr>
            <a:picLocks noChangeAspect="1"/>
          </p:cNvPicPr>
          <p:nvPr/>
        </p:nvPicPr>
        <p:blipFill>
          <a:blip r:embed="rId5"/>
          <a:stretch>
            <a:fillRect/>
          </a:stretch>
        </p:blipFill>
        <p:spPr>
          <a:xfrm>
            <a:off x="7106813" y="5327114"/>
            <a:ext cx="4886712" cy="1879878"/>
          </a:xfrm>
          <a:prstGeom prst="rect">
            <a:avLst/>
          </a:prstGeom>
        </p:spPr>
      </p:pic>
      <p:pic>
        <p:nvPicPr>
          <p:cNvPr id="9" name="Picture 8"/>
          <p:cNvPicPr>
            <a:picLocks noChangeAspect="1"/>
          </p:cNvPicPr>
          <p:nvPr/>
        </p:nvPicPr>
        <p:blipFill>
          <a:blip r:embed="rId6"/>
          <a:stretch>
            <a:fillRect/>
          </a:stretch>
        </p:blipFill>
        <p:spPr>
          <a:xfrm>
            <a:off x="896861" y="3488789"/>
            <a:ext cx="5534025" cy="3676650"/>
          </a:xfrm>
          <a:prstGeom prst="rect">
            <a:avLst/>
          </a:prstGeom>
        </p:spPr>
      </p:pic>
      <p:sp>
        <p:nvSpPr>
          <p:cNvPr id="10" name="TextBox 9"/>
          <p:cNvSpPr txBox="1"/>
          <p:nvPr/>
        </p:nvSpPr>
        <p:spPr>
          <a:xfrm>
            <a:off x="1986116" y="309677"/>
            <a:ext cx="95471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a:t>
            </a:r>
            <a:r>
              <a:rPr lang="es-CO" sz="3200" b="1" dirty="0" smtClean="0">
                <a:solidFill>
                  <a:srgbClr val="002060"/>
                </a:solidFill>
                <a:latin typeface="+mj-lt"/>
                <a:ea typeface="+mj-ea"/>
                <a:cs typeface="+mj-cs"/>
              </a:rPr>
              <a:t>MDM</a:t>
            </a:r>
            <a:endParaRPr lang="es-CO" sz="3200" b="1" dirty="0">
              <a:solidFill>
                <a:srgbClr val="002060"/>
              </a:solidFill>
              <a:latin typeface="+mj-lt"/>
              <a:ea typeface="+mj-ea"/>
              <a:cs typeface="+mj-cs"/>
            </a:endParaRPr>
          </a:p>
        </p:txBody>
      </p:sp>
    </p:spTree>
    <p:extLst>
      <p:ext uri="{BB962C8B-B14F-4D97-AF65-F5344CB8AC3E}">
        <p14:creationId xmlns:p14="http://schemas.microsoft.com/office/powerpoint/2010/main" val="431959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80661" y="254579"/>
            <a:ext cx="11658600" cy="872065"/>
          </a:xfrm>
          <a:prstGeom prst="rect">
            <a:avLst/>
          </a:prstGeom>
        </p:spPr>
        <p:txBody>
          <a:bodyPr>
            <a:normAutofit/>
          </a:bodyPr>
          <a:lstStyle/>
          <a:p>
            <a:pPr algn="ctr"/>
            <a:r>
              <a:rPr lang="es-ES" b="1" dirty="0" err="1" smtClean="0"/>
              <a:t>Indra’s</a:t>
            </a:r>
            <a:r>
              <a:rPr lang="es-ES" b="1" dirty="0" smtClean="0"/>
              <a:t> </a:t>
            </a:r>
            <a:r>
              <a:rPr lang="es-ES" b="1" dirty="0" err="1" smtClean="0"/>
              <a:t>timeline</a:t>
            </a:r>
            <a:endParaRPr lang="es-ES" b="1" dirty="0"/>
          </a:p>
        </p:txBody>
      </p:sp>
      <p:grpSp>
        <p:nvGrpSpPr>
          <p:cNvPr id="71" name="Group 70"/>
          <p:cNvGrpSpPr/>
          <p:nvPr/>
        </p:nvGrpSpPr>
        <p:grpSpPr>
          <a:xfrm>
            <a:off x="6106616" y="1503583"/>
            <a:ext cx="1671697" cy="1671697"/>
            <a:chOff x="2556318" y="1246522"/>
            <a:chExt cx="1253773" cy="1253773"/>
          </a:xfrm>
        </p:grpSpPr>
        <p:sp>
          <p:nvSpPr>
            <p:cNvPr id="38" name="Oval 37"/>
            <p:cNvSpPr/>
            <p:nvPr/>
          </p:nvSpPr>
          <p:spPr>
            <a:xfrm>
              <a:off x="2556318" y="1246522"/>
              <a:ext cx="1253773" cy="1253773"/>
            </a:xfrm>
            <a:prstGeom prst="ellipse">
              <a:avLst/>
            </a:prstGeom>
            <a:noFill/>
            <a:ln w="76200">
              <a:solidFill>
                <a:srgbClr val="495D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 name="Freeform 96"/>
            <p:cNvSpPr>
              <a:spLocks noEditPoints="1"/>
            </p:cNvSpPr>
            <p:nvPr/>
          </p:nvSpPr>
          <p:spPr bwMode="auto">
            <a:xfrm>
              <a:off x="2822858" y="1525114"/>
              <a:ext cx="720692" cy="696588"/>
            </a:xfrm>
            <a:custGeom>
              <a:avLst/>
              <a:gdLst>
                <a:gd name="T0" fmla="*/ 854 w 2417"/>
                <a:gd name="T1" fmla="*/ 1375 h 2334"/>
                <a:gd name="T2" fmla="*/ 875 w 2417"/>
                <a:gd name="T3" fmla="*/ 1375 h 2334"/>
                <a:gd name="T4" fmla="*/ 1073 w 2417"/>
                <a:gd name="T5" fmla="*/ 802 h 2334"/>
                <a:gd name="T6" fmla="*/ 646 w 2417"/>
                <a:gd name="T7" fmla="*/ 500 h 2334"/>
                <a:gd name="T8" fmla="*/ 646 w 2417"/>
                <a:gd name="T9" fmla="*/ 479 h 2334"/>
                <a:gd name="T10" fmla="*/ 771 w 2417"/>
                <a:gd name="T11" fmla="*/ 250 h 2334"/>
                <a:gd name="T12" fmla="*/ 542 w 2417"/>
                <a:gd name="T13" fmla="*/ 0 h 2334"/>
                <a:gd name="T14" fmla="*/ 312 w 2417"/>
                <a:gd name="T15" fmla="*/ 250 h 2334"/>
                <a:gd name="T16" fmla="*/ 437 w 2417"/>
                <a:gd name="T17" fmla="*/ 479 h 2334"/>
                <a:gd name="T18" fmla="*/ 437 w 2417"/>
                <a:gd name="T19" fmla="*/ 500 h 2334"/>
                <a:gd name="T20" fmla="*/ 10 w 2417"/>
                <a:gd name="T21" fmla="*/ 802 h 2334"/>
                <a:gd name="T22" fmla="*/ 208 w 2417"/>
                <a:gd name="T23" fmla="*/ 1375 h 2334"/>
                <a:gd name="T24" fmla="*/ 240 w 2417"/>
                <a:gd name="T25" fmla="*/ 1375 h 2334"/>
                <a:gd name="T26" fmla="*/ 1333 w 2417"/>
                <a:gd name="T27" fmla="*/ 709 h 2334"/>
                <a:gd name="T28" fmla="*/ 1292 w 2417"/>
                <a:gd name="T29" fmla="*/ 750 h 2334"/>
                <a:gd name="T30" fmla="*/ 1250 w 2417"/>
                <a:gd name="T31" fmla="*/ 709 h 2334"/>
                <a:gd name="T32" fmla="*/ 1292 w 2417"/>
                <a:gd name="T33" fmla="*/ 667 h 2334"/>
                <a:gd name="T34" fmla="*/ 1333 w 2417"/>
                <a:gd name="T35" fmla="*/ 709 h 2334"/>
                <a:gd name="T36" fmla="*/ 1667 w 2417"/>
                <a:gd name="T37" fmla="*/ 1042 h 2334"/>
                <a:gd name="T38" fmla="*/ 1625 w 2417"/>
                <a:gd name="T39" fmla="*/ 1084 h 2334"/>
                <a:gd name="T40" fmla="*/ 1583 w 2417"/>
                <a:gd name="T41" fmla="*/ 1042 h 2334"/>
                <a:gd name="T42" fmla="*/ 1625 w 2417"/>
                <a:gd name="T43" fmla="*/ 1000 h 2334"/>
                <a:gd name="T44" fmla="*/ 1667 w 2417"/>
                <a:gd name="T45" fmla="*/ 1042 h 2334"/>
                <a:gd name="T46" fmla="*/ 2083 w 2417"/>
                <a:gd name="T47" fmla="*/ 625 h 2334"/>
                <a:gd name="T48" fmla="*/ 2042 w 2417"/>
                <a:gd name="T49" fmla="*/ 667 h 2334"/>
                <a:gd name="T50" fmla="*/ 2000 w 2417"/>
                <a:gd name="T51" fmla="*/ 625 h 2334"/>
                <a:gd name="T52" fmla="*/ 2042 w 2417"/>
                <a:gd name="T53" fmla="*/ 584 h 2334"/>
                <a:gd name="T54" fmla="*/ 2083 w 2417"/>
                <a:gd name="T55" fmla="*/ 625 h 2334"/>
                <a:gd name="T56" fmla="*/ 1417 w 2417"/>
                <a:gd name="T57" fmla="*/ 834 h 2334"/>
                <a:gd name="T58" fmla="*/ 1500 w 2417"/>
                <a:gd name="T59" fmla="*/ 917 h 2334"/>
                <a:gd name="T60" fmla="*/ 1750 w 2417"/>
                <a:gd name="T61" fmla="*/ 917 h 2334"/>
                <a:gd name="T62" fmla="*/ 1917 w 2417"/>
                <a:gd name="T63" fmla="*/ 750 h 2334"/>
                <a:gd name="T64" fmla="*/ 1000 w 2417"/>
                <a:gd name="T65" fmla="*/ 1584 h 2334"/>
                <a:gd name="T66" fmla="*/ 2417 w 2417"/>
                <a:gd name="T67" fmla="*/ 1584 h 2334"/>
                <a:gd name="T68" fmla="*/ 2417 w 2417"/>
                <a:gd name="T69" fmla="*/ 167 h 2334"/>
                <a:gd name="T70" fmla="*/ 917 w 2417"/>
                <a:gd name="T71" fmla="*/ 167 h 2334"/>
                <a:gd name="T72" fmla="*/ 1083 w 2417"/>
                <a:gd name="T73" fmla="*/ 1417 h 2334"/>
                <a:gd name="T74" fmla="*/ 2250 w 2417"/>
                <a:gd name="T75" fmla="*/ 1417 h 2334"/>
                <a:gd name="T76" fmla="*/ 2250 w 2417"/>
                <a:gd name="T77" fmla="*/ 334 h 2334"/>
                <a:gd name="T78" fmla="*/ 917 w 2417"/>
                <a:gd name="T79" fmla="*/ 334 h 2334"/>
                <a:gd name="T80" fmla="*/ 250 w 2417"/>
                <a:gd name="T81" fmla="*/ 865 h 2334"/>
                <a:gd name="T82" fmla="*/ 292 w 2417"/>
                <a:gd name="T83" fmla="*/ 2209 h 2334"/>
                <a:gd name="T84" fmla="*/ 417 w 2417"/>
                <a:gd name="T85" fmla="*/ 2334 h 2334"/>
                <a:gd name="T86" fmla="*/ 542 w 2417"/>
                <a:gd name="T87" fmla="*/ 2334 h 2334"/>
                <a:gd name="T88" fmla="*/ 667 w 2417"/>
                <a:gd name="T89" fmla="*/ 2334 h 2334"/>
                <a:gd name="T90" fmla="*/ 792 w 2417"/>
                <a:gd name="T91" fmla="*/ 2209 h 2334"/>
                <a:gd name="T92" fmla="*/ 833 w 2417"/>
                <a:gd name="T93" fmla="*/ 865 h 2334"/>
                <a:gd name="T94" fmla="*/ 542 w 2417"/>
                <a:gd name="T95" fmla="*/ 1375 h 2334"/>
                <a:gd name="T96" fmla="*/ 542 w 2417"/>
                <a:gd name="T97" fmla="*/ 2334 h 2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7" h="2334">
                  <a:moveTo>
                    <a:pt x="854" y="1375"/>
                  </a:moveTo>
                  <a:cubicBezTo>
                    <a:pt x="875" y="1375"/>
                    <a:pt x="875" y="1375"/>
                    <a:pt x="875" y="1375"/>
                  </a:cubicBezTo>
                  <a:cubicBezTo>
                    <a:pt x="1073" y="1375"/>
                    <a:pt x="1083" y="1073"/>
                    <a:pt x="1073" y="802"/>
                  </a:cubicBezTo>
                  <a:cubicBezTo>
                    <a:pt x="1062" y="646"/>
                    <a:pt x="937" y="521"/>
                    <a:pt x="646" y="500"/>
                  </a:cubicBezTo>
                  <a:cubicBezTo>
                    <a:pt x="646" y="479"/>
                    <a:pt x="646" y="479"/>
                    <a:pt x="646" y="479"/>
                  </a:cubicBezTo>
                  <a:cubicBezTo>
                    <a:pt x="719" y="438"/>
                    <a:pt x="771" y="344"/>
                    <a:pt x="771" y="250"/>
                  </a:cubicBezTo>
                  <a:cubicBezTo>
                    <a:pt x="771" y="115"/>
                    <a:pt x="667" y="0"/>
                    <a:pt x="542" y="0"/>
                  </a:cubicBezTo>
                  <a:cubicBezTo>
                    <a:pt x="417" y="0"/>
                    <a:pt x="312" y="115"/>
                    <a:pt x="312" y="250"/>
                  </a:cubicBezTo>
                  <a:cubicBezTo>
                    <a:pt x="312" y="344"/>
                    <a:pt x="365" y="438"/>
                    <a:pt x="437" y="479"/>
                  </a:cubicBezTo>
                  <a:cubicBezTo>
                    <a:pt x="437" y="500"/>
                    <a:pt x="437" y="500"/>
                    <a:pt x="437" y="500"/>
                  </a:cubicBezTo>
                  <a:cubicBezTo>
                    <a:pt x="146" y="521"/>
                    <a:pt x="21" y="646"/>
                    <a:pt x="10" y="802"/>
                  </a:cubicBezTo>
                  <a:cubicBezTo>
                    <a:pt x="0" y="1052"/>
                    <a:pt x="10" y="1375"/>
                    <a:pt x="208" y="1375"/>
                  </a:cubicBezTo>
                  <a:cubicBezTo>
                    <a:pt x="240" y="1375"/>
                    <a:pt x="240" y="1375"/>
                    <a:pt x="240" y="1375"/>
                  </a:cubicBezTo>
                  <a:moveTo>
                    <a:pt x="1333" y="709"/>
                  </a:moveTo>
                  <a:cubicBezTo>
                    <a:pt x="1333" y="729"/>
                    <a:pt x="1312" y="750"/>
                    <a:pt x="1292" y="750"/>
                  </a:cubicBezTo>
                  <a:cubicBezTo>
                    <a:pt x="1271" y="750"/>
                    <a:pt x="1250" y="729"/>
                    <a:pt x="1250" y="709"/>
                  </a:cubicBezTo>
                  <a:cubicBezTo>
                    <a:pt x="1250" y="688"/>
                    <a:pt x="1271" y="667"/>
                    <a:pt x="1292" y="667"/>
                  </a:cubicBezTo>
                  <a:cubicBezTo>
                    <a:pt x="1312" y="667"/>
                    <a:pt x="1333" y="688"/>
                    <a:pt x="1333" y="709"/>
                  </a:cubicBezTo>
                  <a:close/>
                  <a:moveTo>
                    <a:pt x="1667" y="1042"/>
                  </a:moveTo>
                  <a:cubicBezTo>
                    <a:pt x="1667" y="1063"/>
                    <a:pt x="1646" y="1084"/>
                    <a:pt x="1625" y="1084"/>
                  </a:cubicBezTo>
                  <a:cubicBezTo>
                    <a:pt x="1604" y="1084"/>
                    <a:pt x="1583" y="1063"/>
                    <a:pt x="1583" y="1042"/>
                  </a:cubicBezTo>
                  <a:cubicBezTo>
                    <a:pt x="1583" y="1021"/>
                    <a:pt x="1604" y="1000"/>
                    <a:pt x="1625" y="1000"/>
                  </a:cubicBezTo>
                  <a:cubicBezTo>
                    <a:pt x="1646" y="1000"/>
                    <a:pt x="1667" y="1021"/>
                    <a:pt x="1667" y="1042"/>
                  </a:cubicBezTo>
                  <a:close/>
                  <a:moveTo>
                    <a:pt x="2083" y="625"/>
                  </a:moveTo>
                  <a:cubicBezTo>
                    <a:pt x="2083" y="646"/>
                    <a:pt x="2062" y="667"/>
                    <a:pt x="2042" y="667"/>
                  </a:cubicBezTo>
                  <a:cubicBezTo>
                    <a:pt x="2021" y="667"/>
                    <a:pt x="2000" y="646"/>
                    <a:pt x="2000" y="625"/>
                  </a:cubicBezTo>
                  <a:cubicBezTo>
                    <a:pt x="2000" y="604"/>
                    <a:pt x="2021" y="584"/>
                    <a:pt x="2042" y="584"/>
                  </a:cubicBezTo>
                  <a:cubicBezTo>
                    <a:pt x="2062" y="584"/>
                    <a:pt x="2083" y="604"/>
                    <a:pt x="2083" y="625"/>
                  </a:cubicBezTo>
                  <a:close/>
                  <a:moveTo>
                    <a:pt x="1417" y="834"/>
                  </a:moveTo>
                  <a:lnTo>
                    <a:pt x="1500" y="917"/>
                  </a:lnTo>
                  <a:moveTo>
                    <a:pt x="1750" y="917"/>
                  </a:moveTo>
                  <a:lnTo>
                    <a:pt x="1917" y="750"/>
                  </a:lnTo>
                  <a:moveTo>
                    <a:pt x="1000" y="1584"/>
                  </a:moveTo>
                  <a:lnTo>
                    <a:pt x="2417" y="1584"/>
                  </a:lnTo>
                  <a:lnTo>
                    <a:pt x="2417" y="167"/>
                  </a:lnTo>
                  <a:lnTo>
                    <a:pt x="917" y="167"/>
                  </a:lnTo>
                  <a:moveTo>
                    <a:pt x="1083" y="1417"/>
                  </a:moveTo>
                  <a:lnTo>
                    <a:pt x="2250" y="1417"/>
                  </a:lnTo>
                  <a:lnTo>
                    <a:pt x="2250" y="334"/>
                  </a:lnTo>
                  <a:lnTo>
                    <a:pt x="917" y="334"/>
                  </a:lnTo>
                  <a:moveTo>
                    <a:pt x="250" y="865"/>
                  </a:moveTo>
                  <a:cubicBezTo>
                    <a:pt x="208" y="1688"/>
                    <a:pt x="292" y="2209"/>
                    <a:pt x="292" y="2209"/>
                  </a:cubicBezTo>
                  <a:cubicBezTo>
                    <a:pt x="292" y="2282"/>
                    <a:pt x="354" y="2334"/>
                    <a:pt x="417" y="2334"/>
                  </a:cubicBezTo>
                  <a:cubicBezTo>
                    <a:pt x="542" y="2334"/>
                    <a:pt x="542" y="2334"/>
                    <a:pt x="542" y="2334"/>
                  </a:cubicBezTo>
                  <a:cubicBezTo>
                    <a:pt x="667" y="2334"/>
                    <a:pt x="667" y="2334"/>
                    <a:pt x="667" y="2334"/>
                  </a:cubicBezTo>
                  <a:cubicBezTo>
                    <a:pt x="729" y="2334"/>
                    <a:pt x="792" y="2282"/>
                    <a:pt x="792" y="2209"/>
                  </a:cubicBezTo>
                  <a:cubicBezTo>
                    <a:pt x="792" y="2209"/>
                    <a:pt x="875" y="1667"/>
                    <a:pt x="833" y="865"/>
                  </a:cubicBezTo>
                  <a:moveTo>
                    <a:pt x="542" y="1375"/>
                  </a:moveTo>
                  <a:lnTo>
                    <a:pt x="542" y="2334"/>
                  </a:lnTo>
                </a:path>
              </a:pathLst>
            </a:custGeom>
            <a:noFill/>
            <a:ln w="38100" cap="rnd">
              <a:solidFill>
                <a:srgbClr val="263B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s-CO" sz="2000"/>
            </a:p>
          </p:txBody>
        </p:sp>
      </p:grpSp>
      <p:grpSp>
        <p:nvGrpSpPr>
          <p:cNvPr id="72" name="Group 71"/>
          <p:cNvGrpSpPr/>
          <p:nvPr/>
        </p:nvGrpSpPr>
        <p:grpSpPr>
          <a:xfrm>
            <a:off x="2975845" y="1503583"/>
            <a:ext cx="1671697" cy="1671697"/>
            <a:chOff x="554757" y="1209945"/>
            <a:chExt cx="1253773" cy="1253773"/>
          </a:xfrm>
        </p:grpSpPr>
        <p:sp>
          <p:nvSpPr>
            <p:cNvPr id="36" name="Oval 35"/>
            <p:cNvSpPr/>
            <p:nvPr/>
          </p:nvSpPr>
          <p:spPr>
            <a:xfrm>
              <a:off x="554757" y="1209945"/>
              <a:ext cx="1253773" cy="1253773"/>
            </a:xfrm>
            <a:prstGeom prst="ellipse">
              <a:avLst/>
            </a:prstGeom>
            <a:noFill/>
            <a:ln w="76200">
              <a:solidFill>
                <a:srgbClr val="495D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 name="Freeform 103"/>
            <p:cNvSpPr>
              <a:spLocks noEditPoints="1"/>
            </p:cNvSpPr>
            <p:nvPr/>
          </p:nvSpPr>
          <p:spPr bwMode="auto">
            <a:xfrm>
              <a:off x="812326" y="1480293"/>
              <a:ext cx="738634" cy="713076"/>
            </a:xfrm>
            <a:custGeom>
              <a:avLst/>
              <a:gdLst>
                <a:gd name="T0" fmla="*/ 395 w 2333"/>
                <a:gd name="T1" fmla="*/ 1354 h 2260"/>
                <a:gd name="T2" fmla="*/ 218 w 2333"/>
                <a:gd name="T3" fmla="*/ 1177 h 2260"/>
                <a:gd name="T4" fmla="*/ 166 w 2333"/>
                <a:gd name="T5" fmla="*/ 708 h 2260"/>
                <a:gd name="T6" fmla="*/ 0 w 2333"/>
                <a:gd name="T7" fmla="*/ 719 h 2260"/>
                <a:gd name="T8" fmla="*/ 0 w 2333"/>
                <a:gd name="T9" fmla="*/ 1229 h 2260"/>
                <a:gd name="T10" fmla="*/ 302 w 2333"/>
                <a:gd name="T11" fmla="*/ 1719 h 2260"/>
                <a:gd name="T12" fmla="*/ 468 w 2333"/>
                <a:gd name="T13" fmla="*/ 1823 h 2260"/>
                <a:gd name="T14" fmla="*/ 583 w 2333"/>
                <a:gd name="T15" fmla="*/ 1990 h 2260"/>
                <a:gd name="T16" fmla="*/ 583 w 2333"/>
                <a:gd name="T17" fmla="*/ 2260 h 2260"/>
                <a:gd name="T18" fmla="*/ 958 w 2333"/>
                <a:gd name="T19" fmla="*/ 2260 h 2260"/>
                <a:gd name="T20" fmla="*/ 958 w 2333"/>
                <a:gd name="T21" fmla="*/ 1823 h 2260"/>
                <a:gd name="T22" fmla="*/ 614 w 2333"/>
                <a:gd name="T23" fmla="*/ 1250 h 2260"/>
                <a:gd name="T24" fmla="*/ 479 w 2333"/>
                <a:gd name="T25" fmla="*/ 1083 h 2260"/>
                <a:gd name="T26" fmla="*/ 270 w 2333"/>
                <a:gd name="T27" fmla="*/ 969 h 2260"/>
                <a:gd name="T28" fmla="*/ 239 w 2333"/>
                <a:gd name="T29" fmla="*/ 1073 h 2260"/>
                <a:gd name="T30" fmla="*/ 416 w 2333"/>
                <a:gd name="T31" fmla="*/ 1385 h 2260"/>
                <a:gd name="T32" fmla="*/ 448 w 2333"/>
                <a:gd name="T33" fmla="*/ 1490 h 2260"/>
                <a:gd name="T34" fmla="*/ 1948 w 2333"/>
                <a:gd name="T35" fmla="*/ 1354 h 2260"/>
                <a:gd name="T36" fmla="*/ 2114 w 2333"/>
                <a:gd name="T37" fmla="*/ 1177 h 2260"/>
                <a:gd name="T38" fmla="*/ 2166 w 2333"/>
                <a:gd name="T39" fmla="*/ 708 h 2260"/>
                <a:gd name="T40" fmla="*/ 2333 w 2333"/>
                <a:gd name="T41" fmla="*/ 719 h 2260"/>
                <a:gd name="T42" fmla="*/ 2333 w 2333"/>
                <a:gd name="T43" fmla="*/ 1229 h 2260"/>
                <a:gd name="T44" fmla="*/ 2031 w 2333"/>
                <a:gd name="T45" fmla="*/ 1719 h 2260"/>
                <a:gd name="T46" fmla="*/ 1864 w 2333"/>
                <a:gd name="T47" fmla="*/ 1823 h 2260"/>
                <a:gd name="T48" fmla="*/ 1750 w 2333"/>
                <a:gd name="T49" fmla="*/ 1990 h 2260"/>
                <a:gd name="T50" fmla="*/ 1750 w 2333"/>
                <a:gd name="T51" fmla="*/ 2260 h 2260"/>
                <a:gd name="T52" fmla="*/ 1375 w 2333"/>
                <a:gd name="T53" fmla="*/ 2260 h 2260"/>
                <a:gd name="T54" fmla="*/ 1375 w 2333"/>
                <a:gd name="T55" fmla="*/ 1823 h 2260"/>
                <a:gd name="T56" fmla="*/ 1718 w 2333"/>
                <a:gd name="T57" fmla="*/ 1250 h 2260"/>
                <a:gd name="T58" fmla="*/ 1854 w 2333"/>
                <a:gd name="T59" fmla="*/ 1083 h 2260"/>
                <a:gd name="T60" fmla="*/ 2062 w 2333"/>
                <a:gd name="T61" fmla="*/ 969 h 2260"/>
                <a:gd name="T62" fmla="*/ 2093 w 2333"/>
                <a:gd name="T63" fmla="*/ 1073 h 2260"/>
                <a:gd name="T64" fmla="*/ 1916 w 2333"/>
                <a:gd name="T65" fmla="*/ 1385 h 2260"/>
                <a:gd name="T66" fmla="*/ 1885 w 2333"/>
                <a:gd name="T67" fmla="*/ 1490 h 2260"/>
                <a:gd name="T68" fmla="*/ 1468 w 2333"/>
                <a:gd name="T69" fmla="*/ 583 h 2260"/>
                <a:gd name="T70" fmla="*/ 1166 w 2333"/>
                <a:gd name="T71" fmla="*/ 1167 h 2260"/>
                <a:gd name="T72" fmla="*/ 864 w 2333"/>
                <a:gd name="T73" fmla="*/ 583 h 2260"/>
                <a:gd name="T74" fmla="*/ 1166 w 2333"/>
                <a:gd name="T75" fmla="*/ 0 h 2260"/>
                <a:gd name="T76" fmla="*/ 1468 w 2333"/>
                <a:gd name="T77" fmla="*/ 583 h 2260"/>
                <a:gd name="T78" fmla="*/ 1166 w 2333"/>
                <a:gd name="T79" fmla="*/ 0 h 2260"/>
                <a:gd name="T80" fmla="*/ 1166 w 2333"/>
                <a:gd name="T81" fmla="*/ 1167 h 2260"/>
                <a:gd name="T82" fmla="*/ 583 w 2333"/>
                <a:gd name="T83" fmla="*/ 583 h 2260"/>
                <a:gd name="T84" fmla="*/ 1750 w 2333"/>
                <a:gd name="T85" fmla="*/ 583 h 2260"/>
                <a:gd name="T86" fmla="*/ 708 w 2333"/>
                <a:gd name="T87" fmla="*/ 219 h 2260"/>
                <a:gd name="T88" fmla="*/ 1166 w 2333"/>
                <a:gd name="T89" fmla="*/ 323 h 2260"/>
                <a:gd name="T90" fmla="*/ 1625 w 2333"/>
                <a:gd name="T91" fmla="*/ 219 h 2260"/>
                <a:gd name="T92" fmla="*/ 1625 w 2333"/>
                <a:gd name="T93" fmla="*/ 948 h 2260"/>
                <a:gd name="T94" fmla="*/ 1166 w 2333"/>
                <a:gd name="T95" fmla="*/ 844 h 2260"/>
                <a:gd name="T96" fmla="*/ 708 w 2333"/>
                <a:gd name="T97" fmla="*/ 948 h 2260"/>
                <a:gd name="T98" fmla="*/ 1750 w 2333"/>
                <a:gd name="T99" fmla="*/ 583 h 2260"/>
                <a:gd name="T100" fmla="*/ 1166 w 2333"/>
                <a:gd name="T101" fmla="*/ 1167 h 2260"/>
                <a:gd name="T102" fmla="*/ 583 w 2333"/>
                <a:gd name="T103" fmla="*/ 583 h 2260"/>
                <a:gd name="T104" fmla="*/ 1166 w 2333"/>
                <a:gd name="T105" fmla="*/ 0 h 2260"/>
                <a:gd name="T106" fmla="*/ 1750 w 2333"/>
                <a:gd name="T107" fmla="*/ 583 h 2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3" h="2260">
                  <a:moveTo>
                    <a:pt x="395" y="1354"/>
                  </a:moveTo>
                  <a:cubicBezTo>
                    <a:pt x="312" y="1260"/>
                    <a:pt x="260" y="1198"/>
                    <a:pt x="218" y="1177"/>
                  </a:cubicBezTo>
                  <a:cubicBezTo>
                    <a:pt x="239" y="1146"/>
                    <a:pt x="187" y="823"/>
                    <a:pt x="166" y="708"/>
                  </a:cubicBezTo>
                  <a:cubicBezTo>
                    <a:pt x="145" y="594"/>
                    <a:pt x="0" y="604"/>
                    <a:pt x="0" y="719"/>
                  </a:cubicBezTo>
                  <a:cubicBezTo>
                    <a:pt x="0" y="854"/>
                    <a:pt x="0" y="1146"/>
                    <a:pt x="0" y="1229"/>
                  </a:cubicBezTo>
                  <a:cubicBezTo>
                    <a:pt x="0" y="1260"/>
                    <a:pt x="229" y="1635"/>
                    <a:pt x="302" y="1719"/>
                  </a:cubicBezTo>
                  <a:cubicBezTo>
                    <a:pt x="323" y="1750"/>
                    <a:pt x="385" y="1802"/>
                    <a:pt x="468" y="1823"/>
                  </a:cubicBezTo>
                  <a:cubicBezTo>
                    <a:pt x="541" y="1844"/>
                    <a:pt x="583" y="1917"/>
                    <a:pt x="583" y="1990"/>
                  </a:cubicBezTo>
                  <a:cubicBezTo>
                    <a:pt x="583" y="2260"/>
                    <a:pt x="583" y="2260"/>
                    <a:pt x="583" y="2260"/>
                  </a:cubicBezTo>
                  <a:moveTo>
                    <a:pt x="958" y="2260"/>
                  </a:moveTo>
                  <a:cubicBezTo>
                    <a:pt x="958" y="1823"/>
                    <a:pt x="958" y="1823"/>
                    <a:pt x="958" y="1823"/>
                  </a:cubicBezTo>
                  <a:cubicBezTo>
                    <a:pt x="958" y="1437"/>
                    <a:pt x="781" y="1312"/>
                    <a:pt x="614" y="1250"/>
                  </a:cubicBezTo>
                  <a:cubicBezTo>
                    <a:pt x="552" y="1187"/>
                    <a:pt x="500" y="1135"/>
                    <a:pt x="479" y="1083"/>
                  </a:cubicBezTo>
                  <a:cubicBezTo>
                    <a:pt x="406" y="948"/>
                    <a:pt x="333" y="927"/>
                    <a:pt x="270" y="969"/>
                  </a:cubicBezTo>
                  <a:cubicBezTo>
                    <a:pt x="239" y="990"/>
                    <a:pt x="229" y="1031"/>
                    <a:pt x="239" y="1073"/>
                  </a:cubicBezTo>
                  <a:cubicBezTo>
                    <a:pt x="260" y="1156"/>
                    <a:pt x="343" y="1312"/>
                    <a:pt x="416" y="1385"/>
                  </a:cubicBezTo>
                  <a:cubicBezTo>
                    <a:pt x="416" y="1385"/>
                    <a:pt x="427" y="1448"/>
                    <a:pt x="448" y="1490"/>
                  </a:cubicBezTo>
                  <a:moveTo>
                    <a:pt x="1948" y="1354"/>
                  </a:moveTo>
                  <a:cubicBezTo>
                    <a:pt x="2020" y="1260"/>
                    <a:pt x="2073" y="1198"/>
                    <a:pt x="2114" y="1177"/>
                  </a:cubicBezTo>
                  <a:cubicBezTo>
                    <a:pt x="2093" y="1146"/>
                    <a:pt x="2145" y="823"/>
                    <a:pt x="2166" y="708"/>
                  </a:cubicBezTo>
                  <a:cubicBezTo>
                    <a:pt x="2187" y="594"/>
                    <a:pt x="2333" y="604"/>
                    <a:pt x="2333" y="719"/>
                  </a:cubicBezTo>
                  <a:cubicBezTo>
                    <a:pt x="2333" y="854"/>
                    <a:pt x="2333" y="1146"/>
                    <a:pt x="2333" y="1229"/>
                  </a:cubicBezTo>
                  <a:cubicBezTo>
                    <a:pt x="2333" y="1260"/>
                    <a:pt x="2104" y="1635"/>
                    <a:pt x="2031" y="1719"/>
                  </a:cubicBezTo>
                  <a:cubicBezTo>
                    <a:pt x="2010" y="1750"/>
                    <a:pt x="1948" y="1802"/>
                    <a:pt x="1864" y="1823"/>
                  </a:cubicBezTo>
                  <a:cubicBezTo>
                    <a:pt x="1791" y="1844"/>
                    <a:pt x="1750" y="1917"/>
                    <a:pt x="1750" y="1990"/>
                  </a:cubicBezTo>
                  <a:cubicBezTo>
                    <a:pt x="1750" y="2260"/>
                    <a:pt x="1750" y="2260"/>
                    <a:pt x="1750" y="2260"/>
                  </a:cubicBezTo>
                  <a:moveTo>
                    <a:pt x="1375" y="2260"/>
                  </a:moveTo>
                  <a:cubicBezTo>
                    <a:pt x="1375" y="1823"/>
                    <a:pt x="1375" y="1823"/>
                    <a:pt x="1375" y="1823"/>
                  </a:cubicBezTo>
                  <a:cubicBezTo>
                    <a:pt x="1375" y="1437"/>
                    <a:pt x="1562" y="1312"/>
                    <a:pt x="1718" y="1250"/>
                  </a:cubicBezTo>
                  <a:cubicBezTo>
                    <a:pt x="1781" y="1187"/>
                    <a:pt x="1833" y="1135"/>
                    <a:pt x="1854" y="1083"/>
                  </a:cubicBezTo>
                  <a:cubicBezTo>
                    <a:pt x="1927" y="948"/>
                    <a:pt x="2000" y="927"/>
                    <a:pt x="2062" y="969"/>
                  </a:cubicBezTo>
                  <a:cubicBezTo>
                    <a:pt x="2093" y="990"/>
                    <a:pt x="2104" y="1031"/>
                    <a:pt x="2093" y="1073"/>
                  </a:cubicBezTo>
                  <a:cubicBezTo>
                    <a:pt x="2073" y="1156"/>
                    <a:pt x="1989" y="1312"/>
                    <a:pt x="1916" y="1385"/>
                  </a:cubicBezTo>
                  <a:cubicBezTo>
                    <a:pt x="1916" y="1385"/>
                    <a:pt x="1906" y="1448"/>
                    <a:pt x="1885" y="1490"/>
                  </a:cubicBezTo>
                  <a:moveTo>
                    <a:pt x="1468" y="583"/>
                  </a:moveTo>
                  <a:cubicBezTo>
                    <a:pt x="1468" y="906"/>
                    <a:pt x="1333" y="1167"/>
                    <a:pt x="1166" y="1167"/>
                  </a:cubicBezTo>
                  <a:cubicBezTo>
                    <a:pt x="1000" y="1167"/>
                    <a:pt x="864" y="906"/>
                    <a:pt x="864" y="583"/>
                  </a:cubicBezTo>
                  <a:cubicBezTo>
                    <a:pt x="864" y="260"/>
                    <a:pt x="1000" y="0"/>
                    <a:pt x="1166" y="0"/>
                  </a:cubicBezTo>
                  <a:cubicBezTo>
                    <a:pt x="1333" y="0"/>
                    <a:pt x="1468" y="260"/>
                    <a:pt x="1468" y="583"/>
                  </a:cubicBezTo>
                  <a:close/>
                  <a:moveTo>
                    <a:pt x="1166" y="0"/>
                  </a:moveTo>
                  <a:lnTo>
                    <a:pt x="1166" y="1167"/>
                  </a:lnTo>
                  <a:moveTo>
                    <a:pt x="583" y="583"/>
                  </a:moveTo>
                  <a:lnTo>
                    <a:pt x="1750" y="583"/>
                  </a:lnTo>
                  <a:moveTo>
                    <a:pt x="708" y="219"/>
                  </a:moveTo>
                  <a:cubicBezTo>
                    <a:pt x="823" y="281"/>
                    <a:pt x="979" y="323"/>
                    <a:pt x="1166" y="323"/>
                  </a:cubicBezTo>
                  <a:cubicBezTo>
                    <a:pt x="1354" y="323"/>
                    <a:pt x="1510" y="281"/>
                    <a:pt x="1625" y="219"/>
                  </a:cubicBezTo>
                  <a:moveTo>
                    <a:pt x="1625" y="948"/>
                  </a:moveTo>
                  <a:cubicBezTo>
                    <a:pt x="1510" y="885"/>
                    <a:pt x="1354" y="844"/>
                    <a:pt x="1166" y="844"/>
                  </a:cubicBezTo>
                  <a:cubicBezTo>
                    <a:pt x="979" y="844"/>
                    <a:pt x="823" y="885"/>
                    <a:pt x="708" y="948"/>
                  </a:cubicBezTo>
                  <a:moveTo>
                    <a:pt x="1750" y="583"/>
                  </a:moveTo>
                  <a:cubicBezTo>
                    <a:pt x="1750" y="906"/>
                    <a:pt x="1489" y="1167"/>
                    <a:pt x="1166" y="1167"/>
                  </a:cubicBezTo>
                  <a:cubicBezTo>
                    <a:pt x="843" y="1167"/>
                    <a:pt x="583" y="906"/>
                    <a:pt x="583" y="583"/>
                  </a:cubicBezTo>
                  <a:cubicBezTo>
                    <a:pt x="583" y="260"/>
                    <a:pt x="843" y="0"/>
                    <a:pt x="1166" y="0"/>
                  </a:cubicBezTo>
                  <a:cubicBezTo>
                    <a:pt x="1489" y="0"/>
                    <a:pt x="1750" y="260"/>
                    <a:pt x="1750" y="583"/>
                  </a:cubicBezTo>
                  <a:close/>
                </a:path>
              </a:pathLst>
            </a:custGeom>
            <a:noFill/>
            <a:ln w="38100" cap="rnd">
              <a:solidFill>
                <a:srgbClr val="263B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s-CO" sz="2000"/>
            </a:p>
          </p:txBody>
        </p:sp>
      </p:grpSp>
      <p:grpSp>
        <p:nvGrpSpPr>
          <p:cNvPr id="12" name="Group 11"/>
          <p:cNvGrpSpPr/>
          <p:nvPr/>
        </p:nvGrpSpPr>
        <p:grpSpPr>
          <a:xfrm>
            <a:off x="10309067" y="1503583"/>
            <a:ext cx="1671697" cy="1671697"/>
            <a:chOff x="7703869" y="1644992"/>
            <a:chExt cx="1671697" cy="1671697"/>
          </a:xfrm>
        </p:grpSpPr>
        <p:sp>
          <p:nvSpPr>
            <p:cNvPr id="51" name="Oval 50"/>
            <p:cNvSpPr/>
            <p:nvPr/>
          </p:nvSpPr>
          <p:spPr>
            <a:xfrm>
              <a:off x="7703869" y="1644992"/>
              <a:ext cx="1671697" cy="1671697"/>
            </a:xfrm>
            <a:prstGeom prst="ellipse">
              <a:avLst/>
            </a:prstGeom>
            <a:noFill/>
            <a:ln w="76200">
              <a:solidFill>
                <a:srgbClr val="495D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Freeform 35"/>
            <p:cNvSpPr>
              <a:spLocks noEditPoints="1"/>
            </p:cNvSpPr>
            <p:nvPr/>
          </p:nvSpPr>
          <p:spPr bwMode="auto">
            <a:xfrm>
              <a:off x="8026272" y="1961147"/>
              <a:ext cx="1026888" cy="1022909"/>
            </a:xfrm>
            <a:custGeom>
              <a:avLst/>
              <a:gdLst>
                <a:gd name="T0" fmla="*/ 1042 w 2084"/>
                <a:gd name="T1" fmla="*/ 2083 h 2083"/>
                <a:gd name="T2" fmla="*/ 1042 w 2084"/>
                <a:gd name="T3" fmla="*/ 0 h 2083"/>
                <a:gd name="T4" fmla="*/ 1063 w 2084"/>
                <a:gd name="T5" fmla="*/ 677 h 2083"/>
                <a:gd name="T6" fmla="*/ 1063 w 2084"/>
                <a:gd name="T7" fmla="*/ 677 h 2083"/>
                <a:gd name="T8" fmla="*/ 250 w 2084"/>
                <a:gd name="T9" fmla="*/ 656 h 2083"/>
                <a:gd name="T10" fmla="*/ 355 w 2084"/>
                <a:gd name="T11" fmla="*/ 740 h 2083"/>
                <a:gd name="T12" fmla="*/ 490 w 2084"/>
                <a:gd name="T13" fmla="*/ 896 h 2083"/>
                <a:gd name="T14" fmla="*/ 1011 w 2084"/>
                <a:gd name="T15" fmla="*/ 1135 h 2083"/>
                <a:gd name="T16" fmla="*/ 1032 w 2084"/>
                <a:gd name="T17" fmla="*/ 1260 h 2083"/>
                <a:gd name="T18" fmla="*/ 1021 w 2084"/>
                <a:gd name="T19" fmla="*/ 1375 h 2083"/>
                <a:gd name="T20" fmla="*/ 1115 w 2084"/>
                <a:gd name="T21" fmla="*/ 1521 h 2083"/>
                <a:gd name="T22" fmla="*/ 1198 w 2084"/>
                <a:gd name="T23" fmla="*/ 1698 h 2083"/>
                <a:gd name="T24" fmla="*/ 1146 w 2084"/>
                <a:gd name="T25" fmla="*/ 2000 h 2083"/>
                <a:gd name="T26" fmla="*/ 1136 w 2084"/>
                <a:gd name="T27" fmla="*/ 2083 h 2083"/>
                <a:gd name="T28" fmla="*/ 1271 w 2084"/>
                <a:gd name="T29" fmla="*/ 2052 h 2083"/>
                <a:gd name="T30" fmla="*/ 1417 w 2084"/>
                <a:gd name="T31" fmla="*/ 1885 h 2083"/>
                <a:gd name="T32" fmla="*/ 1459 w 2084"/>
                <a:gd name="T33" fmla="*/ 1875 h 2083"/>
                <a:gd name="T34" fmla="*/ 1563 w 2084"/>
                <a:gd name="T35" fmla="*/ 1750 h 2083"/>
                <a:gd name="T36" fmla="*/ 1719 w 2084"/>
                <a:gd name="T37" fmla="*/ 1594 h 2083"/>
                <a:gd name="T38" fmla="*/ 1782 w 2084"/>
                <a:gd name="T39" fmla="*/ 1437 h 2083"/>
                <a:gd name="T40" fmla="*/ 1625 w 2084"/>
                <a:gd name="T41" fmla="*/ 1302 h 2083"/>
                <a:gd name="T42" fmla="*/ 1407 w 2084"/>
                <a:gd name="T43" fmla="*/ 1146 h 2083"/>
                <a:gd name="T44" fmla="*/ 1063 w 2084"/>
                <a:gd name="T45" fmla="*/ 1115 h 2083"/>
                <a:gd name="T46" fmla="*/ 886 w 2084"/>
                <a:gd name="T47" fmla="*/ 979 h 2083"/>
                <a:gd name="T48" fmla="*/ 792 w 2084"/>
                <a:gd name="T49" fmla="*/ 885 h 2083"/>
                <a:gd name="T50" fmla="*/ 980 w 2084"/>
                <a:gd name="T51" fmla="*/ 771 h 2083"/>
                <a:gd name="T52" fmla="*/ 1011 w 2084"/>
                <a:gd name="T53" fmla="*/ 719 h 2083"/>
                <a:gd name="T54" fmla="*/ 1011 w 2084"/>
                <a:gd name="T55" fmla="*/ 708 h 2083"/>
                <a:gd name="T56" fmla="*/ 1063 w 2084"/>
                <a:gd name="T57" fmla="*/ 677 h 2083"/>
                <a:gd name="T58" fmla="*/ 1094 w 2084"/>
                <a:gd name="T59" fmla="*/ 604 h 2083"/>
                <a:gd name="T60" fmla="*/ 1292 w 2084"/>
                <a:gd name="T61" fmla="*/ 479 h 2083"/>
                <a:gd name="T62" fmla="*/ 1480 w 2084"/>
                <a:gd name="T63" fmla="*/ 417 h 2083"/>
                <a:gd name="T64" fmla="*/ 1438 w 2084"/>
                <a:gd name="T65" fmla="*/ 312 h 2083"/>
                <a:gd name="T66" fmla="*/ 1334 w 2084"/>
                <a:gd name="T67" fmla="*/ 187 h 2083"/>
                <a:gd name="T68" fmla="*/ 1167 w 2084"/>
                <a:gd name="T69" fmla="*/ 104 h 2083"/>
                <a:gd name="T70" fmla="*/ 1073 w 2084"/>
                <a:gd name="T71" fmla="*/ 177 h 2083"/>
                <a:gd name="T72" fmla="*/ 1011 w 2084"/>
                <a:gd name="T73" fmla="*/ 323 h 2083"/>
                <a:gd name="T74" fmla="*/ 907 w 2084"/>
                <a:gd name="T75" fmla="*/ 229 h 2083"/>
                <a:gd name="T76" fmla="*/ 896 w 2084"/>
                <a:gd name="T77" fmla="*/ 31 h 2083"/>
                <a:gd name="T78" fmla="*/ 198 w 2084"/>
                <a:gd name="T79" fmla="*/ 427 h 2083"/>
                <a:gd name="T80" fmla="*/ 1271 w 2084"/>
                <a:gd name="T81" fmla="*/ 2062 h 2083"/>
                <a:gd name="T82" fmla="*/ 1271 w 2084"/>
                <a:gd name="T83" fmla="*/ 2052 h 2083"/>
                <a:gd name="T84" fmla="*/ 1271 w 2084"/>
                <a:gd name="T85" fmla="*/ 2062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84" h="2083">
                  <a:moveTo>
                    <a:pt x="2084" y="1042"/>
                  </a:moveTo>
                  <a:cubicBezTo>
                    <a:pt x="2084" y="1615"/>
                    <a:pt x="1615" y="2083"/>
                    <a:pt x="1042" y="2083"/>
                  </a:cubicBezTo>
                  <a:cubicBezTo>
                    <a:pt x="469" y="2083"/>
                    <a:pt x="0" y="1615"/>
                    <a:pt x="0" y="1042"/>
                  </a:cubicBezTo>
                  <a:cubicBezTo>
                    <a:pt x="0" y="469"/>
                    <a:pt x="469" y="0"/>
                    <a:pt x="1042" y="0"/>
                  </a:cubicBezTo>
                  <a:cubicBezTo>
                    <a:pt x="1615" y="0"/>
                    <a:pt x="2084" y="469"/>
                    <a:pt x="2084" y="1042"/>
                  </a:cubicBezTo>
                  <a:close/>
                  <a:moveTo>
                    <a:pt x="1063" y="677"/>
                  </a:moveTo>
                  <a:cubicBezTo>
                    <a:pt x="1053" y="677"/>
                    <a:pt x="1053" y="677"/>
                    <a:pt x="1042" y="687"/>
                  </a:cubicBezTo>
                  <a:cubicBezTo>
                    <a:pt x="1053" y="677"/>
                    <a:pt x="1063" y="677"/>
                    <a:pt x="1063" y="677"/>
                  </a:cubicBezTo>
                  <a:close/>
                  <a:moveTo>
                    <a:pt x="188" y="469"/>
                  </a:moveTo>
                  <a:cubicBezTo>
                    <a:pt x="178" y="542"/>
                    <a:pt x="188" y="604"/>
                    <a:pt x="250" y="656"/>
                  </a:cubicBezTo>
                  <a:cubicBezTo>
                    <a:pt x="261" y="677"/>
                    <a:pt x="282" y="677"/>
                    <a:pt x="292" y="698"/>
                  </a:cubicBezTo>
                  <a:cubicBezTo>
                    <a:pt x="313" y="719"/>
                    <a:pt x="334" y="729"/>
                    <a:pt x="355" y="740"/>
                  </a:cubicBezTo>
                  <a:cubicBezTo>
                    <a:pt x="396" y="750"/>
                    <a:pt x="396" y="771"/>
                    <a:pt x="428" y="812"/>
                  </a:cubicBezTo>
                  <a:cubicBezTo>
                    <a:pt x="448" y="844"/>
                    <a:pt x="469" y="854"/>
                    <a:pt x="490" y="896"/>
                  </a:cubicBezTo>
                  <a:cubicBezTo>
                    <a:pt x="500" y="937"/>
                    <a:pt x="625" y="937"/>
                    <a:pt x="667" y="958"/>
                  </a:cubicBezTo>
                  <a:cubicBezTo>
                    <a:pt x="719" y="990"/>
                    <a:pt x="948" y="1146"/>
                    <a:pt x="1011" y="1135"/>
                  </a:cubicBezTo>
                  <a:cubicBezTo>
                    <a:pt x="1011" y="1135"/>
                    <a:pt x="1084" y="1135"/>
                    <a:pt x="1073" y="1198"/>
                  </a:cubicBezTo>
                  <a:cubicBezTo>
                    <a:pt x="1063" y="1219"/>
                    <a:pt x="1042" y="1240"/>
                    <a:pt x="1032" y="1260"/>
                  </a:cubicBezTo>
                  <a:cubicBezTo>
                    <a:pt x="1021" y="1292"/>
                    <a:pt x="1021" y="1312"/>
                    <a:pt x="1021" y="1333"/>
                  </a:cubicBezTo>
                  <a:cubicBezTo>
                    <a:pt x="1021" y="1354"/>
                    <a:pt x="1000" y="1333"/>
                    <a:pt x="1021" y="1375"/>
                  </a:cubicBezTo>
                  <a:cubicBezTo>
                    <a:pt x="1032" y="1396"/>
                    <a:pt x="1042" y="1406"/>
                    <a:pt x="1053" y="1427"/>
                  </a:cubicBezTo>
                  <a:cubicBezTo>
                    <a:pt x="1073" y="1458"/>
                    <a:pt x="1094" y="1490"/>
                    <a:pt x="1115" y="1521"/>
                  </a:cubicBezTo>
                  <a:cubicBezTo>
                    <a:pt x="1136" y="1542"/>
                    <a:pt x="1188" y="1562"/>
                    <a:pt x="1198" y="1594"/>
                  </a:cubicBezTo>
                  <a:cubicBezTo>
                    <a:pt x="1209" y="1615"/>
                    <a:pt x="1198" y="1677"/>
                    <a:pt x="1198" y="1698"/>
                  </a:cubicBezTo>
                  <a:cubicBezTo>
                    <a:pt x="1188" y="1760"/>
                    <a:pt x="1188" y="1823"/>
                    <a:pt x="1167" y="1875"/>
                  </a:cubicBezTo>
                  <a:cubicBezTo>
                    <a:pt x="1157" y="1927"/>
                    <a:pt x="1136" y="1948"/>
                    <a:pt x="1146" y="2000"/>
                  </a:cubicBezTo>
                  <a:cubicBezTo>
                    <a:pt x="1157" y="2031"/>
                    <a:pt x="1146" y="2073"/>
                    <a:pt x="1146" y="2062"/>
                  </a:cubicBezTo>
                  <a:cubicBezTo>
                    <a:pt x="1146" y="2073"/>
                    <a:pt x="1146" y="2073"/>
                    <a:pt x="1136" y="2083"/>
                  </a:cubicBezTo>
                  <a:cubicBezTo>
                    <a:pt x="1188" y="2073"/>
                    <a:pt x="1230" y="2062"/>
                    <a:pt x="1271" y="2062"/>
                  </a:cubicBezTo>
                  <a:cubicBezTo>
                    <a:pt x="1271" y="2062"/>
                    <a:pt x="1271" y="2052"/>
                    <a:pt x="1271" y="2052"/>
                  </a:cubicBezTo>
                  <a:cubicBezTo>
                    <a:pt x="1282" y="2042"/>
                    <a:pt x="1313" y="1969"/>
                    <a:pt x="1323" y="1958"/>
                  </a:cubicBezTo>
                  <a:cubicBezTo>
                    <a:pt x="1313" y="1896"/>
                    <a:pt x="1407" y="1948"/>
                    <a:pt x="1417" y="1885"/>
                  </a:cubicBezTo>
                  <a:cubicBezTo>
                    <a:pt x="1407" y="1885"/>
                    <a:pt x="1407" y="1885"/>
                    <a:pt x="1407" y="1875"/>
                  </a:cubicBezTo>
                  <a:cubicBezTo>
                    <a:pt x="1417" y="1885"/>
                    <a:pt x="1459" y="1875"/>
                    <a:pt x="1459" y="1875"/>
                  </a:cubicBezTo>
                  <a:cubicBezTo>
                    <a:pt x="1459" y="1885"/>
                    <a:pt x="1521" y="1812"/>
                    <a:pt x="1521" y="1802"/>
                  </a:cubicBezTo>
                  <a:cubicBezTo>
                    <a:pt x="1542" y="1781"/>
                    <a:pt x="1553" y="1771"/>
                    <a:pt x="1563" y="1750"/>
                  </a:cubicBezTo>
                  <a:cubicBezTo>
                    <a:pt x="1594" y="1687"/>
                    <a:pt x="1594" y="1698"/>
                    <a:pt x="1646" y="1677"/>
                  </a:cubicBezTo>
                  <a:cubicBezTo>
                    <a:pt x="1646" y="1677"/>
                    <a:pt x="1709" y="1615"/>
                    <a:pt x="1719" y="1594"/>
                  </a:cubicBezTo>
                  <a:cubicBezTo>
                    <a:pt x="1719" y="1562"/>
                    <a:pt x="1709" y="1542"/>
                    <a:pt x="1719" y="1510"/>
                  </a:cubicBezTo>
                  <a:cubicBezTo>
                    <a:pt x="1730" y="1479"/>
                    <a:pt x="1761" y="1469"/>
                    <a:pt x="1782" y="1437"/>
                  </a:cubicBezTo>
                  <a:cubicBezTo>
                    <a:pt x="1792" y="1417"/>
                    <a:pt x="1803" y="1385"/>
                    <a:pt x="1792" y="1365"/>
                  </a:cubicBezTo>
                  <a:cubicBezTo>
                    <a:pt x="1750" y="1323"/>
                    <a:pt x="1657" y="1312"/>
                    <a:pt x="1625" y="1302"/>
                  </a:cubicBezTo>
                  <a:cubicBezTo>
                    <a:pt x="1563" y="1281"/>
                    <a:pt x="1542" y="1281"/>
                    <a:pt x="1532" y="1240"/>
                  </a:cubicBezTo>
                  <a:cubicBezTo>
                    <a:pt x="1532" y="1167"/>
                    <a:pt x="1428" y="1167"/>
                    <a:pt x="1407" y="1146"/>
                  </a:cubicBezTo>
                  <a:cubicBezTo>
                    <a:pt x="1334" y="1094"/>
                    <a:pt x="1198" y="1062"/>
                    <a:pt x="1136" y="1083"/>
                  </a:cubicBezTo>
                  <a:cubicBezTo>
                    <a:pt x="1084" y="1104"/>
                    <a:pt x="1115" y="1135"/>
                    <a:pt x="1063" y="1115"/>
                  </a:cubicBezTo>
                  <a:cubicBezTo>
                    <a:pt x="990" y="1083"/>
                    <a:pt x="948" y="1052"/>
                    <a:pt x="917" y="1000"/>
                  </a:cubicBezTo>
                  <a:cubicBezTo>
                    <a:pt x="907" y="979"/>
                    <a:pt x="886" y="1000"/>
                    <a:pt x="886" y="979"/>
                  </a:cubicBezTo>
                  <a:cubicBezTo>
                    <a:pt x="896" y="958"/>
                    <a:pt x="948" y="896"/>
                    <a:pt x="896" y="896"/>
                  </a:cubicBezTo>
                  <a:cubicBezTo>
                    <a:pt x="855" y="896"/>
                    <a:pt x="803" y="927"/>
                    <a:pt x="792" y="885"/>
                  </a:cubicBezTo>
                  <a:cubicBezTo>
                    <a:pt x="792" y="823"/>
                    <a:pt x="792" y="802"/>
                    <a:pt x="844" y="760"/>
                  </a:cubicBezTo>
                  <a:cubicBezTo>
                    <a:pt x="886" y="740"/>
                    <a:pt x="938" y="708"/>
                    <a:pt x="980" y="771"/>
                  </a:cubicBezTo>
                  <a:cubicBezTo>
                    <a:pt x="990" y="781"/>
                    <a:pt x="1011" y="844"/>
                    <a:pt x="1032" y="812"/>
                  </a:cubicBezTo>
                  <a:cubicBezTo>
                    <a:pt x="1032" y="792"/>
                    <a:pt x="1021" y="740"/>
                    <a:pt x="1011" y="719"/>
                  </a:cubicBezTo>
                  <a:cubicBezTo>
                    <a:pt x="1011" y="719"/>
                    <a:pt x="1011" y="719"/>
                    <a:pt x="1011" y="719"/>
                  </a:cubicBezTo>
                  <a:cubicBezTo>
                    <a:pt x="1011" y="719"/>
                    <a:pt x="1011" y="719"/>
                    <a:pt x="1011" y="708"/>
                  </a:cubicBezTo>
                  <a:cubicBezTo>
                    <a:pt x="1011" y="708"/>
                    <a:pt x="1011" y="719"/>
                    <a:pt x="1011" y="719"/>
                  </a:cubicBezTo>
                  <a:cubicBezTo>
                    <a:pt x="1032" y="698"/>
                    <a:pt x="1063" y="667"/>
                    <a:pt x="1063" y="677"/>
                  </a:cubicBezTo>
                  <a:cubicBezTo>
                    <a:pt x="1073" y="667"/>
                    <a:pt x="1094" y="646"/>
                    <a:pt x="1094" y="635"/>
                  </a:cubicBezTo>
                  <a:cubicBezTo>
                    <a:pt x="1105" y="625"/>
                    <a:pt x="1084" y="615"/>
                    <a:pt x="1094" y="604"/>
                  </a:cubicBezTo>
                  <a:cubicBezTo>
                    <a:pt x="1094" y="604"/>
                    <a:pt x="1167" y="490"/>
                    <a:pt x="1219" y="479"/>
                  </a:cubicBezTo>
                  <a:cubicBezTo>
                    <a:pt x="1240" y="469"/>
                    <a:pt x="1271" y="479"/>
                    <a:pt x="1292" y="479"/>
                  </a:cubicBezTo>
                  <a:cubicBezTo>
                    <a:pt x="1323" y="479"/>
                    <a:pt x="1344" y="448"/>
                    <a:pt x="1365" y="437"/>
                  </a:cubicBezTo>
                  <a:cubicBezTo>
                    <a:pt x="1396" y="417"/>
                    <a:pt x="1438" y="406"/>
                    <a:pt x="1480" y="417"/>
                  </a:cubicBezTo>
                  <a:cubicBezTo>
                    <a:pt x="1500" y="427"/>
                    <a:pt x="1459" y="365"/>
                    <a:pt x="1459" y="365"/>
                  </a:cubicBezTo>
                  <a:cubicBezTo>
                    <a:pt x="1417" y="333"/>
                    <a:pt x="1428" y="333"/>
                    <a:pt x="1438" y="312"/>
                  </a:cubicBezTo>
                  <a:cubicBezTo>
                    <a:pt x="1438" y="292"/>
                    <a:pt x="1396" y="260"/>
                    <a:pt x="1375" y="250"/>
                  </a:cubicBezTo>
                  <a:cubicBezTo>
                    <a:pt x="1355" y="229"/>
                    <a:pt x="1344" y="219"/>
                    <a:pt x="1334" y="187"/>
                  </a:cubicBezTo>
                  <a:cubicBezTo>
                    <a:pt x="1323" y="156"/>
                    <a:pt x="1313" y="135"/>
                    <a:pt x="1271" y="146"/>
                  </a:cubicBezTo>
                  <a:cubicBezTo>
                    <a:pt x="1230" y="156"/>
                    <a:pt x="1230" y="156"/>
                    <a:pt x="1167" y="104"/>
                  </a:cubicBezTo>
                  <a:cubicBezTo>
                    <a:pt x="1146" y="94"/>
                    <a:pt x="1094" y="73"/>
                    <a:pt x="1073" y="94"/>
                  </a:cubicBezTo>
                  <a:cubicBezTo>
                    <a:pt x="1053" y="104"/>
                    <a:pt x="1073" y="156"/>
                    <a:pt x="1073" y="177"/>
                  </a:cubicBezTo>
                  <a:cubicBezTo>
                    <a:pt x="1094" y="219"/>
                    <a:pt x="1073" y="208"/>
                    <a:pt x="1063" y="250"/>
                  </a:cubicBezTo>
                  <a:cubicBezTo>
                    <a:pt x="1053" y="292"/>
                    <a:pt x="1053" y="323"/>
                    <a:pt x="1011" y="323"/>
                  </a:cubicBezTo>
                  <a:cubicBezTo>
                    <a:pt x="980" y="323"/>
                    <a:pt x="1011" y="292"/>
                    <a:pt x="1000" y="271"/>
                  </a:cubicBezTo>
                  <a:cubicBezTo>
                    <a:pt x="990" y="250"/>
                    <a:pt x="928" y="240"/>
                    <a:pt x="907" y="229"/>
                  </a:cubicBezTo>
                  <a:cubicBezTo>
                    <a:pt x="865" y="208"/>
                    <a:pt x="750" y="187"/>
                    <a:pt x="792" y="125"/>
                  </a:cubicBezTo>
                  <a:cubicBezTo>
                    <a:pt x="803" y="94"/>
                    <a:pt x="907" y="31"/>
                    <a:pt x="896" y="31"/>
                  </a:cubicBezTo>
                  <a:cubicBezTo>
                    <a:pt x="907" y="31"/>
                    <a:pt x="917" y="21"/>
                    <a:pt x="928" y="10"/>
                  </a:cubicBezTo>
                  <a:cubicBezTo>
                    <a:pt x="625" y="42"/>
                    <a:pt x="365" y="198"/>
                    <a:pt x="198" y="427"/>
                  </a:cubicBezTo>
                  <a:cubicBezTo>
                    <a:pt x="198" y="437"/>
                    <a:pt x="188" y="458"/>
                    <a:pt x="188" y="469"/>
                  </a:cubicBezTo>
                  <a:close/>
                  <a:moveTo>
                    <a:pt x="1271" y="2062"/>
                  </a:moveTo>
                  <a:cubicBezTo>
                    <a:pt x="1271" y="2052"/>
                    <a:pt x="1271" y="2052"/>
                    <a:pt x="1271" y="2052"/>
                  </a:cubicBezTo>
                  <a:cubicBezTo>
                    <a:pt x="1271" y="2052"/>
                    <a:pt x="1271" y="2052"/>
                    <a:pt x="1271" y="2052"/>
                  </a:cubicBezTo>
                  <a:cubicBezTo>
                    <a:pt x="1271" y="2052"/>
                    <a:pt x="1271" y="2052"/>
                    <a:pt x="1271" y="2062"/>
                  </a:cubicBezTo>
                  <a:cubicBezTo>
                    <a:pt x="1271" y="2062"/>
                    <a:pt x="1271" y="2062"/>
                    <a:pt x="1271" y="2062"/>
                  </a:cubicBezTo>
                  <a:close/>
                </a:path>
              </a:pathLst>
            </a:custGeom>
            <a:noFill/>
            <a:ln w="19050" cap="rnd">
              <a:solidFill>
                <a:srgbClr val="495D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s-CO" sz="2000"/>
            </a:p>
          </p:txBody>
        </p:sp>
      </p:grpSp>
      <p:sp>
        <p:nvSpPr>
          <p:cNvPr id="14" name="TextBox 13"/>
          <p:cNvSpPr txBox="1"/>
          <p:nvPr/>
        </p:nvSpPr>
        <p:spPr>
          <a:xfrm>
            <a:off x="3286832" y="3280353"/>
            <a:ext cx="992872" cy="442674"/>
          </a:xfrm>
          <a:prstGeom prst="roundRect">
            <a:avLst/>
          </a:prstGeom>
          <a:solidFill>
            <a:srgbClr val="D6D4DB"/>
          </a:solidFill>
        </p:spPr>
        <p:txBody>
          <a:bodyPr wrap="square" rtlCol="0">
            <a:spAutoFit/>
          </a:bodyPr>
          <a:lstStyle/>
          <a:p>
            <a:pPr algn="ctr"/>
            <a:r>
              <a:rPr lang="es-CO" sz="2000" b="1" dirty="0" smtClean="0"/>
              <a:t>2011</a:t>
            </a:r>
            <a:endParaRPr lang="en-US" sz="2000" b="1" dirty="0"/>
          </a:p>
        </p:txBody>
      </p:sp>
      <p:sp>
        <p:nvSpPr>
          <p:cNvPr id="45" name="TextBox 44"/>
          <p:cNvSpPr txBox="1"/>
          <p:nvPr/>
        </p:nvSpPr>
        <p:spPr>
          <a:xfrm>
            <a:off x="6446028" y="3280353"/>
            <a:ext cx="992872" cy="442674"/>
          </a:xfrm>
          <a:prstGeom prst="roundRect">
            <a:avLst/>
          </a:prstGeom>
          <a:solidFill>
            <a:srgbClr val="D6D4DB"/>
          </a:solidFill>
        </p:spPr>
        <p:txBody>
          <a:bodyPr wrap="square" rtlCol="0">
            <a:spAutoFit/>
          </a:bodyPr>
          <a:lstStyle/>
          <a:p>
            <a:pPr algn="ctr"/>
            <a:r>
              <a:rPr lang="es-CO" sz="2000" b="1" dirty="0" smtClean="0"/>
              <a:t>2016</a:t>
            </a:r>
            <a:endParaRPr lang="en-US" sz="2000" b="1" dirty="0"/>
          </a:p>
        </p:txBody>
      </p:sp>
      <p:sp>
        <p:nvSpPr>
          <p:cNvPr id="46" name="TextBox 45"/>
          <p:cNvSpPr txBox="1"/>
          <p:nvPr/>
        </p:nvSpPr>
        <p:spPr>
          <a:xfrm>
            <a:off x="10739664" y="3280353"/>
            <a:ext cx="992872" cy="442674"/>
          </a:xfrm>
          <a:prstGeom prst="roundRect">
            <a:avLst/>
          </a:prstGeom>
          <a:solidFill>
            <a:srgbClr val="D6D4DB"/>
          </a:solidFill>
        </p:spPr>
        <p:txBody>
          <a:bodyPr wrap="square" rtlCol="0">
            <a:spAutoFit/>
          </a:bodyPr>
          <a:lstStyle/>
          <a:p>
            <a:pPr algn="ctr"/>
            <a:r>
              <a:rPr lang="es-CO" sz="2000" b="1" dirty="0" smtClean="0"/>
              <a:t>2018</a:t>
            </a:r>
            <a:endParaRPr lang="en-US" sz="2000" b="1" dirty="0"/>
          </a:p>
        </p:txBody>
      </p:sp>
      <p:cxnSp>
        <p:nvCxnSpPr>
          <p:cNvPr id="35" name="Straight Connector 34"/>
          <p:cNvCxnSpPr>
            <a:endCxn id="45" idx="1"/>
          </p:cNvCxnSpPr>
          <p:nvPr/>
        </p:nvCxnSpPr>
        <p:spPr>
          <a:xfrm>
            <a:off x="4279704" y="3501690"/>
            <a:ext cx="2166324" cy="0"/>
          </a:xfrm>
          <a:prstGeom prst="line">
            <a:avLst/>
          </a:prstGeom>
          <a:ln w="57150">
            <a:solidFill>
              <a:srgbClr val="495D6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45" idx="3"/>
            <a:endCxn id="46" idx="1"/>
          </p:cNvCxnSpPr>
          <p:nvPr/>
        </p:nvCxnSpPr>
        <p:spPr>
          <a:xfrm>
            <a:off x="7438900" y="3501690"/>
            <a:ext cx="3300764" cy="0"/>
          </a:xfrm>
          <a:prstGeom prst="line">
            <a:avLst/>
          </a:prstGeom>
          <a:ln w="57150">
            <a:solidFill>
              <a:srgbClr val="495D6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69262" y="1503583"/>
            <a:ext cx="1671697" cy="1671697"/>
          </a:xfrm>
          <a:prstGeom prst="ellipse">
            <a:avLst/>
          </a:prstGeom>
          <a:noFill/>
          <a:ln w="76200">
            <a:solidFill>
              <a:srgbClr val="495D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TextBox 28"/>
          <p:cNvSpPr txBox="1"/>
          <p:nvPr/>
        </p:nvSpPr>
        <p:spPr>
          <a:xfrm>
            <a:off x="436228" y="3280353"/>
            <a:ext cx="1601803" cy="442674"/>
          </a:xfrm>
          <a:prstGeom prst="roundRect">
            <a:avLst/>
          </a:prstGeom>
          <a:solidFill>
            <a:srgbClr val="D6D4DB"/>
          </a:solidFill>
        </p:spPr>
        <p:txBody>
          <a:bodyPr wrap="square" rtlCol="0">
            <a:spAutoFit/>
          </a:bodyPr>
          <a:lstStyle/>
          <a:p>
            <a:pPr algn="ctr"/>
            <a:r>
              <a:rPr lang="en-US" sz="2000" b="1" dirty="0" smtClean="0"/>
              <a:t>1993</a:t>
            </a:r>
            <a:endParaRPr lang="en-US" sz="2000" b="1" dirty="0"/>
          </a:p>
        </p:txBody>
      </p:sp>
      <p:sp>
        <p:nvSpPr>
          <p:cNvPr id="5" name="Oval 4"/>
          <p:cNvSpPr/>
          <p:nvPr/>
        </p:nvSpPr>
        <p:spPr>
          <a:xfrm>
            <a:off x="2246545" y="3427752"/>
            <a:ext cx="140390" cy="147876"/>
          </a:xfrm>
          <a:prstGeom prst="ellipse">
            <a:avLst/>
          </a:prstGeom>
          <a:solidFill>
            <a:srgbClr val="495D6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459105" y="3427752"/>
            <a:ext cx="140390" cy="147876"/>
          </a:xfrm>
          <a:prstGeom prst="ellipse">
            <a:avLst/>
          </a:prstGeom>
          <a:solidFill>
            <a:srgbClr val="495D6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659633" y="3427752"/>
            <a:ext cx="140390" cy="147876"/>
          </a:xfrm>
          <a:prstGeom prst="ellipse">
            <a:avLst/>
          </a:prstGeom>
          <a:solidFill>
            <a:srgbClr val="495D6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ed image"/>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t="15325" b="12574"/>
          <a:stretch/>
        </p:blipFill>
        <p:spPr bwMode="auto">
          <a:xfrm>
            <a:off x="551893" y="1819738"/>
            <a:ext cx="1357261" cy="9786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810" y="3753703"/>
            <a:ext cx="2172600" cy="338554"/>
          </a:xfrm>
          <a:prstGeom prst="rect">
            <a:avLst/>
          </a:prstGeom>
          <a:noFill/>
        </p:spPr>
        <p:txBody>
          <a:bodyPr wrap="square" rtlCol="0">
            <a:spAutoFit/>
          </a:bodyPr>
          <a:lstStyle/>
          <a:p>
            <a:pPr algn="ctr"/>
            <a:r>
              <a:rPr lang="es-CO" sz="1600" dirty="0" err="1" smtClean="0"/>
              <a:t>Indra’s</a:t>
            </a:r>
            <a:r>
              <a:rPr lang="es-CO" sz="1600" dirty="0" smtClean="0"/>
              <a:t> </a:t>
            </a:r>
            <a:r>
              <a:rPr lang="es-CO" sz="1600" dirty="0" err="1" smtClean="0"/>
              <a:t>foundation</a:t>
            </a:r>
            <a:r>
              <a:rPr lang="es-CO" sz="1600" dirty="0" smtClean="0"/>
              <a:t>.</a:t>
            </a:r>
            <a:endParaRPr lang="es-CO" sz="1600" dirty="0"/>
          </a:p>
        </p:txBody>
      </p:sp>
      <p:sp>
        <p:nvSpPr>
          <p:cNvPr id="30" name="TextBox 29"/>
          <p:cNvSpPr txBox="1"/>
          <p:nvPr/>
        </p:nvSpPr>
        <p:spPr>
          <a:xfrm>
            <a:off x="2474258" y="3810824"/>
            <a:ext cx="2474258" cy="1815882"/>
          </a:xfrm>
          <a:prstGeom prst="rect">
            <a:avLst/>
          </a:prstGeom>
          <a:noFill/>
        </p:spPr>
        <p:txBody>
          <a:bodyPr wrap="square" rtlCol="0">
            <a:spAutoFit/>
          </a:bodyPr>
          <a:lstStyle/>
          <a:p>
            <a:pPr algn="ctr"/>
            <a:r>
              <a:rPr lang="es-CO" sz="1600" dirty="0" smtClean="0"/>
              <a:t>Indra </a:t>
            </a:r>
            <a:r>
              <a:rPr lang="en-US" sz="1600" dirty="0" smtClean="0"/>
              <a:t>acquires</a:t>
            </a:r>
            <a:r>
              <a:rPr lang="es-CO" sz="1600" dirty="0" smtClean="0"/>
              <a:t> </a:t>
            </a:r>
            <a:r>
              <a:rPr lang="en-US" sz="1600" dirty="0" err="1" smtClean="0"/>
              <a:t>Politec</a:t>
            </a:r>
            <a:r>
              <a:rPr lang="es-CO" sz="1600" dirty="0" smtClean="0"/>
              <a:t>, a Company </a:t>
            </a:r>
            <a:r>
              <a:rPr lang="en-US" sz="1600" dirty="0" smtClean="0"/>
              <a:t>with</a:t>
            </a:r>
            <a:r>
              <a:rPr lang="es-CO" sz="1600" dirty="0" smtClean="0"/>
              <a:t> </a:t>
            </a:r>
            <a:r>
              <a:rPr lang="en-US" sz="1600" dirty="0"/>
              <a:t>relevant position in the Energy, Financial Services and Public Administration vertical </a:t>
            </a:r>
            <a:r>
              <a:rPr lang="en-US" sz="1600" dirty="0" smtClean="0"/>
              <a:t>markets in Brazil.</a:t>
            </a:r>
            <a:r>
              <a:rPr lang="es-CO" sz="1600" dirty="0" smtClean="0"/>
              <a:t> </a:t>
            </a:r>
            <a:endParaRPr lang="es-CO" sz="1600" dirty="0"/>
          </a:p>
        </p:txBody>
      </p:sp>
      <p:sp>
        <p:nvSpPr>
          <p:cNvPr id="31" name="TextBox 30"/>
          <p:cNvSpPr txBox="1"/>
          <p:nvPr/>
        </p:nvSpPr>
        <p:spPr>
          <a:xfrm>
            <a:off x="5705335" y="3839739"/>
            <a:ext cx="2474258" cy="1569660"/>
          </a:xfrm>
          <a:prstGeom prst="rect">
            <a:avLst/>
          </a:prstGeom>
          <a:noFill/>
        </p:spPr>
        <p:txBody>
          <a:bodyPr wrap="square" rtlCol="0">
            <a:spAutoFit/>
          </a:bodyPr>
          <a:lstStyle/>
          <a:p>
            <a:pPr algn="ctr"/>
            <a:r>
              <a:rPr lang="es-CO" sz="1600" dirty="0" smtClean="0"/>
              <a:t>Indra </a:t>
            </a:r>
            <a:r>
              <a:rPr lang="en-US" sz="1600" dirty="0" smtClean="0"/>
              <a:t>launches</a:t>
            </a:r>
            <a:r>
              <a:rPr lang="es-CO" sz="1600" dirty="0" smtClean="0"/>
              <a:t> </a:t>
            </a:r>
            <a:r>
              <a:rPr lang="es-CO" sz="1600" dirty="0" err="1" smtClean="0"/>
              <a:t>Minsait</a:t>
            </a:r>
            <a:r>
              <a:rPr lang="es-CO" sz="1600" dirty="0" smtClean="0"/>
              <a:t> Brand. </a:t>
            </a:r>
            <a:r>
              <a:rPr lang="en-US" sz="1600" dirty="0" err="1"/>
              <a:t>Indra</a:t>
            </a:r>
            <a:r>
              <a:rPr lang="en-US" sz="1600" dirty="0"/>
              <a:t> has grouped its technology and consultancy solutions in the digital business into </a:t>
            </a:r>
            <a:r>
              <a:rPr lang="en-US" sz="1600" dirty="0" err="1"/>
              <a:t>Minsait</a:t>
            </a:r>
            <a:r>
              <a:rPr lang="en-US" sz="1600" dirty="0"/>
              <a:t>.</a:t>
            </a:r>
            <a:endParaRPr lang="es-CO" sz="1600" dirty="0"/>
          </a:p>
        </p:txBody>
      </p:sp>
      <p:sp>
        <p:nvSpPr>
          <p:cNvPr id="4" name="Rectangle 3"/>
          <p:cNvSpPr/>
          <p:nvPr/>
        </p:nvSpPr>
        <p:spPr>
          <a:xfrm>
            <a:off x="8623996" y="3839739"/>
            <a:ext cx="4966497" cy="1077218"/>
          </a:xfrm>
          <a:prstGeom prst="rect">
            <a:avLst/>
          </a:prstGeom>
          <a:noFill/>
        </p:spPr>
        <p:txBody>
          <a:bodyPr wrap="square" rtlCol="0">
            <a:spAutoFit/>
          </a:bodyPr>
          <a:lstStyle/>
          <a:p>
            <a:pPr algn="ctr"/>
            <a:r>
              <a:rPr lang="en-US" sz="1600" dirty="0" err="1" smtClean="0"/>
              <a:t>Indra</a:t>
            </a:r>
            <a:r>
              <a:rPr lang="en-US" sz="1600" dirty="0" smtClean="0"/>
              <a:t> acquires </a:t>
            </a:r>
            <a:r>
              <a:rPr lang="en-US" sz="1600" dirty="0" err="1" smtClean="0"/>
              <a:t>Paradigma</a:t>
            </a:r>
            <a:r>
              <a:rPr lang="en-US" sz="1600" dirty="0" smtClean="0"/>
              <a:t> </a:t>
            </a:r>
            <a:r>
              <a:rPr lang="en-US" sz="1600" dirty="0"/>
              <a:t>(leader in the native digital format with agile work methodologies and an innovation culture) </a:t>
            </a:r>
            <a:r>
              <a:rPr lang="en-US" sz="1600" dirty="0" smtClean="0"/>
              <a:t>completing </a:t>
            </a:r>
            <a:r>
              <a:rPr lang="en-US" sz="1600" dirty="0" err="1" smtClean="0"/>
              <a:t>Minsait's</a:t>
            </a:r>
            <a:r>
              <a:rPr lang="en-US" sz="1600" dirty="0" smtClean="0"/>
              <a:t> </a:t>
            </a:r>
            <a:r>
              <a:rPr lang="en-US" sz="1600" dirty="0"/>
              <a:t>value proposition.</a:t>
            </a:r>
            <a:endParaRPr lang="es-CO" sz="1600" dirty="0"/>
          </a:p>
        </p:txBody>
      </p:sp>
      <p:sp>
        <p:nvSpPr>
          <p:cNvPr id="6" name="Rectangle 5"/>
          <p:cNvSpPr/>
          <p:nvPr/>
        </p:nvSpPr>
        <p:spPr>
          <a:xfrm>
            <a:off x="8623996" y="5201574"/>
            <a:ext cx="4966498" cy="830997"/>
          </a:xfrm>
          <a:prstGeom prst="rect">
            <a:avLst/>
          </a:prstGeom>
          <a:noFill/>
        </p:spPr>
        <p:txBody>
          <a:bodyPr wrap="square" rtlCol="0">
            <a:spAutoFit/>
          </a:bodyPr>
          <a:lstStyle/>
          <a:p>
            <a:pPr algn="ctr"/>
            <a:r>
              <a:rPr lang="es-CO" sz="1600" dirty="0" smtClean="0"/>
              <a:t>Indra </a:t>
            </a:r>
            <a:r>
              <a:rPr lang="es-CO" sz="1600" dirty="0" err="1" smtClean="0"/>
              <a:t>acquires</a:t>
            </a:r>
            <a:r>
              <a:rPr lang="es-CO" sz="1600" dirty="0" smtClean="0"/>
              <a:t> ACS*, </a:t>
            </a:r>
            <a:r>
              <a:rPr lang="es-CO" sz="1600" dirty="0" err="1"/>
              <a:t>w</a:t>
            </a:r>
            <a:r>
              <a:rPr lang="es-CO" sz="1600" dirty="0" err="1" smtClean="0"/>
              <a:t>ith</a:t>
            </a:r>
            <a:r>
              <a:rPr lang="es-CO" sz="1600" dirty="0" smtClean="0"/>
              <a:t> </a:t>
            </a:r>
            <a:r>
              <a:rPr lang="es-CO" sz="1600" dirty="0" err="1"/>
              <a:t>this</a:t>
            </a:r>
            <a:r>
              <a:rPr lang="es-CO" sz="1600" dirty="0"/>
              <a:t> </a:t>
            </a:r>
            <a:r>
              <a:rPr lang="en-US" sz="1600" dirty="0" smtClean="0"/>
              <a:t>acquisition</a:t>
            </a:r>
            <a:r>
              <a:rPr lang="es-CO" sz="1600" dirty="0" smtClean="0"/>
              <a:t>, </a:t>
            </a:r>
            <a:r>
              <a:rPr lang="es-CO" sz="1600" dirty="0"/>
              <a:t>Indra </a:t>
            </a:r>
            <a:r>
              <a:rPr lang="en-US" sz="1600" dirty="0" smtClean="0"/>
              <a:t>accesses</a:t>
            </a:r>
            <a:r>
              <a:rPr lang="es-CO" sz="1600" dirty="0" smtClean="0"/>
              <a:t> </a:t>
            </a:r>
            <a:r>
              <a:rPr lang="es-CO" sz="1600" dirty="0" err="1"/>
              <a:t>the</a:t>
            </a:r>
            <a:r>
              <a:rPr lang="es-CO" sz="1600" dirty="0"/>
              <a:t> </a:t>
            </a:r>
            <a:r>
              <a:rPr lang="es-CO" sz="1600" dirty="0" err="1"/>
              <a:t>markets</a:t>
            </a:r>
            <a:r>
              <a:rPr lang="es-CO" sz="1600" dirty="0"/>
              <a:t> of </a:t>
            </a:r>
            <a:r>
              <a:rPr lang="es-CO" sz="1600" dirty="0" err="1"/>
              <a:t>the</a:t>
            </a:r>
            <a:r>
              <a:rPr lang="es-CO" sz="1600" dirty="0"/>
              <a:t> </a:t>
            </a:r>
            <a:r>
              <a:rPr lang="es-CO" sz="1600" dirty="0" err="1"/>
              <a:t>United</a:t>
            </a:r>
            <a:r>
              <a:rPr lang="es-CO" sz="1600" dirty="0"/>
              <a:t> </a:t>
            </a:r>
            <a:r>
              <a:rPr lang="es-CO" sz="1600" dirty="0" err="1"/>
              <a:t>States</a:t>
            </a:r>
            <a:r>
              <a:rPr lang="es-CO" sz="1600" dirty="0"/>
              <a:t> and </a:t>
            </a:r>
            <a:r>
              <a:rPr lang="es-CO" sz="1600" dirty="0" err="1" smtClean="0"/>
              <a:t>Canada</a:t>
            </a:r>
            <a:r>
              <a:rPr lang="es-CO" sz="1600" dirty="0" smtClean="0"/>
              <a:t>.</a:t>
            </a:r>
            <a:endParaRPr lang="es-CO" sz="1600" dirty="0"/>
          </a:p>
        </p:txBody>
      </p:sp>
      <p:sp>
        <p:nvSpPr>
          <p:cNvPr id="7" name="Rectangle 6"/>
          <p:cNvSpPr/>
          <p:nvPr/>
        </p:nvSpPr>
        <p:spPr>
          <a:xfrm>
            <a:off x="11412338" y="7061284"/>
            <a:ext cx="2178155" cy="253916"/>
          </a:xfrm>
          <a:prstGeom prst="rect">
            <a:avLst/>
          </a:prstGeom>
        </p:spPr>
        <p:txBody>
          <a:bodyPr wrap="square">
            <a:spAutoFit/>
          </a:bodyPr>
          <a:lstStyle/>
          <a:p>
            <a:r>
              <a:rPr lang="es-CO" sz="1000" dirty="0"/>
              <a:t>* ACS </a:t>
            </a:r>
            <a:r>
              <a:rPr lang="es-CO" sz="1000" dirty="0" err="1"/>
              <a:t>Advanced</a:t>
            </a:r>
            <a:r>
              <a:rPr lang="es-CO" sz="1000" dirty="0"/>
              <a:t> Control </a:t>
            </a:r>
            <a:r>
              <a:rPr lang="es-CO" sz="1000" dirty="0" err="1" smtClean="0"/>
              <a:t>Systems</a:t>
            </a:r>
            <a:endParaRPr lang="es-CO" sz="1000" dirty="0"/>
          </a:p>
        </p:txBody>
      </p:sp>
    </p:spTree>
    <p:extLst>
      <p:ext uri="{BB962C8B-B14F-4D97-AF65-F5344CB8AC3E}">
        <p14:creationId xmlns:p14="http://schemas.microsoft.com/office/powerpoint/2010/main" val="1484638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561" y="1875933"/>
            <a:ext cx="6178766" cy="4006391"/>
          </a:xfrm>
          <a:prstGeom prst="rect">
            <a:avLst/>
          </a:prstGeom>
        </p:spPr>
      </p:pic>
      <p:sp>
        <p:nvSpPr>
          <p:cNvPr id="3" name="TextBox 2"/>
          <p:cNvSpPr txBox="1"/>
          <p:nvPr/>
        </p:nvSpPr>
        <p:spPr>
          <a:xfrm>
            <a:off x="996302" y="1224077"/>
            <a:ext cx="4744622" cy="584775"/>
          </a:xfrm>
          <a:prstGeom prst="rect">
            <a:avLst/>
          </a:prstGeom>
          <a:noFill/>
        </p:spPr>
        <p:txBody>
          <a:bodyPr wrap="square" rtlCol="0">
            <a:spAutoFit/>
          </a:bodyPr>
          <a:lstStyle/>
          <a:p>
            <a:pPr algn="ctr"/>
            <a:r>
              <a:rPr lang="es-CO" sz="3200" b="1" dirty="0">
                <a:solidFill>
                  <a:srgbClr val="002060"/>
                </a:solidFill>
                <a:latin typeface="+mj-lt"/>
                <a:ea typeface="+mj-ea"/>
                <a:cs typeface="+mj-cs"/>
              </a:rPr>
              <a:t>Indra </a:t>
            </a:r>
            <a:r>
              <a:rPr lang="es-CO" sz="3200" b="1" dirty="0" err="1" smtClean="0">
                <a:solidFill>
                  <a:srgbClr val="002060"/>
                </a:solidFill>
                <a:latin typeface="+mj-lt"/>
                <a:ea typeface="+mj-ea"/>
                <a:cs typeface="+mj-cs"/>
              </a:rPr>
              <a:t>Grid</a:t>
            </a:r>
            <a:r>
              <a:rPr lang="es-CO" sz="3200" b="1" dirty="0" smtClean="0">
                <a:solidFill>
                  <a:srgbClr val="002060"/>
                </a:solidFill>
                <a:latin typeface="+mj-lt"/>
                <a:ea typeface="+mj-ea"/>
                <a:cs typeface="+mj-cs"/>
              </a:rPr>
              <a:t> Management</a:t>
            </a:r>
            <a:endParaRPr lang="es-CO" sz="3200" b="1" dirty="0">
              <a:solidFill>
                <a:srgbClr val="002060"/>
              </a:solidFill>
              <a:latin typeface="+mj-lt"/>
              <a:ea typeface="+mj-ea"/>
              <a:cs typeface="+mj-cs"/>
            </a:endParaRPr>
          </a:p>
        </p:txBody>
      </p:sp>
      <p:pic>
        <p:nvPicPr>
          <p:cNvPr id="4" name="Picture 3"/>
          <p:cNvPicPr>
            <a:picLocks noChangeAspect="1"/>
          </p:cNvPicPr>
          <p:nvPr/>
        </p:nvPicPr>
        <p:blipFill>
          <a:blip r:embed="rId3"/>
          <a:stretch>
            <a:fillRect/>
          </a:stretch>
        </p:blipFill>
        <p:spPr>
          <a:xfrm>
            <a:off x="6894137" y="1875933"/>
            <a:ext cx="6595620" cy="3321882"/>
          </a:xfrm>
          <a:prstGeom prst="rect">
            <a:avLst/>
          </a:prstGeom>
        </p:spPr>
      </p:pic>
      <p:sp>
        <p:nvSpPr>
          <p:cNvPr id="6" name="TextBox 5"/>
          <p:cNvSpPr txBox="1"/>
          <p:nvPr/>
        </p:nvSpPr>
        <p:spPr>
          <a:xfrm>
            <a:off x="7183965" y="1224076"/>
            <a:ext cx="5698047" cy="584775"/>
          </a:xfrm>
          <a:prstGeom prst="rect">
            <a:avLst/>
          </a:prstGeom>
          <a:noFill/>
        </p:spPr>
        <p:txBody>
          <a:bodyPr wrap="square" rtlCol="0">
            <a:spAutoFit/>
          </a:bodyPr>
          <a:lstStyle>
            <a:defPPr>
              <a:defRPr lang="en-US"/>
            </a:defPPr>
            <a:lvl1pPr algn="ctr">
              <a:defRPr sz="3200" b="1">
                <a:solidFill>
                  <a:srgbClr val="002060"/>
                </a:solidFill>
                <a:latin typeface="+mj-lt"/>
                <a:ea typeface="+mj-ea"/>
                <a:cs typeface="+mj-cs"/>
              </a:defRPr>
            </a:lvl1pPr>
          </a:lstStyle>
          <a:p>
            <a:r>
              <a:rPr lang="es-CO" dirty="0"/>
              <a:t>Indra ACS</a:t>
            </a:r>
          </a:p>
        </p:txBody>
      </p:sp>
      <p:sp>
        <p:nvSpPr>
          <p:cNvPr id="2" name="Rectangle 1"/>
          <p:cNvSpPr/>
          <p:nvPr/>
        </p:nvSpPr>
        <p:spPr>
          <a:xfrm>
            <a:off x="7183965" y="5561093"/>
            <a:ext cx="6186341" cy="830997"/>
          </a:xfrm>
          <a:prstGeom prst="rect">
            <a:avLst/>
          </a:prstGeom>
        </p:spPr>
        <p:txBody>
          <a:bodyPr wrap="square">
            <a:spAutoFit/>
          </a:bodyPr>
          <a:lstStyle/>
          <a:p>
            <a:pPr algn="ctr"/>
            <a:r>
              <a:rPr lang="en-US" sz="1200" dirty="0"/>
              <a:t>ACS supplies utility systems throughout the world with SCADA and many </a:t>
            </a:r>
            <a:r>
              <a:rPr lang="en-US" sz="1200" dirty="0" smtClean="0"/>
              <a:t>other advanced </a:t>
            </a:r>
            <a:r>
              <a:rPr lang="en-US" sz="1200" dirty="0"/>
              <a:t>applications in a scalable platform that support both centralized and distributed architectures </a:t>
            </a:r>
            <a:r>
              <a:rPr lang="en-US" sz="1200" dirty="0" smtClean="0"/>
              <a:t>that optimize </a:t>
            </a:r>
            <a:r>
              <a:rPr lang="en-US" sz="1200" dirty="0"/>
              <a:t>automation in the control room, at the substation, and the edge of the grid</a:t>
            </a:r>
            <a:r>
              <a:rPr lang="en-US" sz="1200" dirty="0" smtClean="0"/>
              <a:t>.</a:t>
            </a:r>
            <a:endParaRPr lang="es-CO" sz="1200" dirty="0"/>
          </a:p>
        </p:txBody>
      </p:sp>
      <p:sp>
        <p:nvSpPr>
          <p:cNvPr id="7" name="Rectangle 6"/>
          <p:cNvSpPr/>
          <p:nvPr/>
        </p:nvSpPr>
        <p:spPr>
          <a:xfrm>
            <a:off x="167825" y="5882324"/>
            <a:ext cx="6216237" cy="830997"/>
          </a:xfrm>
          <a:prstGeom prst="rect">
            <a:avLst/>
          </a:prstGeom>
        </p:spPr>
        <p:txBody>
          <a:bodyPr wrap="square">
            <a:spAutoFit/>
          </a:bodyPr>
          <a:lstStyle/>
          <a:p>
            <a:pPr algn="ctr"/>
            <a:r>
              <a:rPr lang="en-US" sz="1200" dirty="0" err="1"/>
              <a:t>Onesait</a:t>
            </a:r>
            <a:r>
              <a:rPr lang="en-US" sz="1200" dirty="0"/>
              <a:t> Grid is a comprehensive modular solution that fully supports transmission and distribution </a:t>
            </a:r>
            <a:r>
              <a:rPr lang="en-US" sz="1200" dirty="0" smtClean="0"/>
              <a:t>business processes</a:t>
            </a:r>
            <a:r>
              <a:rPr lang="en-US" sz="1200" dirty="0"/>
              <a:t>, including the planning, development and maintenance of assets and the advanced </a:t>
            </a:r>
            <a:r>
              <a:rPr lang="en-US" sz="1200" dirty="0" smtClean="0"/>
              <a:t>and proactive </a:t>
            </a:r>
            <a:r>
              <a:rPr lang="en-US" sz="1200" dirty="0"/>
              <a:t>Real-time control and operation of complex grids and distributed energy resources.</a:t>
            </a:r>
            <a:endParaRPr lang="es-CO" sz="1200" dirty="0"/>
          </a:p>
        </p:txBody>
      </p:sp>
      <p:sp>
        <p:nvSpPr>
          <p:cNvPr id="8" name="TextBox 7"/>
          <p:cNvSpPr txBox="1"/>
          <p:nvPr/>
        </p:nvSpPr>
        <p:spPr>
          <a:xfrm>
            <a:off x="3764492" y="309677"/>
            <a:ext cx="5721441" cy="584775"/>
          </a:xfrm>
          <a:prstGeom prst="rect">
            <a:avLst/>
          </a:prstGeom>
          <a:noFill/>
        </p:spPr>
        <p:txBody>
          <a:bodyPr wrap="square" rtlCol="0">
            <a:spAutoFit/>
          </a:bodyPr>
          <a:lstStyle/>
          <a:p>
            <a:pPr algn="ctr"/>
            <a:r>
              <a:rPr lang="es-CO" sz="3200" b="1" dirty="0" err="1" smtClean="0">
                <a:solidFill>
                  <a:srgbClr val="002060"/>
                </a:solidFill>
                <a:latin typeface="+mj-lt"/>
                <a:ea typeface="+mj-ea"/>
                <a:cs typeface="+mj-cs"/>
              </a:rPr>
              <a:t>Other</a:t>
            </a:r>
            <a:r>
              <a:rPr lang="es-CO" sz="3200" b="1" dirty="0" smtClean="0">
                <a:solidFill>
                  <a:srgbClr val="002060"/>
                </a:solidFill>
                <a:latin typeface="+mj-lt"/>
                <a:ea typeface="+mj-ea"/>
                <a:cs typeface="+mj-cs"/>
              </a:rPr>
              <a:t> </a:t>
            </a:r>
            <a:r>
              <a:rPr lang="es-CO" sz="3200" b="1" dirty="0" err="1" smtClean="0">
                <a:solidFill>
                  <a:srgbClr val="002060"/>
                </a:solidFill>
                <a:latin typeface="+mj-lt"/>
                <a:ea typeface="+mj-ea"/>
                <a:cs typeface="+mj-cs"/>
              </a:rPr>
              <a:t>Minsait’s</a:t>
            </a:r>
            <a:r>
              <a:rPr lang="es-CO" sz="3200" b="1" dirty="0" smtClean="0">
                <a:solidFill>
                  <a:srgbClr val="002060"/>
                </a:solidFill>
                <a:latin typeface="+mj-lt"/>
                <a:ea typeface="+mj-ea"/>
                <a:cs typeface="+mj-cs"/>
              </a:rPr>
              <a:t> </a:t>
            </a:r>
            <a:r>
              <a:rPr lang="es-CO" sz="3200" b="1" dirty="0" err="1" smtClean="0">
                <a:solidFill>
                  <a:srgbClr val="002060"/>
                </a:solidFill>
                <a:latin typeface="+mj-lt"/>
                <a:ea typeface="+mj-ea"/>
                <a:cs typeface="+mj-cs"/>
              </a:rPr>
              <a:t>products</a:t>
            </a:r>
            <a:endParaRPr lang="es-CO" sz="3200" b="1" dirty="0">
              <a:solidFill>
                <a:srgbClr val="002060"/>
              </a:solidFill>
              <a:latin typeface="+mj-lt"/>
              <a:ea typeface="+mj-ea"/>
              <a:cs typeface="+mj-cs"/>
            </a:endParaRPr>
          </a:p>
        </p:txBody>
      </p:sp>
    </p:spTree>
    <p:extLst>
      <p:ext uri="{BB962C8B-B14F-4D97-AF65-F5344CB8AC3E}">
        <p14:creationId xmlns:p14="http://schemas.microsoft.com/office/powerpoint/2010/main" val="2714917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0797" y="978980"/>
            <a:ext cx="5721441" cy="584775"/>
          </a:xfrm>
          <a:prstGeom prst="rect">
            <a:avLst/>
          </a:prstGeom>
          <a:noFill/>
        </p:spPr>
        <p:txBody>
          <a:bodyPr wrap="square" rtlCol="0">
            <a:spAutoFit/>
          </a:bodyPr>
          <a:lstStyle/>
          <a:p>
            <a:pPr algn="ctr"/>
            <a:r>
              <a:rPr lang="es-CO" sz="3200" b="1" dirty="0" err="1" smtClean="0">
                <a:solidFill>
                  <a:srgbClr val="002060"/>
                </a:solidFill>
                <a:latin typeface="+mj-lt"/>
                <a:ea typeface="+mj-ea"/>
                <a:cs typeface="+mj-cs"/>
              </a:rPr>
              <a:t>Onesait</a:t>
            </a:r>
            <a:r>
              <a:rPr lang="es-CO" sz="3200" b="1" dirty="0" smtClean="0">
                <a:solidFill>
                  <a:srgbClr val="002060"/>
                </a:solidFill>
                <a:latin typeface="+mj-lt"/>
                <a:ea typeface="+mj-ea"/>
                <a:cs typeface="+mj-cs"/>
              </a:rPr>
              <a:t> </a:t>
            </a:r>
            <a:r>
              <a:rPr lang="es-CO" sz="3200" b="1" dirty="0" err="1" smtClean="0">
                <a:solidFill>
                  <a:srgbClr val="002060"/>
                </a:solidFill>
                <a:latin typeface="+mj-lt"/>
                <a:ea typeface="+mj-ea"/>
                <a:cs typeface="+mj-cs"/>
              </a:rPr>
              <a:t>telecom</a:t>
            </a:r>
            <a:endParaRPr lang="es-CO" sz="3200" b="1" dirty="0">
              <a:solidFill>
                <a:srgbClr val="002060"/>
              </a:solidFill>
              <a:latin typeface="+mj-lt"/>
              <a:ea typeface="+mj-ea"/>
              <a:cs typeface="+mj-cs"/>
            </a:endParaRPr>
          </a:p>
        </p:txBody>
      </p:sp>
      <p:sp>
        <p:nvSpPr>
          <p:cNvPr id="2" name="Rectangle 1"/>
          <p:cNvSpPr/>
          <p:nvPr/>
        </p:nvSpPr>
        <p:spPr>
          <a:xfrm>
            <a:off x="6760175" y="2312058"/>
            <a:ext cx="5658438" cy="2246769"/>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es-CO" sz="1400" dirty="0" err="1" smtClean="0">
                <a:solidFill>
                  <a:srgbClr val="4D4D4D"/>
                </a:solidFill>
                <a:latin typeface="Arial" panose="020B0604020202020204" pitchFamily="34" charset="0"/>
              </a:rPr>
              <a:t>Integration</a:t>
            </a:r>
            <a:r>
              <a:rPr lang="es-CO" sz="1400" dirty="0" smtClean="0">
                <a:solidFill>
                  <a:srgbClr val="4D4D4D"/>
                </a:solidFill>
                <a:latin typeface="Arial" panose="020B0604020202020204" pitchFamily="34" charset="0"/>
              </a:rPr>
              <a:t> of </a:t>
            </a:r>
            <a:r>
              <a:rPr lang="es-CO" sz="1400" dirty="0">
                <a:solidFill>
                  <a:srgbClr val="4D4D4D"/>
                </a:solidFill>
                <a:latin typeface="Arial" panose="020B0604020202020204" pitchFamily="34" charset="0"/>
              </a:rPr>
              <a:t>T</a:t>
            </a:r>
            <a:r>
              <a:rPr lang="es-CO" sz="1400" dirty="0" smtClean="0">
                <a:solidFill>
                  <a:srgbClr val="4D4D4D"/>
                </a:solidFill>
                <a:latin typeface="Arial" panose="020B0604020202020204" pitchFamily="34" charset="0"/>
              </a:rPr>
              <a:t>elecom </a:t>
            </a:r>
            <a:r>
              <a:rPr lang="es-CO" sz="1400" dirty="0">
                <a:solidFill>
                  <a:srgbClr val="4D4D4D"/>
                </a:solidFill>
                <a:latin typeface="Arial" panose="020B0604020202020204" pitchFamily="34" charset="0"/>
              </a:rPr>
              <a:t>Business </a:t>
            </a:r>
            <a:r>
              <a:rPr lang="es-CO" sz="1400" dirty="0" err="1">
                <a:solidFill>
                  <a:srgbClr val="4D4D4D"/>
                </a:solidFill>
                <a:latin typeface="Arial" panose="020B0604020202020204" pitchFamily="34" charset="0"/>
              </a:rPr>
              <a:t>Support</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Systems</a:t>
            </a:r>
            <a:r>
              <a:rPr lang="es-CO" sz="1400" dirty="0">
                <a:solidFill>
                  <a:srgbClr val="4D4D4D"/>
                </a:solidFill>
                <a:latin typeface="Arial" panose="020B0604020202020204" pitchFamily="34" charset="0"/>
              </a:rPr>
              <a:t> </a:t>
            </a:r>
            <a:r>
              <a:rPr lang="es-CO" sz="1400" dirty="0" smtClean="0">
                <a:solidFill>
                  <a:srgbClr val="4D4D4D"/>
                </a:solidFill>
                <a:latin typeface="Arial" panose="020B0604020202020204" pitchFamily="34" charset="0"/>
              </a:rPr>
              <a:t>(BSS) and </a:t>
            </a:r>
            <a:r>
              <a:rPr lang="es-CO" sz="1400" dirty="0" err="1">
                <a:solidFill>
                  <a:srgbClr val="4D4D4D"/>
                </a:solidFill>
                <a:latin typeface="Arial" panose="020B0604020202020204" pitchFamily="34" charset="0"/>
              </a:rPr>
              <a:t>Operations</a:t>
            </a:r>
            <a:r>
              <a:rPr lang="es-CO" sz="1400" dirty="0">
                <a:solidFill>
                  <a:srgbClr val="4D4D4D"/>
                </a:solidFill>
                <a:latin typeface="Arial" panose="020B0604020202020204" pitchFamily="34" charset="0"/>
              </a:rPr>
              <a:t> (OSS</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err="1">
                <a:solidFill>
                  <a:srgbClr val="4D4D4D"/>
                </a:solidFill>
                <a:latin typeface="Arial" panose="020B0604020202020204" pitchFamily="34" charset="0"/>
              </a:rPr>
              <a:t>Transmission</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systems</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broadcasting</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advertising</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management</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smtClean="0">
                <a:solidFill>
                  <a:srgbClr val="4D4D4D"/>
                </a:solidFill>
                <a:latin typeface="Arial" panose="020B0604020202020204" pitchFamily="34" charset="0"/>
              </a:rPr>
              <a:t>Digital TV and </a:t>
            </a:r>
            <a:r>
              <a:rPr lang="es-CO" sz="1400" dirty="0" err="1">
                <a:solidFill>
                  <a:srgbClr val="4D4D4D"/>
                </a:solidFill>
                <a:latin typeface="Arial" panose="020B0604020202020204" pitchFamily="34" charset="0"/>
              </a:rPr>
              <a:t>fiber</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networks</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deployment</a:t>
            </a:r>
            <a:r>
              <a:rPr lang="es-CO" sz="1400" dirty="0" smtClean="0">
                <a:solidFill>
                  <a:srgbClr val="4D4D4D"/>
                </a:solidFill>
                <a:latin typeface="Arial" panose="020B0604020202020204" pitchFamily="34" charset="0"/>
              </a:rPr>
              <a:t> </a:t>
            </a:r>
            <a:r>
              <a:rPr lang="es-CO" sz="1400" dirty="0">
                <a:solidFill>
                  <a:srgbClr val="4D4D4D"/>
                </a:solidFill>
                <a:latin typeface="Arial" panose="020B0604020202020204" pitchFamily="34" charset="0"/>
              </a:rPr>
              <a:t>and </a:t>
            </a:r>
            <a:r>
              <a:rPr lang="es-CO" sz="1400" dirty="0" err="1">
                <a:solidFill>
                  <a:srgbClr val="4D4D4D"/>
                </a:solidFill>
                <a:latin typeface="Arial" panose="020B0604020202020204" pitchFamily="34" charset="0"/>
              </a:rPr>
              <a:t>monitoring</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solutions</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smtClean="0">
                <a:solidFill>
                  <a:srgbClr val="4D4D4D"/>
                </a:solidFill>
                <a:latin typeface="Arial" panose="020B0604020202020204" pitchFamily="34" charset="0"/>
              </a:rPr>
              <a:t>OTT </a:t>
            </a:r>
            <a:r>
              <a:rPr lang="es-CO" sz="1400" dirty="0" err="1" smtClean="0">
                <a:solidFill>
                  <a:srgbClr val="4D4D4D"/>
                </a:solidFill>
                <a:latin typeface="Arial" panose="020B0604020202020204" pitchFamily="34" charset="0"/>
              </a:rPr>
              <a:t>communications</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err="1">
                <a:solidFill>
                  <a:srgbClr val="4D4D4D"/>
                </a:solidFill>
                <a:latin typeface="Arial" panose="020B0604020202020204" pitchFamily="34" charset="0"/>
              </a:rPr>
              <a:t>Advanced</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analytics</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solutions</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focused</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on</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customer</a:t>
            </a:r>
            <a:r>
              <a:rPr lang="es-CO" sz="1400" dirty="0">
                <a:solidFill>
                  <a:srgbClr val="4D4D4D"/>
                </a:solidFill>
                <a:latin typeface="Arial" panose="020B0604020202020204" pitchFamily="34" charset="0"/>
              </a:rPr>
              <a:t> and </a:t>
            </a:r>
            <a:r>
              <a:rPr lang="es-CO" sz="1400" dirty="0" err="1">
                <a:solidFill>
                  <a:srgbClr val="4D4D4D"/>
                </a:solidFill>
                <a:latin typeface="Arial" panose="020B0604020202020204" pitchFamily="34" charset="0"/>
              </a:rPr>
              <a:t>network</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a:solidFill>
                  <a:srgbClr val="4D4D4D"/>
                </a:solidFill>
                <a:latin typeface="Arial" panose="020B0604020202020204" pitchFamily="34" charset="0"/>
              </a:rPr>
              <a:t>Digital audiovisual </a:t>
            </a:r>
            <a:r>
              <a:rPr lang="es-CO" sz="1400" dirty="0" err="1">
                <a:solidFill>
                  <a:srgbClr val="4D4D4D"/>
                </a:solidFill>
                <a:latin typeface="Arial" panose="020B0604020202020204" pitchFamily="34" charset="0"/>
              </a:rPr>
              <a:t>content</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management</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systems</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err="1">
                <a:solidFill>
                  <a:srgbClr val="4D4D4D"/>
                </a:solidFill>
                <a:latin typeface="Arial" panose="020B0604020202020204" pitchFamily="34" charset="0"/>
              </a:rPr>
              <a:t>Integrated</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solutions</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from</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Telco</a:t>
            </a:r>
            <a:r>
              <a:rPr lang="es-CO" sz="1400" dirty="0">
                <a:solidFill>
                  <a:srgbClr val="4D4D4D"/>
                </a:solidFill>
                <a:latin typeface="Arial" panose="020B0604020202020204" pitchFamily="34" charset="0"/>
              </a:rPr>
              <a:t> and New Media: OTT (IPTV</a:t>
            </a:r>
            <a:r>
              <a:rPr lang="es-CO" sz="1400" dirty="0" smtClean="0">
                <a:solidFill>
                  <a:srgbClr val="4D4D4D"/>
                </a:solidFill>
                <a:latin typeface="Arial" panose="020B0604020202020204" pitchFamily="34" charset="0"/>
              </a:rPr>
              <a:t>), CMS-Player</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Second</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screen</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p:txBody>
      </p:sp>
      <p:sp>
        <p:nvSpPr>
          <p:cNvPr id="6" name="Rectangle 5"/>
          <p:cNvSpPr/>
          <p:nvPr/>
        </p:nvSpPr>
        <p:spPr>
          <a:xfrm>
            <a:off x="6760173" y="5094254"/>
            <a:ext cx="5658439" cy="1815882"/>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es-CO" sz="1400" dirty="0">
                <a:solidFill>
                  <a:srgbClr val="4D4D4D"/>
                </a:solidFill>
                <a:latin typeface="Arial" panose="020B0604020202020204" pitchFamily="34" charset="0"/>
              </a:rPr>
              <a:t>Up to 20% </a:t>
            </a:r>
            <a:r>
              <a:rPr lang="es-CO" sz="1400" dirty="0" err="1">
                <a:solidFill>
                  <a:srgbClr val="4D4D4D"/>
                </a:solidFill>
                <a:latin typeface="Arial" panose="020B0604020202020204" pitchFamily="34" charset="0"/>
              </a:rPr>
              <a:t>increase</a:t>
            </a:r>
            <a:r>
              <a:rPr lang="es-CO" sz="1400" dirty="0">
                <a:solidFill>
                  <a:srgbClr val="4D4D4D"/>
                </a:solidFill>
                <a:latin typeface="Arial" panose="020B0604020202020204" pitchFamily="34" charset="0"/>
              </a:rPr>
              <a:t> in </a:t>
            </a:r>
            <a:r>
              <a:rPr lang="es-CO" sz="1400" dirty="0" err="1">
                <a:solidFill>
                  <a:srgbClr val="4D4D4D"/>
                </a:solidFill>
                <a:latin typeface="Arial" panose="020B0604020202020204" pitchFamily="34" charset="0"/>
              </a:rPr>
              <a:t>the</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level</a:t>
            </a:r>
            <a:r>
              <a:rPr lang="es-CO" sz="1400" dirty="0">
                <a:solidFill>
                  <a:srgbClr val="4D4D4D"/>
                </a:solidFill>
                <a:latin typeface="Arial" panose="020B0604020202020204" pitchFamily="34" charset="0"/>
              </a:rPr>
              <a:t> of </a:t>
            </a:r>
            <a:r>
              <a:rPr lang="es-CO" sz="1400" dirty="0" err="1">
                <a:solidFill>
                  <a:srgbClr val="4D4D4D"/>
                </a:solidFill>
                <a:latin typeface="Arial" panose="020B0604020202020204" pitchFamily="34" charset="0"/>
              </a:rPr>
              <a:t>automated</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management</a:t>
            </a:r>
            <a:r>
              <a:rPr lang="es-CO" sz="1400" dirty="0">
                <a:solidFill>
                  <a:srgbClr val="4D4D4D"/>
                </a:solidFill>
                <a:latin typeface="Arial" panose="020B0604020202020204" pitchFamily="34" charset="0"/>
              </a:rPr>
              <a:t> of </a:t>
            </a:r>
            <a:r>
              <a:rPr lang="es-CO" sz="1400" dirty="0" err="1">
                <a:solidFill>
                  <a:srgbClr val="4D4D4D"/>
                </a:solidFill>
                <a:latin typeface="Arial" panose="020B0604020202020204" pitchFamily="34" charset="0"/>
              </a:rPr>
              <a:t>customer</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calls</a:t>
            </a:r>
            <a:r>
              <a:rPr lang="es-CO" sz="1400" dirty="0">
                <a:solidFill>
                  <a:srgbClr val="4D4D4D"/>
                </a:solidFill>
                <a:latin typeface="Arial" panose="020B0604020202020204" pitchFamily="34" charset="0"/>
              </a:rPr>
              <a:t> to </a:t>
            </a:r>
            <a:r>
              <a:rPr lang="es-CO" sz="1400" dirty="0" err="1">
                <a:solidFill>
                  <a:srgbClr val="4D4D4D"/>
                </a:solidFill>
                <a:latin typeface="Arial" panose="020B0604020202020204" pitchFamily="34" charset="0"/>
              </a:rPr>
              <a:t>the</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Contact</a:t>
            </a:r>
            <a:r>
              <a:rPr lang="es-CO" sz="1400" dirty="0">
                <a:solidFill>
                  <a:srgbClr val="4D4D4D"/>
                </a:solidFill>
                <a:latin typeface="Arial" panose="020B0604020202020204" pitchFamily="34" charset="0"/>
              </a:rPr>
              <a:t> </a:t>
            </a:r>
            <a:r>
              <a:rPr lang="es-CO" sz="1400" dirty="0" smtClean="0">
                <a:solidFill>
                  <a:srgbClr val="4D4D4D"/>
                </a:solidFill>
                <a:latin typeface="Arial" panose="020B0604020202020204" pitchFamily="34" charset="0"/>
              </a:rPr>
              <a:t>Center.</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a:solidFill>
                  <a:srgbClr val="4D4D4D"/>
                </a:solidFill>
                <a:latin typeface="Arial" panose="020B0604020202020204" pitchFamily="34" charset="0"/>
              </a:rPr>
              <a:t>70% </a:t>
            </a:r>
            <a:r>
              <a:rPr lang="es-CO" sz="1400" dirty="0" err="1">
                <a:solidFill>
                  <a:srgbClr val="4D4D4D"/>
                </a:solidFill>
                <a:latin typeface="Arial" panose="020B0604020202020204" pitchFamily="34" charset="0"/>
              </a:rPr>
              <a:t>reduction</a:t>
            </a:r>
            <a:r>
              <a:rPr lang="es-CO" sz="1400" dirty="0">
                <a:solidFill>
                  <a:srgbClr val="4D4D4D"/>
                </a:solidFill>
                <a:latin typeface="Arial" panose="020B0604020202020204" pitchFamily="34" charset="0"/>
              </a:rPr>
              <a:t> in Data </a:t>
            </a:r>
            <a:r>
              <a:rPr lang="es-CO" sz="1400" dirty="0" err="1">
                <a:solidFill>
                  <a:srgbClr val="4D4D4D"/>
                </a:solidFill>
                <a:latin typeface="Arial" panose="020B0604020202020204" pitchFamily="34" charset="0"/>
              </a:rPr>
              <a:t>Warehouse</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processing</a:t>
            </a:r>
            <a:r>
              <a:rPr lang="es-CO" sz="1400" dirty="0">
                <a:solidFill>
                  <a:srgbClr val="4D4D4D"/>
                </a:solidFill>
                <a:latin typeface="Arial" panose="020B0604020202020204" pitchFamily="34" charset="0"/>
              </a:rPr>
              <a:t> times </a:t>
            </a:r>
            <a:r>
              <a:rPr lang="es-CO" sz="1400" dirty="0" err="1">
                <a:solidFill>
                  <a:srgbClr val="4D4D4D"/>
                </a:solidFill>
                <a:latin typeface="Arial" panose="020B0604020202020204" pitchFamily="34" charset="0"/>
              </a:rPr>
              <a:t>over</a:t>
            </a:r>
            <a:r>
              <a:rPr lang="es-CO" sz="1400" dirty="0">
                <a:solidFill>
                  <a:srgbClr val="4D4D4D"/>
                </a:solidFill>
                <a:latin typeface="Arial" panose="020B0604020202020204" pitchFamily="34" charset="0"/>
              </a:rPr>
              <a:t> Big Data </a:t>
            </a:r>
            <a:r>
              <a:rPr lang="es-CO" sz="1400" dirty="0" err="1" smtClean="0">
                <a:solidFill>
                  <a:srgbClr val="4D4D4D"/>
                </a:solidFill>
                <a:latin typeface="Arial" panose="020B0604020202020204" pitchFamily="34" charset="0"/>
              </a:rPr>
              <a:t>architecture</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a:solidFill>
                  <a:srgbClr val="4D4D4D"/>
                </a:solidFill>
                <a:latin typeface="Arial" panose="020B0604020202020204" pitchFamily="34" charset="0"/>
              </a:rPr>
              <a:t>ROI of </a:t>
            </a:r>
            <a:r>
              <a:rPr lang="es-CO" sz="1400" dirty="0" err="1">
                <a:solidFill>
                  <a:srgbClr val="4D4D4D"/>
                </a:solidFill>
                <a:latin typeface="Arial" panose="020B0604020202020204" pitchFamily="34" charset="0"/>
              </a:rPr>
              <a:t>less</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than</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three</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months</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for</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automation</a:t>
            </a:r>
            <a:r>
              <a:rPr lang="es-CO" sz="1400" dirty="0">
                <a:solidFill>
                  <a:srgbClr val="4D4D4D"/>
                </a:solidFill>
                <a:latin typeface="Arial" panose="020B0604020202020204" pitchFamily="34" charset="0"/>
              </a:rPr>
              <a:t> of manual </a:t>
            </a:r>
            <a:r>
              <a:rPr lang="es-CO" sz="1400" dirty="0" err="1">
                <a:solidFill>
                  <a:srgbClr val="4D4D4D"/>
                </a:solidFill>
                <a:latin typeface="Arial" panose="020B0604020202020204" pitchFamily="34" charset="0"/>
              </a:rPr>
              <a:t>backoffice</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processes</a:t>
            </a:r>
            <a:r>
              <a:rPr lang="es-CO" sz="1400" dirty="0" smtClean="0">
                <a:solidFill>
                  <a:srgbClr val="4D4D4D"/>
                </a:solidFill>
                <a:latin typeface="Arial" panose="020B0604020202020204" pitchFamily="34" charset="0"/>
              </a:rPr>
              <a:t>.</a:t>
            </a:r>
            <a:endParaRPr lang="es-CO" sz="1400" dirty="0">
              <a:solidFill>
                <a:srgbClr val="4D4D4D"/>
              </a:solidFill>
              <a:latin typeface="Arial" panose="020B0604020202020204" pitchFamily="34" charset="0"/>
            </a:endParaRPr>
          </a:p>
          <a:p>
            <a:pPr marL="285750" indent="-285750">
              <a:buFont typeface="Arial" panose="020B0604020202020204" pitchFamily="34" charset="0"/>
              <a:buChar char="•"/>
            </a:pPr>
            <a:r>
              <a:rPr lang="es-CO" sz="1400" dirty="0" err="1">
                <a:solidFill>
                  <a:srgbClr val="4D4D4D"/>
                </a:solidFill>
                <a:latin typeface="Arial" panose="020B0604020202020204" pitchFamily="34" charset="0"/>
              </a:rPr>
              <a:t>Nearly</a:t>
            </a:r>
            <a:r>
              <a:rPr lang="es-CO" sz="1400" dirty="0">
                <a:solidFill>
                  <a:srgbClr val="4D4D4D"/>
                </a:solidFill>
                <a:latin typeface="Arial" panose="020B0604020202020204" pitchFamily="34" charset="0"/>
              </a:rPr>
              <a:t> 60% </a:t>
            </a:r>
            <a:r>
              <a:rPr lang="es-CO" sz="1400" dirty="0" err="1">
                <a:solidFill>
                  <a:srgbClr val="4D4D4D"/>
                </a:solidFill>
                <a:latin typeface="Arial" panose="020B0604020202020204" pitchFamily="34" charset="0"/>
              </a:rPr>
              <a:t>reduction</a:t>
            </a:r>
            <a:r>
              <a:rPr lang="es-CO" sz="1400" dirty="0">
                <a:solidFill>
                  <a:srgbClr val="4D4D4D"/>
                </a:solidFill>
                <a:latin typeface="Arial" panose="020B0604020202020204" pitchFamily="34" charset="0"/>
              </a:rPr>
              <a:t> in </a:t>
            </a:r>
            <a:r>
              <a:rPr lang="es-CO" sz="1400" dirty="0" err="1">
                <a:solidFill>
                  <a:srgbClr val="4D4D4D"/>
                </a:solidFill>
                <a:latin typeface="Arial" panose="020B0604020202020204" pitchFamily="34" charset="0"/>
              </a:rPr>
              <a:t>the</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costs</a:t>
            </a:r>
            <a:r>
              <a:rPr lang="es-CO" sz="1400" dirty="0">
                <a:solidFill>
                  <a:srgbClr val="4D4D4D"/>
                </a:solidFill>
                <a:latin typeface="Arial" panose="020B0604020202020204" pitchFamily="34" charset="0"/>
              </a:rPr>
              <a:t> of </a:t>
            </a:r>
            <a:r>
              <a:rPr lang="es-CO" sz="1400" dirty="0" err="1">
                <a:solidFill>
                  <a:srgbClr val="4D4D4D"/>
                </a:solidFill>
                <a:latin typeface="Arial" panose="020B0604020202020204" pitchFamily="34" charset="0"/>
              </a:rPr>
              <a:t>fiber</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optic</a:t>
            </a:r>
            <a:r>
              <a:rPr lang="es-CO" sz="1400" dirty="0">
                <a:solidFill>
                  <a:srgbClr val="4D4D4D"/>
                </a:solidFill>
                <a:latin typeface="Arial" panose="020B0604020202020204" pitchFamily="34" charset="0"/>
              </a:rPr>
              <a:t> </a:t>
            </a:r>
            <a:r>
              <a:rPr lang="es-CO" sz="1400" dirty="0" err="1">
                <a:solidFill>
                  <a:srgbClr val="4D4D4D"/>
                </a:solidFill>
                <a:latin typeface="Arial" panose="020B0604020202020204" pitchFamily="34" charset="0"/>
              </a:rPr>
              <a:t>monitoring</a:t>
            </a:r>
            <a:r>
              <a:rPr lang="es-CO" sz="1400" dirty="0">
                <a:solidFill>
                  <a:srgbClr val="4D4D4D"/>
                </a:solidFill>
                <a:latin typeface="Arial" panose="020B0604020202020204" pitchFamily="34" charset="0"/>
              </a:rPr>
              <a:t> </a:t>
            </a:r>
            <a:r>
              <a:rPr lang="es-CO" sz="1400" dirty="0" err="1" smtClean="0">
                <a:solidFill>
                  <a:srgbClr val="4D4D4D"/>
                </a:solidFill>
                <a:latin typeface="Arial" panose="020B0604020202020204" pitchFamily="34" charset="0"/>
              </a:rPr>
              <a:t>processes</a:t>
            </a:r>
            <a:r>
              <a:rPr lang="es-CO" sz="1400" dirty="0" smtClean="0">
                <a:solidFill>
                  <a:srgbClr val="4D4D4D"/>
                </a:solidFill>
                <a:latin typeface="Arial" panose="020B0604020202020204" pitchFamily="34" charset="0"/>
              </a:rPr>
              <a:t>. </a:t>
            </a:r>
            <a:endParaRPr lang="es-CO" sz="1400" dirty="0">
              <a:solidFill>
                <a:srgbClr val="4D4D4D"/>
              </a:solidFill>
              <a:latin typeface="Arial" panose="020B0604020202020204" pitchFamily="34" charset="0"/>
            </a:endParaRPr>
          </a:p>
        </p:txBody>
      </p:sp>
      <p:sp>
        <p:nvSpPr>
          <p:cNvPr id="8" name="TextBox 7"/>
          <p:cNvSpPr txBox="1"/>
          <p:nvPr/>
        </p:nvSpPr>
        <p:spPr>
          <a:xfrm>
            <a:off x="11395033" y="2050898"/>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Features</a:t>
            </a:r>
            <a:endParaRPr lang="en-US" sz="1100" b="1" dirty="0"/>
          </a:p>
        </p:txBody>
      </p:sp>
      <p:sp>
        <p:nvSpPr>
          <p:cNvPr id="9" name="TextBox 8"/>
          <p:cNvSpPr txBox="1"/>
          <p:nvPr/>
        </p:nvSpPr>
        <p:spPr>
          <a:xfrm>
            <a:off x="11395033" y="4819987"/>
            <a:ext cx="1023580" cy="289441"/>
          </a:xfrm>
          <a:prstGeom prst="roundRect">
            <a:avLst/>
          </a:prstGeom>
          <a:solidFill>
            <a:schemeClr val="accent2">
              <a:lumMod val="40000"/>
              <a:lumOff val="60000"/>
            </a:schemeClr>
          </a:solidFill>
        </p:spPr>
        <p:txBody>
          <a:bodyPr wrap="square" rtlCol="0">
            <a:spAutoFit/>
          </a:bodyPr>
          <a:lstStyle/>
          <a:p>
            <a:pPr algn="ctr"/>
            <a:r>
              <a:rPr lang="es-CO" sz="1100" b="1" dirty="0" err="1" smtClean="0"/>
              <a:t>Benefits</a:t>
            </a:r>
            <a:endParaRPr lang="en-US" sz="1100" b="1" dirty="0"/>
          </a:p>
        </p:txBody>
      </p:sp>
      <p:pic>
        <p:nvPicPr>
          <p:cNvPr id="7" name="Picture 6"/>
          <p:cNvPicPr>
            <a:picLocks noChangeAspect="1"/>
          </p:cNvPicPr>
          <p:nvPr/>
        </p:nvPicPr>
        <p:blipFill rotWithShape="1">
          <a:blip r:embed="rId2"/>
          <a:srcRect l="2206" t="35501" r="47080" b="32349"/>
          <a:stretch/>
        </p:blipFill>
        <p:spPr>
          <a:xfrm>
            <a:off x="568246" y="4318738"/>
            <a:ext cx="1729367" cy="534531"/>
          </a:xfrm>
          <a:prstGeom prst="rect">
            <a:avLst/>
          </a:prstGeom>
        </p:spPr>
      </p:pic>
      <p:pic>
        <p:nvPicPr>
          <p:cNvPr id="10" name="Picture 9"/>
          <p:cNvPicPr>
            <a:picLocks noChangeAspect="1"/>
          </p:cNvPicPr>
          <p:nvPr/>
        </p:nvPicPr>
        <p:blipFill rotWithShape="1">
          <a:blip r:embed="rId3"/>
          <a:srcRect l="14124" t="36309" r="12310" b="40103"/>
          <a:stretch/>
        </p:blipFill>
        <p:spPr>
          <a:xfrm>
            <a:off x="4146277" y="4369148"/>
            <a:ext cx="1640263" cy="525914"/>
          </a:xfrm>
          <a:prstGeom prst="rect">
            <a:avLst/>
          </a:prstGeom>
        </p:spPr>
      </p:pic>
      <p:pic>
        <p:nvPicPr>
          <p:cNvPr id="11" name="Picture 10"/>
          <p:cNvPicPr>
            <a:picLocks noChangeAspect="1"/>
          </p:cNvPicPr>
          <p:nvPr/>
        </p:nvPicPr>
        <p:blipFill rotWithShape="1">
          <a:blip r:embed="rId4"/>
          <a:srcRect l="5958" t="24079" r="5298" b="26436"/>
          <a:stretch/>
        </p:blipFill>
        <p:spPr>
          <a:xfrm>
            <a:off x="2297613" y="4350556"/>
            <a:ext cx="1609877" cy="502713"/>
          </a:xfrm>
          <a:prstGeom prst="rect">
            <a:avLst/>
          </a:prstGeom>
        </p:spPr>
      </p:pic>
      <p:pic>
        <p:nvPicPr>
          <p:cNvPr id="12" name="Picture 11"/>
          <p:cNvPicPr>
            <a:picLocks noChangeAspect="1"/>
          </p:cNvPicPr>
          <p:nvPr/>
        </p:nvPicPr>
        <p:blipFill rotWithShape="1">
          <a:blip r:embed="rId5"/>
          <a:srcRect t="32508" b="19619"/>
          <a:stretch/>
        </p:blipFill>
        <p:spPr>
          <a:xfrm>
            <a:off x="2398194" y="5375707"/>
            <a:ext cx="1408717" cy="269509"/>
          </a:xfrm>
          <a:prstGeom prst="rect">
            <a:avLst/>
          </a:prstGeom>
        </p:spPr>
      </p:pic>
      <p:pic>
        <p:nvPicPr>
          <p:cNvPr id="13" name="Picture 12"/>
          <p:cNvPicPr>
            <a:picLocks noChangeAspect="1"/>
          </p:cNvPicPr>
          <p:nvPr/>
        </p:nvPicPr>
        <p:blipFill rotWithShape="1">
          <a:blip r:embed="rId6">
            <a:clrChange>
              <a:clrFrom>
                <a:srgbClr val="000000"/>
              </a:clrFrom>
              <a:clrTo>
                <a:srgbClr val="000000">
                  <a:alpha val="0"/>
                </a:srgbClr>
              </a:clrTo>
            </a:clrChange>
          </a:blip>
          <a:srcRect t="22829" b="25108"/>
          <a:stretch/>
        </p:blipFill>
        <p:spPr>
          <a:xfrm>
            <a:off x="738463" y="5297980"/>
            <a:ext cx="1416152" cy="422996"/>
          </a:xfrm>
          <a:prstGeom prst="rect">
            <a:avLst/>
          </a:prstGeom>
        </p:spPr>
      </p:pic>
      <p:pic>
        <p:nvPicPr>
          <p:cNvPr id="14" name="Picture 13"/>
          <p:cNvPicPr>
            <a:picLocks noChangeAspect="1"/>
          </p:cNvPicPr>
          <p:nvPr/>
        </p:nvPicPr>
        <p:blipFill>
          <a:blip r:embed="rId7"/>
          <a:stretch>
            <a:fillRect/>
          </a:stretch>
        </p:blipFill>
        <p:spPr>
          <a:xfrm>
            <a:off x="3963432" y="5109428"/>
            <a:ext cx="1423988" cy="800100"/>
          </a:xfrm>
          <a:prstGeom prst="rect">
            <a:avLst/>
          </a:prstGeom>
        </p:spPr>
      </p:pic>
      <p:pic>
        <p:nvPicPr>
          <p:cNvPr id="15" name="Picture 14"/>
          <p:cNvPicPr>
            <a:picLocks noChangeAspect="1"/>
          </p:cNvPicPr>
          <p:nvPr/>
        </p:nvPicPr>
        <p:blipFill rotWithShape="1">
          <a:blip r:embed="rId8"/>
          <a:srcRect l="2" t="30913" r="45548" b="40065"/>
          <a:stretch/>
        </p:blipFill>
        <p:spPr>
          <a:xfrm>
            <a:off x="531234" y="3560780"/>
            <a:ext cx="1766379" cy="626494"/>
          </a:xfrm>
          <a:prstGeom prst="rect">
            <a:avLst/>
          </a:prstGeom>
        </p:spPr>
      </p:pic>
      <p:pic>
        <p:nvPicPr>
          <p:cNvPr id="16" name="Picture 15"/>
          <p:cNvPicPr>
            <a:picLocks noChangeAspect="1"/>
          </p:cNvPicPr>
          <p:nvPr/>
        </p:nvPicPr>
        <p:blipFill>
          <a:blip r:embed="rId9"/>
          <a:stretch>
            <a:fillRect/>
          </a:stretch>
        </p:blipFill>
        <p:spPr>
          <a:xfrm>
            <a:off x="2436270" y="3587902"/>
            <a:ext cx="1395082" cy="781246"/>
          </a:xfrm>
          <a:prstGeom prst="rect">
            <a:avLst/>
          </a:prstGeom>
        </p:spPr>
      </p:pic>
      <p:pic>
        <p:nvPicPr>
          <p:cNvPr id="17" name="Picture 16"/>
          <p:cNvPicPr>
            <a:picLocks noChangeAspect="1"/>
          </p:cNvPicPr>
          <p:nvPr/>
        </p:nvPicPr>
        <p:blipFill>
          <a:blip r:embed="rId10"/>
          <a:stretch>
            <a:fillRect/>
          </a:stretch>
        </p:blipFill>
        <p:spPr>
          <a:xfrm>
            <a:off x="4264688" y="3587902"/>
            <a:ext cx="1235125" cy="635320"/>
          </a:xfrm>
          <a:prstGeom prst="rect">
            <a:avLst/>
          </a:prstGeom>
        </p:spPr>
      </p:pic>
      <p:sp>
        <p:nvSpPr>
          <p:cNvPr id="19" name="Rectangle 18"/>
          <p:cNvSpPr/>
          <p:nvPr/>
        </p:nvSpPr>
        <p:spPr>
          <a:xfrm>
            <a:off x="2631016" y="2444241"/>
            <a:ext cx="1332416" cy="659540"/>
          </a:xfrm>
          <a:prstGeom prst="rect">
            <a:avLst/>
          </a:prstGeom>
        </p:spPr>
        <p:txBody>
          <a:bodyPr wrap="none">
            <a:spAutoFit/>
          </a:bodyPr>
          <a:lstStyle/>
          <a:p>
            <a:pPr>
              <a:lnSpc>
                <a:spcPct val="150000"/>
              </a:lnSpc>
            </a:pPr>
            <a:r>
              <a:rPr lang="es-CO" sz="2800" b="1" dirty="0" err="1" smtClean="0"/>
              <a:t>Clients</a:t>
            </a:r>
            <a:endParaRPr lang="es-ES" sz="2800" b="1" dirty="0"/>
          </a:p>
        </p:txBody>
      </p:sp>
    </p:spTree>
    <p:extLst>
      <p:ext uri="{BB962C8B-B14F-4D97-AF65-F5344CB8AC3E}">
        <p14:creationId xmlns:p14="http://schemas.microsoft.com/office/powerpoint/2010/main" val="2830840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smtClean="0"/>
              <a:t>MQ </a:t>
            </a:r>
            <a:r>
              <a:rPr lang="es-CO" dirty="0" err="1" smtClean="0"/>
              <a:t>Gartner</a:t>
            </a:r>
            <a:endParaRPr lang="es-ES" dirty="0"/>
          </a:p>
        </p:txBody>
      </p:sp>
    </p:spTree>
    <p:extLst>
      <p:ext uri="{BB962C8B-B14F-4D97-AF65-F5344CB8AC3E}">
        <p14:creationId xmlns:p14="http://schemas.microsoft.com/office/powerpoint/2010/main" val="3503718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1 Título"/>
          <p:cNvSpPr>
            <a:spLocks noGrp="1"/>
          </p:cNvSpPr>
          <p:nvPr>
            <p:ph type="title"/>
          </p:nvPr>
        </p:nvSpPr>
        <p:spPr>
          <a:xfrm>
            <a:off x="3193915" y="156912"/>
            <a:ext cx="6720747" cy="768085"/>
          </a:xfrm>
        </p:spPr>
        <p:txBody>
          <a:bodyPr/>
          <a:lstStyle/>
          <a:p>
            <a:r>
              <a:rPr lang="es-ES" sz="3733" dirty="0" smtClean="0">
                <a:solidFill>
                  <a:srgbClr val="003FA2"/>
                </a:solidFill>
              </a:rPr>
              <a:t>CIS MQ</a:t>
            </a:r>
            <a:endParaRPr lang="es-ES" sz="3733" dirty="0">
              <a:solidFill>
                <a:srgbClr val="003FA2"/>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9749"/>
          <a:stretch/>
        </p:blipFill>
        <p:spPr>
          <a:xfrm>
            <a:off x="2006266" y="1675652"/>
            <a:ext cx="4550745" cy="4607524"/>
          </a:xfrm>
          <a:prstGeom prst="rect">
            <a:avLst/>
          </a:prstGeom>
        </p:spPr>
      </p:pic>
      <p:sp>
        <p:nvSpPr>
          <p:cNvPr id="10" name="Rectangle 9"/>
          <p:cNvSpPr/>
          <p:nvPr/>
        </p:nvSpPr>
        <p:spPr>
          <a:xfrm>
            <a:off x="2168420" y="1211252"/>
            <a:ext cx="2505579" cy="338554"/>
          </a:xfrm>
          <a:prstGeom prst="rect">
            <a:avLst/>
          </a:prstGeom>
        </p:spPr>
        <p:txBody>
          <a:bodyPr wrap="square">
            <a:spAutoFit/>
          </a:bodyPr>
          <a:lstStyle/>
          <a:p>
            <a:r>
              <a:rPr lang="es-CO" sz="1600" b="1" dirty="0">
                <a:solidFill>
                  <a:schemeClr val="bg1">
                    <a:lumMod val="65000"/>
                  </a:schemeClr>
                </a:solidFill>
                <a:latin typeface="Work Sans"/>
              </a:rPr>
              <a:t>MQ </a:t>
            </a:r>
            <a:r>
              <a:rPr lang="es-CO" sz="1600" b="1" dirty="0" smtClean="0">
                <a:solidFill>
                  <a:schemeClr val="bg1">
                    <a:lumMod val="65000"/>
                  </a:schemeClr>
                </a:solidFill>
                <a:latin typeface="Work Sans"/>
              </a:rPr>
              <a:t>2017</a:t>
            </a:r>
            <a:endParaRPr lang="en-US" sz="1600" b="1" i="1" dirty="0">
              <a:solidFill>
                <a:schemeClr val="bg1">
                  <a:lumMod val="65000"/>
                </a:schemeClr>
              </a:solidFill>
              <a:latin typeface="Work Sans"/>
            </a:endParaRPr>
          </a:p>
        </p:txBody>
      </p:sp>
      <p:pic>
        <p:nvPicPr>
          <p:cNvPr id="16" name="Picture 15"/>
          <p:cNvPicPr>
            <a:picLocks noChangeAspect="1"/>
          </p:cNvPicPr>
          <p:nvPr/>
        </p:nvPicPr>
        <p:blipFill>
          <a:blip r:embed="rId4"/>
          <a:stretch>
            <a:fillRect/>
          </a:stretch>
        </p:blipFill>
        <p:spPr>
          <a:xfrm>
            <a:off x="6834954" y="1627526"/>
            <a:ext cx="4704523" cy="4726037"/>
          </a:xfrm>
          <a:prstGeom prst="rect">
            <a:avLst/>
          </a:prstGeom>
        </p:spPr>
      </p:pic>
      <p:sp>
        <p:nvSpPr>
          <p:cNvPr id="18" name="Rectangle 17"/>
          <p:cNvSpPr/>
          <p:nvPr/>
        </p:nvSpPr>
        <p:spPr>
          <a:xfrm>
            <a:off x="6930903" y="1211252"/>
            <a:ext cx="2505579" cy="338554"/>
          </a:xfrm>
          <a:prstGeom prst="rect">
            <a:avLst/>
          </a:prstGeom>
        </p:spPr>
        <p:txBody>
          <a:bodyPr wrap="square">
            <a:spAutoFit/>
          </a:bodyPr>
          <a:lstStyle/>
          <a:p>
            <a:r>
              <a:rPr lang="es-CO" sz="1600" b="1" dirty="0">
                <a:solidFill>
                  <a:schemeClr val="bg1">
                    <a:lumMod val="65000"/>
                  </a:schemeClr>
                </a:solidFill>
                <a:latin typeface="Work Sans"/>
              </a:rPr>
              <a:t>MQ 2018</a:t>
            </a:r>
            <a:endParaRPr lang="en-US" sz="1600" b="1" dirty="0">
              <a:solidFill>
                <a:schemeClr val="bg1">
                  <a:lumMod val="65000"/>
                </a:schemeClr>
              </a:solidFill>
              <a:latin typeface="Work Sans"/>
            </a:endParaRPr>
          </a:p>
        </p:txBody>
      </p:sp>
      <p:sp>
        <p:nvSpPr>
          <p:cNvPr id="17" name="Flowchart: Connector 16"/>
          <p:cNvSpPr/>
          <p:nvPr/>
        </p:nvSpPr>
        <p:spPr>
          <a:xfrm>
            <a:off x="3060585" y="4746317"/>
            <a:ext cx="96011" cy="96011"/>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lowchart: Connector 21"/>
          <p:cNvSpPr/>
          <p:nvPr/>
        </p:nvSpPr>
        <p:spPr>
          <a:xfrm>
            <a:off x="7809318" y="4622236"/>
            <a:ext cx="96011" cy="96011"/>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Flowchart: Connector 22"/>
          <p:cNvSpPr/>
          <p:nvPr/>
        </p:nvSpPr>
        <p:spPr>
          <a:xfrm>
            <a:off x="3192108" y="4911291"/>
            <a:ext cx="96011" cy="96011"/>
          </a:xfrm>
          <a:prstGeom prst="flowChartConnec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Flowchart: Connector 23"/>
          <p:cNvSpPr/>
          <p:nvPr/>
        </p:nvSpPr>
        <p:spPr>
          <a:xfrm>
            <a:off x="8078697" y="4879938"/>
            <a:ext cx="96011" cy="96011"/>
          </a:xfrm>
          <a:prstGeom prst="flowChartConnec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60616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1 Título"/>
          <p:cNvSpPr>
            <a:spLocks noGrp="1"/>
          </p:cNvSpPr>
          <p:nvPr>
            <p:ph type="title"/>
          </p:nvPr>
        </p:nvSpPr>
        <p:spPr>
          <a:xfrm>
            <a:off x="3760325" y="125091"/>
            <a:ext cx="5896285" cy="768085"/>
          </a:xfrm>
        </p:spPr>
        <p:txBody>
          <a:bodyPr/>
          <a:lstStyle/>
          <a:p>
            <a:r>
              <a:rPr lang="es-ES" sz="3733" dirty="0" err="1" smtClean="0">
                <a:solidFill>
                  <a:srgbClr val="003FA2"/>
                </a:solidFill>
              </a:rPr>
              <a:t>Magic</a:t>
            </a:r>
            <a:r>
              <a:rPr lang="es-ES" sz="3733" dirty="0" smtClean="0">
                <a:solidFill>
                  <a:srgbClr val="003FA2"/>
                </a:solidFill>
              </a:rPr>
              <a:t> </a:t>
            </a:r>
            <a:r>
              <a:rPr lang="es-ES" sz="3733" dirty="0" err="1" smtClean="0">
                <a:solidFill>
                  <a:srgbClr val="003FA2"/>
                </a:solidFill>
              </a:rPr>
              <a:t>Quadrant</a:t>
            </a:r>
            <a:endParaRPr lang="es-ES" sz="3733" dirty="0">
              <a:solidFill>
                <a:srgbClr val="003FA2"/>
              </a:solidFill>
            </a:endParaRPr>
          </a:p>
        </p:txBody>
      </p:sp>
      <p:sp>
        <p:nvSpPr>
          <p:cNvPr id="4" name="TextBox 3"/>
          <p:cNvSpPr txBox="1"/>
          <p:nvPr/>
        </p:nvSpPr>
        <p:spPr>
          <a:xfrm>
            <a:off x="2610858" y="670702"/>
            <a:ext cx="960120" cy="461665"/>
          </a:xfrm>
          <a:prstGeom prst="rect">
            <a:avLst/>
          </a:prstGeom>
          <a:noFill/>
        </p:spPr>
        <p:txBody>
          <a:bodyPr wrap="square" rtlCol="0">
            <a:spAutoFit/>
          </a:bodyPr>
          <a:lstStyle/>
          <a:p>
            <a:pPr algn="ctr"/>
            <a:r>
              <a:rPr lang="es-CO" sz="2400" dirty="0" smtClean="0"/>
              <a:t>2017</a:t>
            </a:r>
            <a:endParaRPr lang="en-US" sz="2400" dirty="0"/>
          </a:p>
        </p:txBody>
      </p:sp>
      <p:sp>
        <p:nvSpPr>
          <p:cNvPr id="5" name="TextBox 4"/>
          <p:cNvSpPr txBox="1"/>
          <p:nvPr/>
        </p:nvSpPr>
        <p:spPr>
          <a:xfrm>
            <a:off x="10091830" y="542369"/>
            <a:ext cx="960120" cy="461665"/>
          </a:xfrm>
          <a:prstGeom prst="rect">
            <a:avLst/>
          </a:prstGeom>
          <a:noFill/>
        </p:spPr>
        <p:txBody>
          <a:bodyPr wrap="square" rtlCol="0">
            <a:spAutoFit/>
          </a:bodyPr>
          <a:lstStyle/>
          <a:p>
            <a:pPr algn="ctr"/>
            <a:r>
              <a:rPr lang="es-CO" sz="2400" dirty="0" smtClean="0"/>
              <a:t>2018</a:t>
            </a:r>
            <a:endParaRPr lang="en-US" sz="2400" dirty="0"/>
          </a:p>
        </p:txBody>
      </p:sp>
      <p:sp>
        <p:nvSpPr>
          <p:cNvPr id="3" name="Rectangle 2"/>
          <p:cNvSpPr/>
          <p:nvPr/>
        </p:nvSpPr>
        <p:spPr>
          <a:xfrm>
            <a:off x="119187" y="960119"/>
            <a:ext cx="461665" cy="3031778"/>
          </a:xfrm>
          <a:prstGeom prst="rect">
            <a:avLst/>
          </a:prstGeom>
          <a:solidFill>
            <a:srgbClr val="5BC6BE"/>
          </a:solidFill>
        </p:spPr>
        <p:txBody>
          <a:bodyPr vert="vert270" wrap="square">
            <a:spAutoFit/>
          </a:bodyPr>
          <a:lstStyle/>
          <a:p>
            <a:pPr algn="ctr"/>
            <a:r>
              <a:rPr lang="en-US" dirty="0"/>
              <a:t>Strengths</a:t>
            </a:r>
          </a:p>
        </p:txBody>
      </p:sp>
      <p:sp>
        <p:nvSpPr>
          <p:cNvPr id="6" name="Rectangle 5"/>
          <p:cNvSpPr/>
          <p:nvPr/>
        </p:nvSpPr>
        <p:spPr>
          <a:xfrm>
            <a:off x="122338" y="3991897"/>
            <a:ext cx="461665" cy="3195484"/>
          </a:xfrm>
          <a:prstGeom prst="rect">
            <a:avLst/>
          </a:prstGeom>
          <a:solidFill>
            <a:schemeClr val="bg1">
              <a:lumMod val="50000"/>
            </a:schemeClr>
          </a:solidFill>
        </p:spPr>
        <p:txBody>
          <a:bodyPr vert="vert270" wrap="square">
            <a:spAutoFit/>
          </a:bodyPr>
          <a:lstStyle/>
          <a:p>
            <a:pPr algn="ctr"/>
            <a:r>
              <a:rPr lang="en-US" dirty="0">
                <a:solidFill>
                  <a:schemeClr val="bg1"/>
                </a:solidFill>
              </a:rPr>
              <a:t>Cautions</a:t>
            </a:r>
          </a:p>
        </p:txBody>
      </p:sp>
      <p:sp>
        <p:nvSpPr>
          <p:cNvPr id="16" name="Rectangle 15"/>
          <p:cNvSpPr/>
          <p:nvPr/>
        </p:nvSpPr>
        <p:spPr>
          <a:xfrm>
            <a:off x="749257" y="1172862"/>
            <a:ext cx="5301859" cy="738664"/>
          </a:xfrm>
          <a:prstGeom prst="rect">
            <a:avLst/>
          </a:prstGeom>
        </p:spPr>
        <p:txBody>
          <a:bodyPr wrap="square">
            <a:spAutoFit/>
          </a:bodyPr>
          <a:lstStyle/>
          <a:p>
            <a:pPr algn="just" fontAlgn="ctr"/>
            <a:r>
              <a:rPr lang="en-US" sz="1400" dirty="0" err="1"/>
              <a:t>InCMS</a:t>
            </a:r>
            <a:r>
              <a:rPr lang="en-US" sz="1400" dirty="0"/>
              <a:t> is a functionally rich product with a footprint that extends beyond M2C and customer service into outage management and commodity management areas.</a:t>
            </a:r>
          </a:p>
        </p:txBody>
      </p:sp>
      <p:sp>
        <p:nvSpPr>
          <p:cNvPr id="25" name="Rectangle 24"/>
          <p:cNvSpPr/>
          <p:nvPr/>
        </p:nvSpPr>
        <p:spPr>
          <a:xfrm>
            <a:off x="749257" y="2023245"/>
            <a:ext cx="5301859" cy="523220"/>
          </a:xfrm>
          <a:prstGeom prst="rect">
            <a:avLst/>
          </a:prstGeom>
        </p:spPr>
        <p:txBody>
          <a:bodyPr wrap="square">
            <a:spAutoFit/>
          </a:bodyPr>
          <a:lstStyle/>
          <a:p>
            <a:pPr algn="just" fontAlgn="ctr"/>
            <a:r>
              <a:rPr lang="en-US" sz="1400" dirty="0" err="1"/>
              <a:t>Indra</a:t>
            </a:r>
            <a:r>
              <a:rPr lang="en-US" sz="1400" dirty="0"/>
              <a:t> has a good presence in Spain, Latin America, </a:t>
            </a:r>
            <a:r>
              <a:rPr lang="en-US" sz="1400" b="1" dirty="0">
                <a:solidFill>
                  <a:srgbClr val="C00000"/>
                </a:solidFill>
              </a:rPr>
              <a:t>Eastern Europe and Asia</a:t>
            </a:r>
            <a:r>
              <a:rPr lang="en-US" sz="1400" dirty="0"/>
              <a:t>, and it continues to gain presence in </a:t>
            </a:r>
            <a:r>
              <a:rPr lang="en-US" sz="1400" b="1" dirty="0">
                <a:solidFill>
                  <a:srgbClr val="C00000"/>
                </a:solidFill>
              </a:rPr>
              <a:t>Africa</a:t>
            </a:r>
            <a:r>
              <a:rPr lang="en-US" sz="1400" dirty="0"/>
              <a:t>.</a:t>
            </a:r>
          </a:p>
        </p:txBody>
      </p:sp>
      <p:sp>
        <p:nvSpPr>
          <p:cNvPr id="27" name="Rectangle 26"/>
          <p:cNvSpPr/>
          <p:nvPr/>
        </p:nvSpPr>
        <p:spPr>
          <a:xfrm>
            <a:off x="749257" y="2832350"/>
            <a:ext cx="5301859" cy="523220"/>
          </a:xfrm>
          <a:prstGeom prst="rect">
            <a:avLst/>
          </a:prstGeom>
        </p:spPr>
        <p:txBody>
          <a:bodyPr wrap="square">
            <a:spAutoFit/>
          </a:bodyPr>
          <a:lstStyle/>
          <a:p>
            <a:pPr algn="just" fontAlgn="ctr"/>
            <a:r>
              <a:rPr lang="en-US" sz="1400" dirty="0"/>
              <a:t>References in general praise </a:t>
            </a:r>
            <a:r>
              <a:rPr lang="en-US" sz="1400" dirty="0" err="1"/>
              <a:t>InCMS's</a:t>
            </a:r>
            <a:r>
              <a:rPr lang="en-US" sz="1400" dirty="0"/>
              <a:t> suitability for energy utility business and ability to adopt to evolving market needs.</a:t>
            </a:r>
            <a:endParaRPr lang="en-US" sz="1400" dirty="0" smtClean="0"/>
          </a:p>
        </p:txBody>
      </p:sp>
      <p:sp>
        <p:nvSpPr>
          <p:cNvPr id="31" name="Oval 30"/>
          <p:cNvSpPr/>
          <p:nvPr/>
        </p:nvSpPr>
        <p:spPr>
          <a:xfrm>
            <a:off x="6207749" y="3055063"/>
            <a:ext cx="192021" cy="1920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8" name="Rectangle 27"/>
          <p:cNvSpPr/>
          <p:nvPr/>
        </p:nvSpPr>
        <p:spPr>
          <a:xfrm>
            <a:off x="701064" y="4374595"/>
            <a:ext cx="5350052" cy="523220"/>
          </a:xfrm>
          <a:prstGeom prst="rect">
            <a:avLst/>
          </a:prstGeom>
        </p:spPr>
        <p:txBody>
          <a:bodyPr wrap="square">
            <a:spAutoFit/>
          </a:bodyPr>
          <a:lstStyle/>
          <a:p>
            <a:pPr algn="just" fontAlgn="ctr"/>
            <a:r>
              <a:rPr lang="en-US" sz="1400" dirty="0"/>
              <a:t>Multiple customers reported concern with </a:t>
            </a:r>
            <a:r>
              <a:rPr lang="en-US" sz="1400" b="1" dirty="0">
                <a:solidFill>
                  <a:schemeClr val="accent3">
                    <a:lumMod val="50000"/>
                  </a:schemeClr>
                </a:solidFill>
              </a:rPr>
              <a:t>implementation</a:t>
            </a:r>
            <a:r>
              <a:rPr lang="en-US" sz="1400" dirty="0"/>
              <a:t>, which they felt was too long and required lot of customization.</a:t>
            </a:r>
          </a:p>
        </p:txBody>
      </p:sp>
      <p:sp>
        <p:nvSpPr>
          <p:cNvPr id="32" name="Rectangle 31"/>
          <p:cNvSpPr/>
          <p:nvPr/>
        </p:nvSpPr>
        <p:spPr>
          <a:xfrm>
            <a:off x="701064" y="5309909"/>
            <a:ext cx="5350052" cy="954107"/>
          </a:xfrm>
          <a:prstGeom prst="rect">
            <a:avLst/>
          </a:prstGeom>
        </p:spPr>
        <p:txBody>
          <a:bodyPr wrap="square">
            <a:spAutoFit/>
          </a:bodyPr>
          <a:lstStyle/>
          <a:p>
            <a:pPr algn="just" fontAlgn="ctr"/>
            <a:r>
              <a:rPr lang="en-US" sz="1400" dirty="0"/>
              <a:t>Although </a:t>
            </a:r>
            <a:r>
              <a:rPr lang="en-US" sz="1400" dirty="0" err="1"/>
              <a:t>Indra</a:t>
            </a:r>
            <a:r>
              <a:rPr lang="en-US" sz="1400" dirty="0"/>
              <a:t> has improved its market communication, some customers continued to express concerns with the lack of a clear migration path from legacy </a:t>
            </a:r>
            <a:r>
              <a:rPr lang="en-US" sz="1400" dirty="0" err="1"/>
              <a:t>Indra</a:t>
            </a:r>
            <a:r>
              <a:rPr lang="en-US" sz="1400" dirty="0"/>
              <a:t> CIS solutions to the current </a:t>
            </a:r>
            <a:r>
              <a:rPr lang="en-US" sz="1400" dirty="0" err="1"/>
              <a:t>InCMS</a:t>
            </a:r>
            <a:r>
              <a:rPr lang="en-US" sz="1400" dirty="0"/>
              <a:t> product.</a:t>
            </a:r>
          </a:p>
        </p:txBody>
      </p:sp>
      <p:sp>
        <p:nvSpPr>
          <p:cNvPr id="33" name="Rectangle 32"/>
          <p:cNvSpPr/>
          <p:nvPr/>
        </p:nvSpPr>
        <p:spPr>
          <a:xfrm>
            <a:off x="701064" y="6656062"/>
            <a:ext cx="5350052" cy="523220"/>
          </a:xfrm>
          <a:prstGeom prst="rect">
            <a:avLst/>
          </a:prstGeom>
        </p:spPr>
        <p:txBody>
          <a:bodyPr wrap="square">
            <a:spAutoFit/>
          </a:bodyPr>
          <a:lstStyle/>
          <a:p>
            <a:pPr algn="just" fontAlgn="ctr"/>
            <a:r>
              <a:rPr lang="en-US" sz="1400" dirty="0"/>
              <a:t>Some references reported issues with </a:t>
            </a:r>
            <a:r>
              <a:rPr lang="en-US" sz="1400" dirty="0" err="1"/>
              <a:t>Indra's</a:t>
            </a:r>
            <a:r>
              <a:rPr lang="en-US" sz="1400" dirty="0"/>
              <a:t> </a:t>
            </a:r>
            <a:r>
              <a:rPr lang="en-US" sz="1400" b="1" dirty="0">
                <a:solidFill>
                  <a:schemeClr val="accent3">
                    <a:lumMod val="50000"/>
                  </a:schemeClr>
                </a:solidFill>
              </a:rPr>
              <a:t>slow responsiveness to their support needs</a:t>
            </a:r>
            <a:r>
              <a:rPr lang="en-US" sz="1400" dirty="0"/>
              <a:t>.</a:t>
            </a:r>
          </a:p>
        </p:txBody>
      </p:sp>
      <p:sp>
        <p:nvSpPr>
          <p:cNvPr id="35" name="Oval 34"/>
          <p:cNvSpPr/>
          <p:nvPr/>
        </p:nvSpPr>
        <p:spPr>
          <a:xfrm>
            <a:off x="6159555" y="5545278"/>
            <a:ext cx="192021" cy="1920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6" name="Oval 35"/>
          <p:cNvSpPr/>
          <p:nvPr/>
        </p:nvSpPr>
        <p:spPr>
          <a:xfrm>
            <a:off x="6159555" y="6821661"/>
            <a:ext cx="192021" cy="192021"/>
          </a:xfrm>
          <a:prstGeom prst="ellipse">
            <a:avLst/>
          </a:prstGeom>
          <a:solidFill>
            <a:srgbClr val="49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7" name="Oval 36"/>
          <p:cNvSpPr/>
          <p:nvPr/>
        </p:nvSpPr>
        <p:spPr>
          <a:xfrm>
            <a:off x="6159555" y="4598034"/>
            <a:ext cx="192021" cy="192021"/>
          </a:xfrm>
          <a:prstGeom prst="ellipse">
            <a:avLst/>
          </a:prstGeom>
          <a:solidFill>
            <a:srgbClr val="49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4" name="Rectangle 33"/>
          <p:cNvSpPr/>
          <p:nvPr/>
        </p:nvSpPr>
        <p:spPr>
          <a:xfrm>
            <a:off x="7458635" y="1093336"/>
            <a:ext cx="5378116" cy="738664"/>
          </a:xfrm>
          <a:prstGeom prst="rect">
            <a:avLst/>
          </a:prstGeom>
        </p:spPr>
        <p:txBody>
          <a:bodyPr wrap="square">
            <a:spAutoFit/>
          </a:bodyPr>
          <a:lstStyle/>
          <a:p>
            <a:pPr algn="just" fontAlgn="ctr"/>
            <a:r>
              <a:rPr lang="en-US" sz="1400" dirty="0" err="1"/>
              <a:t>InCMS</a:t>
            </a:r>
            <a:r>
              <a:rPr lang="en-US" sz="1400" dirty="0"/>
              <a:t> is a functionally rich product with a footprint that extends beyond M2C and customer service into outage management and commodity management areas.</a:t>
            </a:r>
          </a:p>
        </p:txBody>
      </p:sp>
      <p:sp>
        <p:nvSpPr>
          <p:cNvPr id="39" name="Rectangle 38"/>
          <p:cNvSpPr/>
          <p:nvPr/>
        </p:nvSpPr>
        <p:spPr>
          <a:xfrm>
            <a:off x="7458635" y="2780044"/>
            <a:ext cx="5260129" cy="523220"/>
          </a:xfrm>
          <a:prstGeom prst="rect">
            <a:avLst/>
          </a:prstGeom>
        </p:spPr>
        <p:txBody>
          <a:bodyPr wrap="square">
            <a:spAutoFit/>
          </a:bodyPr>
          <a:lstStyle/>
          <a:p>
            <a:pPr algn="just" fontAlgn="ctr"/>
            <a:r>
              <a:rPr lang="en-US" sz="1400" dirty="0"/>
              <a:t>References rated </a:t>
            </a:r>
            <a:r>
              <a:rPr lang="en-US" sz="1400" dirty="0" err="1"/>
              <a:t>InCMS</a:t>
            </a:r>
            <a:r>
              <a:rPr lang="en-US" sz="1400" dirty="0"/>
              <a:t> high in areas of both batch and online performance.</a:t>
            </a:r>
          </a:p>
        </p:txBody>
      </p:sp>
      <p:sp>
        <p:nvSpPr>
          <p:cNvPr id="42" name="Oval 41"/>
          <p:cNvSpPr/>
          <p:nvPr/>
        </p:nvSpPr>
        <p:spPr>
          <a:xfrm>
            <a:off x="13005156" y="1366657"/>
            <a:ext cx="192021" cy="1920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4" name="Oval 43"/>
          <p:cNvSpPr/>
          <p:nvPr/>
        </p:nvSpPr>
        <p:spPr>
          <a:xfrm>
            <a:off x="13005157" y="2886468"/>
            <a:ext cx="192021" cy="192021"/>
          </a:xfrm>
          <a:prstGeom prst="ellipse">
            <a:avLst/>
          </a:prstGeom>
          <a:solidFill>
            <a:srgbClr val="49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0" name="Rectangle 39"/>
          <p:cNvSpPr/>
          <p:nvPr/>
        </p:nvSpPr>
        <p:spPr>
          <a:xfrm>
            <a:off x="7458636" y="4396674"/>
            <a:ext cx="5211934" cy="954107"/>
          </a:xfrm>
          <a:prstGeom prst="rect">
            <a:avLst/>
          </a:prstGeom>
        </p:spPr>
        <p:txBody>
          <a:bodyPr wrap="square">
            <a:spAutoFit/>
          </a:bodyPr>
          <a:lstStyle/>
          <a:p>
            <a:pPr algn="just" defTabSz="914400" fontAlgn="ctr"/>
            <a:r>
              <a:rPr lang="en-US" sz="1400" dirty="0"/>
              <a:t>Multiple customers reported concern with </a:t>
            </a:r>
            <a:r>
              <a:rPr lang="en-US" sz="1400" b="1" dirty="0">
                <a:solidFill>
                  <a:schemeClr val="accent3">
                    <a:lumMod val="50000"/>
                  </a:schemeClr>
                </a:solidFill>
              </a:rPr>
              <a:t>implementation,</a:t>
            </a:r>
            <a:r>
              <a:rPr lang="en-US" sz="1400" dirty="0"/>
              <a:t> which they felt was too long and required lot of customization, with deadlines that were unreliable and </a:t>
            </a:r>
            <a:r>
              <a:rPr lang="en-US" sz="1400" dirty="0" smtClean="0"/>
              <a:t>difficult </a:t>
            </a:r>
            <a:r>
              <a:rPr lang="en-US" sz="1400" dirty="0"/>
              <a:t>to achieve.</a:t>
            </a:r>
          </a:p>
        </p:txBody>
      </p:sp>
      <p:sp>
        <p:nvSpPr>
          <p:cNvPr id="45" name="Rectangle 44"/>
          <p:cNvSpPr/>
          <p:nvPr/>
        </p:nvSpPr>
        <p:spPr>
          <a:xfrm>
            <a:off x="7458635" y="5492619"/>
            <a:ext cx="5074283" cy="738664"/>
          </a:xfrm>
          <a:prstGeom prst="rect">
            <a:avLst/>
          </a:prstGeom>
        </p:spPr>
        <p:txBody>
          <a:bodyPr wrap="square">
            <a:spAutoFit/>
          </a:bodyPr>
          <a:lstStyle/>
          <a:p>
            <a:pPr algn="just" defTabSz="914400" fontAlgn="ctr"/>
            <a:r>
              <a:rPr lang="en-US" sz="1400" dirty="0" err="1"/>
              <a:t>Indra's</a:t>
            </a:r>
            <a:r>
              <a:rPr lang="en-US" sz="1400" dirty="0"/>
              <a:t> solution has not been implemented in CIS markets in developed countries such as the rest of the EU, </a:t>
            </a:r>
            <a:r>
              <a:rPr lang="en-US" sz="1400" b="1" dirty="0">
                <a:solidFill>
                  <a:schemeClr val="accent3">
                    <a:lumMod val="50000"/>
                  </a:schemeClr>
                </a:solidFill>
              </a:rPr>
              <a:t>North America</a:t>
            </a:r>
            <a:r>
              <a:rPr lang="en-US" sz="1400" dirty="0"/>
              <a:t>, Australia and New Zealand.</a:t>
            </a:r>
          </a:p>
        </p:txBody>
      </p:sp>
      <p:sp>
        <p:nvSpPr>
          <p:cNvPr id="46" name="Rectangle 45"/>
          <p:cNvSpPr/>
          <p:nvPr/>
        </p:nvSpPr>
        <p:spPr>
          <a:xfrm>
            <a:off x="7458636" y="6361093"/>
            <a:ext cx="5329922" cy="738664"/>
          </a:xfrm>
          <a:prstGeom prst="rect">
            <a:avLst/>
          </a:prstGeom>
        </p:spPr>
        <p:txBody>
          <a:bodyPr wrap="square">
            <a:spAutoFit/>
          </a:bodyPr>
          <a:lstStyle/>
          <a:p>
            <a:pPr algn="just" defTabSz="914400" fontAlgn="ctr"/>
            <a:r>
              <a:rPr lang="en-US" sz="1400" dirty="0"/>
              <a:t>References on the legacy </a:t>
            </a:r>
            <a:r>
              <a:rPr lang="en-US" sz="1400" dirty="0" err="1"/>
              <a:t>Indra</a:t>
            </a:r>
            <a:r>
              <a:rPr lang="en-US" sz="1400" dirty="0"/>
              <a:t> CIS product rate ease of use as an area of concern, stating that </a:t>
            </a:r>
            <a:r>
              <a:rPr lang="en-US" sz="1400" b="1" dirty="0">
                <a:solidFill>
                  <a:schemeClr val="accent3">
                    <a:lumMod val="50000"/>
                  </a:schemeClr>
                </a:solidFill>
              </a:rPr>
              <a:t>user interface </a:t>
            </a:r>
            <a:r>
              <a:rPr lang="en-US" sz="1400" dirty="0"/>
              <a:t>is not intuitive and requires multiple steps to accomplish a task.</a:t>
            </a:r>
          </a:p>
        </p:txBody>
      </p:sp>
      <p:sp>
        <p:nvSpPr>
          <p:cNvPr id="47" name="Oval 46"/>
          <p:cNvSpPr/>
          <p:nvPr/>
        </p:nvSpPr>
        <p:spPr>
          <a:xfrm>
            <a:off x="6219521" y="1336972"/>
            <a:ext cx="192021" cy="1920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0" name="Oval 49"/>
          <p:cNvSpPr/>
          <p:nvPr/>
        </p:nvSpPr>
        <p:spPr>
          <a:xfrm>
            <a:off x="12962797" y="5652203"/>
            <a:ext cx="192021" cy="192021"/>
          </a:xfrm>
          <a:prstGeom prst="ellipse">
            <a:avLst/>
          </a:prstGeom>
          <a:solidFill>
            <a:srgbClr val="49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1" name="Oval 50"/>
          <p:cNvSpPr/>
          <p:nvPr/>
        </p:nvSpPr>
        <p:spPr>
          <a:xfrm>
            <a:off x="12962797" y="4644345"/>
            <a:ext cx="192021" cy="192021"/>
          </a:xfrm>
          <a:prstGeom prst="ellipse">
            <a:avLst/>
          </a:prstGeom>
          <a:solidFill>
            <a:srgbClr val="49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2" name="Oval 51"/>
          <p:cNvSpPr/>
          <p:nvPr/>
        </p:nvSpPr>
        <p:spPr>
          <a:xfrm>
            <a:off x="6219848" y="2205418"/>
            <a:ext cx="192021" cy="19202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3" name="Oval 52"/>
          <p:cNvSpPr/>
          <p:nvPr/>
        </p:nvSpPr>
        <p:spPr>
          <a:xfrm>
            <a:off x="13014124" y="2088610"/>
            <a:ext cx="192021" cy="19202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4" name="Oval 53"/>
          <p:cNvSpPr/>
          <p:nvPr/>
        </p:nvSpPr>
        <p:spPr>
          <a:xfrm>
            <a:off x="12935904" y="6808650"/>
            <a:ext cx="192021" cy="192021"/>
          </a:xfrm>
          <a:prstGeom prst="ellipse">
            <a:avLst/>
          </a:prstGeom>
          <a:solidFill>
            <a:srgbClr val="49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5" name="Rectangle 54"/>
          <p:cNvSpPr/>
          <p:nvPr/>
        </p:nvSpPr>
        <p:spPr>
          <a:xfrm>
            <a:off x="7413673" y="1980140"/>
            <a:ext cx="5301859" cy="523220"/>
          </a:xfrm>
          <a:prstGeom prst="rect">
            <a:avLst/>
          </a:prstGeom>
        </p:spPr>
        <p:txBody>
          <a:bodyPr wrap="square">
            <a:spAutoFit/>
          </a:bodyPr>
          <a:lstStyle/>
          <a:p>
            <a:pPr algn="just" fontAlgn="ctr"/>
            <a:r>
              <a:rPr lang="en-US" sz="1400" dirty="0" err="1"/>
              <a:t>Indra</a:t>
            </a:r>
            <a:r>
              <a:rPr lang="en-US" sz="1400" dirty="0"/>
              <a:t> has a good presence in Spain, Latin America, </a:t>
            </a:r>
            <a:r>
              <a:rPr lang="en-US" sz="1400" b="1" dirty="0">
                <a:solidFill>
                  <a:srgbClr val="C00000"/>
                </a:solidFill>
              </a:rPr>
              <a:t>Eastern Europe and Asia</a:t>
            </a:r>
            <a:r>
              <a:rPr lang="en-US" sz="1400" dirty="0"/>
              <a:t>, and it continues to gain presence in </a:t>
            </a:r>
            <a:r>
              <a:rPr lang="en-US" sz="1400" b="1" dirty="0">
                <a:solidFill>
                  <a:srgbClr val="C00000"/>
                </a:solidFill>
              </a:rPr>
              <a:t>Africa</a:t>
            </a:r>
            <a:r>
              <a:rPr lang="en-US" sz="1400" dirty="0"/>
              <a:t>.</a:t>
            </a:r>
          </a:p>
        </p:txBody>
      </p:sp>
    </p:spTree>
    <p:extLst>
      <p:ext uri="{BB962C8B-B14F-4D97-AF65-F5344CB8AC3E}">
        <p14:creationId xmlns:p14="http://schemas.microsoft.com/office/powerpoint/2010/main" val="40526881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1110155"/>
          </a:xfrm>
        </p:spPr>
        <p:txBody>
          <a:bodyPr/>
          <a:lstStyle/>
          <a:p>
            <a:r>
              <a:rPr lang="es-CO" dirty="0" err="1" smtClean="0"/>
              <a:t>Services</a:t>
            </a:r>
            <a:endParaRPr lang="es-ES" dirty="0"/>
          </a:p>
        </p:txBody>
      </p:sp>
    </p:spTree>
    <p:extLst>
      <p:ext uri="{BB962C8B-B14F-4D97-AF65-F5344CB8AC3E}">
        <p14:creationId xmlns:p14="http://schemas.microsoft.com/office/powerpoint/2010/main" val="3509350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78046" y="160016"/>
            <a:ext cx="3247940" cy="738664"/>
          </a:xfrm>
          <a:prstGeom prst="rect">
            <a:avLst/>
          </a:prstGeom>
        </p:spPr>
        <p:txBody>
          <a:bodyPr wrap="none">
            <a:spAutoFit/>
          </a:bodyPr>
          <a:lstStyle/>
          <a:p>
            <a:pPr>
              <a:lnSpc>
                <a:spcPct val="150000"/>
              </a:lnSpc>
            </a:pPr>
            <a:r>
              <a:rPr lang="es-CO" sz="2800" b="1" dirty="0" err="1"/>
              <a:t>Service</a:t>
            </a:r>
            <a:r>
              <a:rPr lang="es-CO" sz="2800" b="1" dirty="0"/>
              <a:t> &amp; </a:t>
            </a:r>
            <a:r>
              <a:rPr lang="es-CO" sz="2800" b="1" dirty="0" err="1"/>
              <a:t>Consulting</a:t>
            </a:r>
            <a:endParaRPr lang="es-ES" sz="2800" b="1" dirty="0"/>
          </a:p>
        </p:txBody>
      </p:sp>
      <p:graphicFrame>
        <p:nvGraphicFramePr>
          <p:cNvPr id="2" name="Table 1"/>
          <p:cNvGraphicFramePr>
            <a:graphicFrameLocks noGrp="1"/>
          </p:cNvGraphicFramePr>
          <p:nvPr>
            <p:extLst>
              <p:ext uri="{D42A27DB-BD31-4B8C-83A1-F6EECF244321}">
                <p14:modId xmlns:p14="http://schemas.microsoft.com/office/powerpoint/2010/main" val="1822005744"/>
              </p:ext>
            </p:extLst>
          </p:nvPr>
        </p:nvGraphicFramePr>
        <p:xfrm>
          <a:off x="482113" y="1240114"/>
          <a:ext cx="10302001" cy="5496170"/>
        </p:xfrm>
        <a:graphic>
          <a:graphicData uri="http://schemas.openxmlformats.org/drawingml/2006/table">
            <a:tbl>
              <a:tblPr>
                <a:tableStyleId>{327F97BB-C833-4FB7-BDE5-3F7075034690}</a:tableStyleId>
              </a:tblPr>
              <a:tblGrid>
                <a:gridCol w="1773370">
                  <a:extLst>
                    <a:ext uri="{9D8B030D-6E8A-4147-A177-3AD203B41FA5}">
                      <a16:colId xmlns:a16="http://schemas.microsoft.com/office/drawing/2014/main" val="4068915709"/>
                    </a:ext>
                  </a:extLst>
                </a:gridCol>
                <a:gridCol w="8528631">
                  <a:extLst>
                    <a:ext uri="{9D8B030D-6E8A-4147-A177-3AD203B41FA5}">
                      <a16:colId xmlns:a16="http://schemas.microsoft.com/office/drawing/2014/main" val="3154665844"/>
                    </a:ext>
                  </a:extLst>
                </a:gridCol>
              </a:tblGrid>
              <a:tr h="1099234">
                <a:tc>
                  <a:txBody>
                    <a:bodyPr/>
                    <a:lstStyle/>
                    <a:p>
                      <a:pPr algn="ctr" fontAlgn="ctr"/>
                      <a:r>
                        <a:rPr lang="es-CO" sz="1400" u="none" strike="noStrike" dirty="0" err="1">
                          <a:effectLst/>
                        </a:rPr>
                        <a:t>Strategic</a:t>
                      </a:r>
                      <a:r>
                        <a:rPr lang="es-CO" sz="1400" u="none" strike="noStrike" dirty="0">
                          <a:effectLst/>
                        </a:rPr>
                        <a:t> </a:t>
                      </a:r>
                      <a:r>
                        <a:rPr lang="es-CO" sz="1400" u="none" strike="noStrike" dirty="0" err="1">
                          <a:effectLst/>
                        </a:rPr>
                        <a:t>Consulting</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a:txBody>
                    <a:bodyPr/>
                    <a:lstStyle/>
                    <a:p>
                      <a:pPr algn="ctr" fontAlgn="b"/>
                      <a:r>
                        <a:rPr lang="en-US" sz="1400" u="none" strike="noStrike" dirty="0" smtClean="0">
                          <a:effectLst/>
                        </a:rPr>
                        <a:t>Consulting </a:t>
                      </a:r>
                      <a:r>
                        <a:rPr lang="en-US" sz="1400" u="none" strike="noStrike" dirty="0">
                          <a:effectLst/>
                        </a:rPr>
                        <a:t>services for different areas including operations, efficiency and outsourcing of processes, data management and predictive analysis, etc. Consulting services consist of detecting changes in business environments, understand their relevance and finally define strategic plans. </a:t>
                      </a:r>
                      <a:endParaRPr lang="en-US"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2575238465"/>
                  </a:ext>
                </a:extLst>
              </a:tr>
              <a:tr h="824425">
                <a:tc>
                  <a:txBody>
                    <a:bodyPr/>
                    <a:lstStyle/>
                    <a:p>
                      <a:pPr algn="ctr" fontAlgn="ctr"/>
                      <a:r>
                        <a:rPr lang="es-CO" sz="1400" u="none" strike="noStrike" dirty="0">
                          <a:effectLst/>
                        </a:rPr>
                        <a:t>Digital </a:t>
                      </a:r>
                      <a:r>
                        <a:rPr lang="es-CO" sz="1400" u="none" strike="noStrike" dirty="0" err="1">
                          <a:effectLst/>
                        </a:rPr>
                        <a:t>Consulting</a:t>
                      </a:r>
                      <a:r>
                        <a:rPr lang="es-CO" sz="1400" u="none" strike="noStrike" dirty="0">
                          <a:effectLst/>
                        </a:rPr>
                        <a:t> and </a:t>
                      </a:r>
                      <a:r>
                        <a:rPr lang="es-CO" sz="1400" u="none" strike="noStrike" dirty="0" err="1">
                          <a:effectLst/>
                        </a:rPr>
                        <a:t>Technology</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a:txBody>
                    <a:bodyPr/>
                    <a:lstStyle/>
                    <a:p>
                      <a:pPr algn="ctr" fontAlgn="b"/>
                      <a:r>
                        <a:rPr lang="en-US" sz="1400" u="none" strike="noStrike" dirty="0" smtClean="0">
                          <a:effectLst/>
                        </a:rPr>
                        <a:t>Consulting </a:t>
                      </a:r>
                      <a:r>
                        <a:rPr lang="en-US" sz="1400" u="none" strike="noStrike" dirty="0">
                          <a:effectLst/>
                        </a:rPr>
                        <a:t>services for adopting new technologies related to digital experience, CRM and digital channels, digital operation, advanced analytics and artificial intelligence and </a:t>
                      </a:r>
                      <a:r>
                        <a:rPr lang="en-US" sz="1400" u="none" strike="noStrike" dirty="0" smtClean="0">
                          <a:effectLst/>
                        </a:rPr>
                        <a:t>data </a:t>
                      </a:r>
                      <a:r>
                        <a:rPr lang="en-US" sz="1400" u="none" strike="noStrike" dirty="0">
                          <a:effectLst/>
                        </a:rPr>
                        <a:t>technology.</a:t>
                      </a:r>
                      <a:endParaRPr lang="en-US"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452942231"/>
                  </a:ext>
                </a:extLst>
              </a:tr>
              <a:tr h="1190837">
                <a:tc>
                  <a:txBody>
                    <a:bodyPr/>
                    <a:lstStyle/>
                    <a:p>
                      <a:pPr algn="ctr" fontAlgn="ctr"/>
                      <a:r>
                        <a:rPr lang="es-CO" sz="1400" u="none" strike="noStrike" dirty="0">
                          <a:effectLst/>
                        </a:rPr>
                        <a:t>ERP </a:t>
                      </a:r>
                      <a:r>
                        <a:rPr lang="es-CO" sz="1400" u="none" strike="noStrike" dirty="0" err="1">
                          <a:effectLst/>
                        </a:rPr>
                        <a:t>Consulting</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a:txBody>
                    <a:bodyPr/>
                    <a:lstStyle/>
                    <a:p>
                      <a:pPr algn="ctr" fontAlgn="b"/>
                      <a:r>
                        <a:rPr lang="en-US" sz="1400" u="none" strike="noStrike" dirty="0" smtClean="0">
                          <a:effectLst/>
                        </a:rPr>
                        <a:t>Implementation of ERP systems, </a:t>
                      </a:r>
                      <a:r>
                        <a:rPr lang="en-US" sz="1400" u="none" strike="noStrike" dirty="0">
                          <a:effectLst/>
                        </a:rPr>
                        <a:t>certified with SAP and MS </a:t>
                      </a:r>
                      <a:r>
                        <a:rPr lang="en-US" sz="1400" u="none" strike="noStrike" dirty="0" smtClean="0">
                          <a:effectLst/>
                        </a:rPr>
                        <a:t>Dynamics.</a:t>
                      </a:r>
                      <a:r>
                        <a:rPr lang="en-US" sz="1400" u="none" strike="noStrike" baseline="0" dirty="0" smtClean="0">
                          <a:effectLst/>
                        </a:rPr>
                        <a:t>  This service is focus on the </a:t>
                      </a:r>
                      <a:r>
                        <a:rPr lang="en-US" sz="1400" u="none" strike="noStrike" dirty="0" smtClean="0">
                          <a:effectLst/>
                        </a:rPr>
                        <a:t>implementation </a:t>
                      </a:r>
                      <a:r>
                        <a:rPr lang="en-US" sz="1400" u="none" strike="noStrike" dirty="0">
                          <a:effectLst/>
                        </a:rPr>
                        <a:t>times and </a:t>
                      </a:r>
                      <a:r>
                        <a:rPr lang="en-US" sz="1400" u="none" strike="noStrike" dirty="0" smtClean="0">
                          <a:effectLst/>
                        </a:rPr>
                        <a:t>offering </a:t>
                      </a:r>
                      <a:r>
                        <a:rPr lang="en-US" sz="1400" u="none" strike="noStrike" dirty="0">
                          <a:effectLst/>
                        </a:rPr>
                        <a:t>a complete and efficient coverage for hotels, major consumption, construction, promotion and renewable energies.</a:t>
                      </a:r>
                      <a:endParaRPr lang="en-US"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800281206"/>
                  </a:ext>
                </a:extLst>
              </a:tr>
              <a:tr h="1557249">
                <a:tc>
                  <a:txBody>
                    <a:bodyPr/>
                    <a:lstStyle/>
                    <a:p>
                      <a:pPr algn="ctr" fontAlgn="ctr"/>
                      <a:r>
                        <a:rPr lang="es-CO" sz="1400" u="none" strike="noStrike" dirty="0" err="1">
                          <a:effectLst/>
                        </a:rPr>
                        <a:t>Cybersecurity</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tc>
                  <a:txBody>
                    <a:bodyPr/>
                    <a:lstStyle/>
                    <a:p>
                      <a:pPr algn="ctr" fontAlgn="b"/>
                      <a:r>
                        <a:rPr lang="en-US" sz="1400" u="none" strike="noStrike" dirty="0">
                          <a:effectLst/>
                        </a:rPr>
                        <a:t>Development of security technologies, promoting digital business and protecting them, through a holistic approach based on risks and focusing on prevention, protection, detection and incident response. </a:t>
                      </a:r>
                      <a:endParaRPr lang="en-US" sz="1400" u="none" strike="noStrike" dirty="0" smtClean="0">
                        <a:effectLst/>
                      </a:endParaRPr>
                    </a:p>
                    <a:p>
                      <a:pPr algn="ctr" fontAlgn="b"/>
                      <a:endParaRPr lang="en-US" sz="1400" u="none" strike="noStrike" dirty="0" smtClean="0">
                        <a:effectLst/>
                      </a:endParaRPr>
                    </a:p>
                    <a:p>
                      <a:pPr algn="ctr" fontAlgn="b"/>
                      <a:r>
                        <a:rPr lang="en-US" sz="1400" u="none" strike="noStrike" dirty="0" smtClean="0">
                          <a:effectLst/>
                        </a:rPr>
                        <a:t>S</a:t>
                      </a:r>
                      <a:r>
                        <a:rPr lang="en-US" sz="1400" u="none" strike="noStrike" baseline="0" dirty="0" smtClean="0">
                          <a:effectLst/>
                        </a:rPr>
                        <a:t>ervices for </a:t>
                      </a:r>
                      <a:r>
                        <a:rPr lang="en-US" sz="1400" u="none" strike="noStrike" dirty="0" smtClean="0">
                          <a:effectLst/>
                        </a:rPr>
                        <a:t>digital </a:t>
                      </a:r>
                      <a:r>
                        <a:rPr lang="en-US" sz="1400" u="none" strike="noStrike" dirty="0">
                          <a:effectLst/>
                        </a:rPr>
                        <a:t>identity, biometrics, digital signature, distributed cryptography, blockchain and artificial intelligence to create solutions with an impact on </a:t>
                      </a:r>
                      <a:r>
                        <a:rPr lang="en-US" sz="1400" u="none" strike="noStrike" dirty="0" smtClean="0">
                          <a:effectLst/>
                        </a:rPr>
                        <a:t>business </a:t>
                      </a:r>
                      <a:r>
                        <a:rPr lang="en-US" sz="1400" u="none" strike="noStrike" dirty="0">
                          <a:effectLst/>
                        </a:rPr>
                        <a:t>and digital user experience. </a:t>
                      </a:r>
                      <a:endParaRPr lang="en-US"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697430019"/>
                  </a:ext>
                </a:extLst>
              </a:tr>
              <a:tr h="824425">
                <a:tc>
                  <a:txBody>
                    <a:bodyPr/>
                    <a:lstStyle/>
                    <a:p>
                      <a:pPr algn="ctr" fontAlgn="ctr"/>
                      <a:r>
                        <a:rPr lang="es-CO" sz="1400" u="none" strike="noStrike" dirty="0" err="1">
                          <a:effectLst/>
                        </a:rPr>
                        <a:t>Operations</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b"/>
                      <a:r>
                        <a:rPr lang="en-US" sz="1400" u="none" strike="noStrike" dirty="0" smtClean="0">
                          <a:effectLst/>
                        </a:rPr>
                        <a:t>Optimization </a:t>
                      </a:r>
                      <a:r>
                        <a:rPr lang="en-US" sz="1400" u="none" strike="noStrike" dirty="0">
                          <a:effectLst/>
                        </a:rPr>
                        <a:t>of </a:t>
                      </a:r>
                      <a:r>
                        <a:rPr lang="en-US" sz="1400" u="none" strike="noStrike" dirty="0" smtClean="0">
                          <a:effectLst/>
                        </a:rPr>
                        <a:t>the customer’s </a:t>
                      </a:r>
                      <a:r>
                        <a:rPr lang="en-US" sz="1400" u="none" strike="noStrike" dirty="0">
                          <a:effectLst/>
                        </a:rPr>
                        <a:t>operations, focusing on the client at all times, </a:t>
                      </a:r>
                      <a:r>
                        <a:rPr lang="en-US" sz="1400" u="none" strike="noStrike" dirty="0" smtClean="0">
                          <a:effectLst/>
                        </a:rPr>
                        <a:t>utilizing </a:t>
                      </a:r>
                      <a:r>
                        <a:rPr lang="en-US" sz="1400" u="none" strike="noStrike" dirty="0">
                          <a:effectLst/>
                        </a:rPr>
                        <a:t>flexible integration, automation, </a:t>
                      </a:r>
                      <a:r>
                        <a:rPr lang="en-US" sz="1400" u="none" strike="noStrike" dirty="0" smtClean="0">
                          <a:effectLst/>
                        </a:rPr>
                        <a:t>digitalization </a:t>
                      </a:r>
                      <a:r>
                        <a:rPr lang="en-US" sz="1400" u="none" strike="noStrike" dirty="0">
                          <a:effectLst/>
                        </a:rPr>
                        <a:t>and robotics technologies, as well as lean methodologies.</a:t>
                      </a:r>
                      <a:endParaRPr lang="en-US"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138471091"/>
                  </a:ext>
                </a:extLst>
              </a:tr>
            </a:tbl>
          </a:graphicData>
        </a:graphic>
      </p:graphicFrame>
      <p:sp>
        <p:nvSpPr>
          <p:cNvPr id="6" name="Rounded Rectangle 48"/>
          <p:cNvSpPr/>
          <p:nvPr/>
        </p:nvSpPr>
        <p:spPr>
          <a:xfrm>
            <a:off x="10903445" y="3200079"/>
            <a:ext cx="2746739" cy="1770698"/>
          </a:xfrm>
          <a:prstGeom prst="roundRect">
            <a:avLst/>
          </a:prstGeom>
          <a:solidFill>
            <a:schemeClr val="bg1">
              <a:lumMod val="95000"/>
            </a:schemeClr>
          </a:solidFill>
        </p:spPr>
        <p:txBody>
          <a:bodyPr wrap="square">
            <a:spAutoFit/>
          </a:bodyPr>
          <a:lstStyle/>
          <a:p>
            <a:pPr algn="ctr"/>
            <a:r>
              <a:rPr lang="es-CO" sz="1400" b="1" dirty="0" err="1" smtClean="0">
                <a:solidFill>
                  <a:schemeClr val="accent5">
                    <a:lumMod val="50000"/>
                  </a:schemeClr>
                </a:solidFill>
              </a:rPr>
              <a:t>Based</a:t>
            </a:r>
            <a:r>
              <a:rPr lang="es-CO" sz="1400" b="1" dirty="0" smtClean="0">
                <a:solidFill>
                  <a:schemeClr val="accent5">
                    <a:lumMod val="50000"/>
                  </a:schemeClr>
                </a:solidFill>
              </a:rPr>
              <a:t> </a:t>
            </a:r>
            <a:r>
              <a:rPr lang="es-CO" sz="1400" b="1" dirty="0" err="1" smtClean="0">
                <a:solidFill>
                  <a:schemeClr val="accent5">
                    <a:lumMod val="50000"/>
                  </a:schemeClr>
                </a:solidFill>
              </a:rPr>
              <a:t>on</a:t>
            </a:r>
            <a:r>
              <a:rPr lang="es-CO" sz="1400" b="1" dirty="0" smtClean="0">
                <a:solidFill>
                  <a:schemeClr val="accent5">
                    <a:lumMod val="50000"/>
                  </a:schemeClr>
                </a:solidFill>
              </a:rPr>
              <a:t>:</a:t>
            </a:r>
          </a:p>
          <a:p>
            <a:pPr algn="ctr"/>
            <a:r>
              <a:rPr lang="es-CO" sz="1400" b="1" dirty="0" err="1" smtClean="0">
                <a:solidFill>
                  <a:schemeClr val="accent5">
                    <a:lumMod val="50000"/>
                  </a:schemeClr>
                </a:solidFill>
              </a:rPr>
              <a:t>Strategy</a:t>
            </a:r>
            <a:endParaRPr lang="es-CO" sz="1400" b="1" dirty="0" smtClean="0">
              <a:solidFill>
                <a:schemeClr val="accent5">
                  <a:lumMod val="50000"/>
                </a:schemeClr>
              </a:solidFill>
            </a:endParaRPr>
          </a:p>
          <a:p>
            <a:pPr algn="ctr"/>
            <a:r>
              <a:rPr lang="es-CO" sz="1400" b="1" dirty="0" err="1" smtClean="0">
                <a:solidFill>
                  <a:schemeClr val="accent5">
                    <a:lumMod val="50000"/>
                  </a:schemeClr>
                </a:solidFill>
              </a:rPr>
              <a:t>Value</a:t>
            </a:r>
            <a:r>
              <a:rPr lang="es-CO" sz="1400" b="1" dirty="0" smtClean="0">
                <a:solidFill>
                  <a:schemeClr val="accent5">
                    <a:lumMod val="50000"/>
                  </a:schemeClr>
                </a:solidFill>
              </a:rPr>
              <a:t> </a:t>
            </a:r>
            <a:r>
              <a:rPr lang="es-CO" sz="1400" b="1" dirty="0" err="1" smtClean="0">
                <a:solidFill>
                  <a:schemeClr val="accent5">
                    <a:lumMod val="50000"/>
                  </a:schemeClr>
                </a:solidFill>
              </a:rPr>
              <a:t>proposition</a:t>
            </a:r>
            <a:endParaRPr lang="es-CO" sz="1400" b="1" dirty="0" smtClean="0">
              <a:solidFill>
                <a:schemeClr val="accent5">
                  <a:lumMod val="50000"/>
                </a:schemeClr>
              </a:solidFill>
            </a:endParaRPr>
          </a:p>
          <a:p>
            <a:pPr algn="ctr"/>
            <a:r>
              <a:rPr lang="es-CO" sz="1400" b="1" dirty="0" err="1" smtClean="0">
                <a:solidFill>
                  <a:schemeClr val="accent5">
                    <a:lumMod val="50000"/>
                  </a:schemeClr>
                </a:solidFill>
              </a:rPr>
              <a:t>Bussines</a:t>
            </a:r>
            <a:r>
              <a:rPr lang="es-CO" sz="1400" b="1" dirty="0" smtClean="0">
                <a:solidFill>
                  <a:schemeClr val="accent5">
                    <a:lumMod val="50000"/>
                  </a:schemeClr>
                </a:solidFill>
              </a:rPr>
              <a:t> </a:t>
            </a:r>
            <a:r>
              <a:rPr lang="es-CO" sz="1400" b="1" dirty="0" err="1" smtClean="0">
                <a:solidFill>
                  <a:schemeClr val="accent5">
                    <a:lumMod val="50000"/>
                  </a:schemeClr>
                </a:solidFill>
              </a:rPr>
              <a:t>model</a:t>
            </a:r>
            <a:endParaRPr lang="es-CO" sz="1400" b="1" dirty="0" smtClean="0">
              <a:solidFill>
                <a:schemeClr val="accent5">
                  <a:lumMod val="50000"/>
                </a:schemeClr>
              </a:solidFill>
            </a:endParaRPr>
          </a:p>
          <a:p>
            <a:pPr algn="ctr"/>
            <a:r>
              <a:rPr lang="es-CO" sz="1400" b="1" dirty="0" err="1" smtClean="0">
                <a:solidFill>
                  <a:schemeClr val="accent5">
                    <a:lumMod val="50000"/>
                  </a:schemeClr>
                </a:solidFill>
              </a:rPr>
              <a:t>Bussines</a:t>
            </a:r>
            <a:r>
              <a:rPr lang="es-CO" sz="1400" b="1" dirty="0" smtClean="0">
                <a:solidFill>
                  <a:schemeClr val="accent5">
                    <a:lumMod val="50000"/>
                  </a:schemeClr>
                </a:solidFill>
              </a:rPr>
              <a:t> plan</a:t>
            </a:r>
          </a:p>
          <a:p>
            <a:pPr algn="ctr"/>
            <a:r>
              <a:rPr lang="es-CO" sz="1400" b="1" dirty="0" err="1" smtClean="0">
                <a:solidFill>
                  <a:schemeClr val="accent5">
                    <a:lumMod val="50000"/>
                  </a:schemeClr>
                </a:solidFill>
              </a:rPr>
              <a:t>Operative</a:t>
            </a:r>
            <a:r>
              <a:rPr lang="es-CO" sz="1400" b="1" dirty="0" smtClean="0">
                <a:solidFill>
                  <a:schemeClr val="accent5">
                    <a:lumMod val="50000"/>
                  </a:schemeClr>
                </a:solidFill>
              </a:rPr>
              <a:t> plan</a:t>
            </a:r>
          </a:p>
          <a:p>
            <a:pPr algn="ctr"/>
            <a:r>
              <a:rPr lang="es-CO" sz="1400" b="1" dirty="0" err="1" smtClean="0">
                <a:solidFill>
                  <a:schemeClr val="accent5">
                    <a:lumMod val="50000"/>
                  </a:schemeClr>
                </a:solidFill>
              </a:rPr>
              <a:t>Solutions</a:t>
            </a:r>
            <a:r>
              <a:rPr lang="es-CO" sz="1400" b="1" dirty="0" smtClean="0">
                <a:solidFill>
                  <a:schemeClr val="accent5">
                    <a:lumMod val="50000"/>
                  </a:schemeClr>
                </a:solidFill>
              </a:rPr>
              <a:t> </a:t>
            </a:r>
            <a:r>
              <a:rPr lang="es-CO" sz="1400" b="1" dirty="0" err="1" smtClean="0">
                <a:solidFill>
                  <a:schemeClr val="accent5">
                    <a:lumMod val="50000"/>
                  </a:schemeClr>
                </a:solidFill>
              </a:rPr>
              <a:t>Implementation</a:t>
            </a:r>
            <a:endParaRPr lang="en-US" sz="1400" b="1" dirty="0" smtClean="0">
              <a:solidFill>
                <a:schemeClr val="accent5">
                  <a:lumMod val="50000"/>
                </a:schemeClr>
              </a:solidFill>
            </a:endParaRPr>
          </a:p>
        </p:txBody>
      </p:sp>
      <p:sp>
        <p:nvSpPr>
          <p:cNvPr id="7" name="TextBox 57"/>
          <p:cNvSpPr txBox="1"/>
          <p:nvPr/>
        </p:nvSpPr>
        <p:spPr>
          <a:xfrm>
            <a:off x="11122143" y="2736270"/>
            <a:ext cx="2251285" cy="374571"/>
          </a:xfrm>
          <a:prstGeom prst="roundRect">
            <a:avLst/>
          </a:prstGeom>
          <a:solidFill>
            <a:schemeClr val="accent2">
              <a:lumMod val="40000"/>
              <a:lumOff val="60000"/>
            </a:schemeClr>
          </a:solidFill>
        </p:spPr>
        <p:txBody>
          <a:bodyPr wrap="square" rtlCol="0">
            <a:spAutoFit/>
          </a:bodyPr>
          <a:lstStyle/>
          <a:p>
            <a:pPr algn="ctr"/>
            <a:r>
              <a:rPr lang="en-US" sz="1600" b="1" dirty="0" smtClean="0"/>
              <a:t>Consulting Services</a:t>
            </a:r>
            <a:endParaRPr lang="en-US" sz="1600" b="1" dirty="0"/>
          </a:p>
        </p:txBody>
      </p:sp>
      <p:sp>
        <p:nvSpPr>
          <p:cNvPr id="8" name="8 Flecha curvada hacia la izquierda">
            <a:hlinkClick r:id="rId3" action="ppaction://hlinksldjump"/>
          </p:cNvPr>
          <p:cNvSpPr/>
          <p:nvPr/>
        </p:nvSpPr>
        <p:spPr>
          <a:xfrm>
            <a:off x="13168510" y="6666733"/>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700871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err="1" smtClean="0"/>
              <a:t>Clients</a:t>
            </a:r>
            <a:endParaRPr lang="es-ES" dirty="0"/>
          </a:p>
        </p:txBody>
      </p:sp>
    </p:spTree>
    <p:extLst>
      <p:ext uri="{BB962C8B-B14F-4D97-AF65-F5344CB8AC3E}">
        <p14:creationId xmlns:p14="http://schemas.microsoft.com/office/powerpoint/2010/main" val="4271892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glob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2080" y="609042"/>
            <a:ext cx="983735" cy="983735"/>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1008151" y="615474"/>
            <a:ext cx="11658600" cy="872065"/>
          </a:xfrm>
        </p:spPr>
        <p:txBody>
          <a:bodyPr/>
          <a:lstStyle/>
          <a:p>
            <a:r>
              <a:rPr lang="es-CO" dirty="0" err="1" smtClean="0"/>
              <a:t>Indra’s</a:t>
            </a:r>
            <a:r>
              <a:rPr lang="es-CO" dirty="0" smtClean="0"/>
              <a:t> </a:t>
            </a:r>
            <a:r>
              <a:rPr lang="es-CO" dirty="0" err="1" smtClean="0"/>
              <a:t>customers</a:t>
            </a:r>
            <a:r>
              <a:rPr lang="es-CO" dirty="0" smtClean="0"/>
              <a:t> </a:t>
            </a:r>
            <a:r>
              <a:rPr lang="es-CO" dirty="0" err="1" smtClean="0"/>
              <a:t>worldwide</a:t>
            </a:r>
            <a:endParaRPr lang="es-ES" dirty="0"/>
          </a:p>
        </p:txBody>
      </p:sp>
      <p:pic>
        <p:nvPicPr>
          <p:cNvPr id="3" name="Picture 2"/>
          <p:cNvPicPr>
            <a:picLocks noChangeAspect="1"/>
          </p:cNvPicPr>
          <p:nvPr/>
        </p:nvPicPr>
        <p:blipFill>
          <a:blip r:embed="rId4"/>
          <a:stretch>
            <a:fillRect/>
          </a:stretch>
        </p:blipFill>
        <p:spPr>
          <a:xfrm>
            <a:off x="1581893" y="1900517"/>
            <a:ext cx="10258221" cy="4769224"/>
          </a:xfrm>
          <a:prstGeom prst="rect">
            <a:avLst/>
          </a:prstGeom>
        </p:spPr>
      </p:pic>
      <p:grpSp>
        <p:nvGrpSpPr>
          <p:cNvPr id="6" name="Group 5"/>
          <p:cNvGrpSpPr/>
          <p:nvPr/>
        </p:nvGrpSpPr>
        <p:grpSpPr>
          <a:xfrm>
            <a:off x="5441084" y="2620144"/>
            <a:ext cx="1089032" cy="963496"/>
            <a:chOff x="2017132" y="2657055"/>
            <a:chExt cx="1089032" cy="963496"/>
          </a:xfrm>
        </p:grpSpPr>
        <p:sp>
          <p:nvSpPr>
            <p:cNvPr id="7" name="Oval 6"/>
            <p:cNvSpPr/>
            <p:nvPr/>
          </p:nvSpPr>
          <p:spPr>
            <a:xfrm>
              <a:off x="2017132" y="2657055"/>
              <a:ext cx="963496" cy="963496"/>
            </a:xfrm>
            <a:prstGeom prst="ellipse">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rtlCol="0" anchor="ctr"/>
            <a:lstStyle/>
            <a:p>
              <a:pPr algn="ctr"/>
              <a:r>
                <a:rPr lang="en-US" sz="2100" dirty="0" smtClean="0">
                  <a:solidFill>
                    <a:srgbClr val="FFFFFF"/>
                  </a:solidFill>
                </a:rPr>
                <a:t>8%</a:t>
              </a:r>
              <a:r>
                <a:rPr lang="en-US" sz="2400" dirty="0" smtClean="0">
                  <a:solidFill>
                    <a:srgbClr val="FFFFFF"/>
                  </a:solidFill>
                </a:rPr>
                <a:t> </a:t>
              </a:r>
              <a:endParaRPr lang="en-US" sz="2400" dirty="0">
                <a:solidFill>
                  <a:srgbClr val="FFFFFF"/>
                </a:solidFill>
              </a:endParaRPr>
            </a:p>
            <a:p>
              <a:pPr algn="ctr"/>
              <a:r>
                <a:rPr lang="en-US" sz="1100" dirty="0" smtClean="0">
                  <a:solidFill>
                    <a:srgbClr val="FFFFFF"/>
                  </a:solidFill>
                </a:rPr>
                <a:t>Europe</a:t>
              </a:r>
              <a:endParaRPr lang="en-US" sz="1100" dirty="0">
                <a:solidFill>
                  <a:srgbClr val="FFFFFF"/>
                </a:solidFill>
              </a:endParaRPr>
            </a:p>
          </p:txBody>
        </p:sp>
        <p:sp useBgFill="1">
          <p:nvSpPr>
            <p:cNvPr id="8" name="Oval 7"/>
            <p:cNvSpPr/>
            <p:nvPr/>
          </p:nvSpPr>
          <p:spPr>
            <a:xfrm>
              <a:off x="2870046" y="2951502"/>
              <a:ext cx="236118" cy="236118"/>
            </a:xfrm>
            <a:prstGeom prst="ellipse">
              <a:avLst/>
            </a:prstGeom>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p>
          </p:txBody>
        </p:sp>
      </p:grpSp>
      <p:grpSp>
        <p:nvGrpSpPr>
          <p:cNvPr id="9" name="Group 8"/>
          <p:cNvGrpSpPr/>
          <p:nvPr/>
        </p:nvGrpSpPr>
        <p:grpSpPr>
          <a:xfrm>
            <a:off x="8928150" y="3940782"/>
            <a:ext cx="766048" cy="766048"/>
            <a:chOff x="6014945" y="1995555"/>
            <a:chExt cx="766048" cy="766048"/>
          </a:xfrm>
        </p:grpSpPr>
        <p:sp>
          <p:nvSpPr>
            <p:cNvPr id="10" name="Oval 9"/>
            <p:cNvSpPr/>
            <p:nvPr/>
          </p:nvSpPr>
          <p:spPr>
            <a:xfrm>
              <a:off x="6014945" y="1995555"/>
              <a:ext cx="766048" cy="766048"/>
            </a:xfrm>
            <a:prstGeom prst="ellipse">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rtlCol="0" anchor="ctr"/>
            <a:lstStyle/>
            <a:p>
              <a:pPr algn="ctr"/>
              <a:r>
                <a:rPr lang="en-US" sz="1400" dirty="0" smtClean="0">
                  <a:solidFill>
                    <a:srgbClr val="FFFFFF"/>
                  </a:solidFill>
                </a:rPr>
                <a:t>3%</a:t>
              </a:r>
              <a:r>
                <a:rPr lang="en-US" sz="2200" dirty="0" smtClean="0">
                  <a:solidFill>
                    <a:srgbClr val="FFFFFF"/>
                  </a:solidFill>
                </a:rPr>
                <a:t> </a:t>
              </a:r>
              <a:endParaRPr lang="en-US" sz="2200" dirty="0">
                <a:solidFill>
                  <a:srgbClr val="FFFFFF"/>
                </a:solidFill>
              </a:endParaRPr>
            </a:p>
            <a:p>
              <a:pPr algn="ctr"/>
              <a:r>
                <a:rPr lang="en-US" sz="900" dirty="0" smtClean="0">
                  <a:solidFill>
                    <a:srgbClr val="FFFFFF"/>
                  </a:solidFill>
                </a:rPr>
                <a:t>Asia</a:t>
              </a:r>
              <a:endParaRPr lang="en-US" sz="900" dirty="0">
                <a:solidFill>
                  <a:srgbClr val="FFFFFF"/>
                </a:solidFill>
              </a:endParaRPr>
            </a:p>
          </p:txBody>
        </p:sp>
        <p:sp useBgFill="1">
          <p:nvSpPr>
            <p:cNvPr id="11" name="Oval 10"/>
            <p:cNvSpPr/>
            <p:nvPr/>
          </p:nvSpPr>
          <p:spPr>
            <a:xfrm>
              <a:off x="6025220" y="2004267"/>
              <a:ext cx="236118" cy="236118"/>
            </a:xfrm>
            <a:prstGeom prst="ellipse">
              <a:avLst/>
            </a:prstGeom>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p>
          </p:txBody>
        </p:sp>
      </p:grpSp>
      <p:grpSp>
        <p:nvGrpSpPr>
          <p:cNvPr id="12" name="Group 11"/>
          <p:cNvGrpSpPr/>
          <p:nvPr/>
        </p:nvGrpSpPr>
        <p:grpSpPr>
          <a:xfrm>
            <a:off x="984000" y="1682748"/>
            <a:ext cx="2265210" cy="2265210"/>
            <a:chOff x="-42470" y="-260522"/>
            <a:chExt cx="2265210" cy="2265210"/>
          </a:xfrm>
        </p:grpSpPr>
        <p:sp>
          <p:nvSpPr>
            <p:cNvPr id="13" name="Oval 12"/>
            <p:cNvSpPr/>
            <p:nvPr/>
          </p:nvSpPr>
          <p:spPr>
            <a:xfrm>
              <a:off x="-42470" y="-260522"/>
              <a:ext cx="2265210" cy="2265210"/>
            </a:xfrm>
            <a:prstGeom prst="ellipse">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rtlCol="0" anchor="ctr"/>
            <a:lstStyle/>
            <a:p>
              <a:pPr algn="ctr"/>
              <a:r>
                <a:rPr lang="en-US" sz="2400" dirty="0" smtClean="0">
                  <a:solidFill>
                    <a:srgbClr val="FFFFFF"/>
                  </a:solidFill>
                </a:rPr>
                <a:t>66%</a:t>
              </a:r>
            </a:p>
            <a:p>
              <a:pPr algn="ctr"/>
              <a:r>
                <a:rPr lang="en-US" sz="1400" dirty="0" smtClean="0">
                  <a:solidFill>
                    <a:srgbClr val="FFFFFF"/>
                  </a:solidFill>
                </a:rPr>
                <a:t>America</a:t>
              </a:r>
              <a:endParaRPr lang="en-US" sz="1400" dirty="0">
                <a:solidFill>
                  <a:srgbClr val="FFFFFF"/>
                </a:solidFill>
              </a:endParaRPr>
            </a:p>
          </p:txBody>
        </p:sp>
        <p:sp useBgFill="1">
          <p:nvSpPr>
            <p:cNvPr id="14" name="Oval 13"/>
            <p:cNvSpPr/>
            <p:nvPr/>
          </p:nvSpPr>
          <p:spPr>
            <a:xfrm>
              <a:off x="1878609" y="1471536"/>
              <a:ext cx="236118" cy="236118"/>
            </a:xfrm>
            <a:prstGeom prst="ellipse">
              <a:avLst/>
            </a:prstGeom>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p>
          </p:txBody>
        </p:sp>
      </p:grpSp>
      <p:grpSp>
        <p:nvGrpSpPr>
          <p:cNvPr id="15" name="Group 14"/>
          <p:cNvGrpSpPr/>
          <p:nvPr/>
        </p:nvGrpSpPr>
        <p:grpSpPr>
          <a:xfrm>
            <a:off x="6837451" y="3738438"/>
            <a:ext cx="1476879" cy="1333355"/>
            <a:chOff x="4220961" y="643141"/>
            <a:chExt cx="1476879" cy="1333355"/>
          </a:xfrm>
        </p:grpSpPr>
        <p:sp>
          <p:nvSpPr>
            <p:cNvPr id="16" name="Oval 15"/>
            <p:cNvSpPr/>
            <p:nvPr/>
          </p:nvSpPr>
          <p:spPr>
            <a:xfrm>
              <a:off x="4364485" y="643141"/>
              <a:ext cx="1333355" cy="1333355"/>
            </a:xfrm>
            <a:prstGeom prst="ellipse">
              <a:avLst/>
            </a:prstGeom>
            <a:solidFill>
              <a:srgbClr val="F9C216">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rtlCol="0" anchor="ctr"/>
            <a:lstStyle/>
            <a:p>
              <a:pPr algn="ctr"/>
              <a:r>
                <a:rPr lang="en-US" sz="2300" dirty="0" smtClean="0">
                  <a:solidFill>
                    <a:srgbClr val="FFFFFF"/>
                  </a:solidFill>
                </a:rPr>
                <a:t>21% </a:t>
              </a:r>
              <a:endParaRPr lang="en-US" sz="2300" dirty="0">
                <a:solidFill>
                  <a:srgbClr val="FFFFFF"/>
                </a:solidFill>
              </a:endParaRPr>
            </a:p>
            <a:p>
              <a:pPr algn="ctr"/>
              <a:r>
                <a:rPr lang="en-US" sz="1200" dirty="0" smtClean="0">
                  <a:solidFill>
                    <a:srgbClr val="FFFFFF"/>
                  </a:solidFill>
                </a:rPr>
                <a:t>Africa</a:t>
              </a:r>
              <a:endParaRPr lang="en-US" sz="1200" dirty="0">
                <a:solidFill>
                  <a:srgbClr val="FFFFFF"/>
                </a:solidFill>
              </a:endParaRPr>
            </a:p>
          </p:txBody>
        </p:sp>
        <p:sp useBgFill="1">
          <p:nvSpPr>
            <p:cNvPr id="17" name="Oval 16"/>
            <p:cNvSpPr/>
            <p:nvPr/>
          </p:nvSpPr>
          <p:spPr>
            <a:xfrm>
              <a:off x="4220961" y="1228509"/>
              <a:ext cx="236118" cy="236118"/>
            </a:xfrm>
            <a:prstGeom prst="ellipse">
              <a:avLst/>
            </a:prstGeom>
            <a:ln w="38100">
              <a:solidFill>
                <a:srgbClr val="F9C216"/>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p>
          </p:txBody>
        </p:sp>
      </p:grpSp>
      <p:sp>
        <p:nvSpPr>
          <p:cNvPr id="18" name="Oval 17"/>
          <p:cNvSpPr/>
          <p:nvPr/>
        </p:nvSpPr>
        <p:spPr>
          <a:xfrm>
            <a:off x="5216412" y="5374342"/>
            <a:ext cx="963496" cy="963496"/>
          </a:xfrm>
          <a:prstGeom prst="ellipse">
            <a:avLst/>
          </a:prstGeom>
          <a:solidFill>
            <a:schemeClr val="accent6">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rtlCol="0" anchor="ctr"/>
          <a:lstStyle/>
          <a:p>
            <a:pPr algn="ctr"/>
            <a:r>
              <a:rPr lang="en-US" sz="2100" dirty="0" smtClean="0">
                <a:solidFill>
                  <a:srgbClr val="FFFFFF"/>
                </a:solidFill>
              </a:rPr>
              <a:t>2%</a:t>
            </a:r>
            <a:r>
              <a:rPr lang="en-US" sz="2400" dirty="0" smtClean="0">
                <a:solidFill>
                  <a:srgbClr val="FFFFFF"/>
                </a:solidFill>
              </a:rPr>
              <a:t> </a:t>
            </a:r>
            <a:endParaRPr lang="en-US" sz="2400" dirty="0">
              <a:solidFill>
                <a:srgbClr val="FFFFFF"/>
              </a:solidFill>
            </a:endParaRPr>
          </a:p>
          <a:p>
            <a:pPr algn="ctr"/>
            <a:r>
              <a:rPr lang="en-US" sz="1100" dirty="0" smtClean="0">
                <a:solidFill>
                  <a:srgbClr val="FFFFFF"/>
                </a:solidFill>
              </a:rPr>
              <a:t>Global</a:t>
            </a:r>
            <a:endParaRPr lang="en-US" sz="1100" dirty="0">
              <a:solidFill>
                <a:srgbClr val="FFFFFF"/>
              </a:solidFill>
            </a:endParaRPr>
          </a:p>
        </p:txBody>
      </p:sp>
      <p:sp>
        <p:nvSpPr>
          <p:cNvPr id="20" name="Freeform 19"/>
          <p:cNvSpPr/>
          <p:nvPr/>
        </p:nvSpPr>
        <p:spPr>
          <a:xfrm>
            <a:off x="4898499" y="1633591"/>
            <a:ext cx="8100197" cy="5404207"/>
          </a:xfrm>
          <a:custGeom>
            <a:avLst/>
            <a:gdLst>
              <a:gd name="connsiteX0" fmla="*/ 1944090 w 8100197"/>
              <a:gd name="connsiteY0" fmla="*/ 267128 h 5404207"/>
              <a:gd name="connsiteX1" fmla="*/ 1944090 w 8100197"/>
              <a:gd name="connsiteY1" fmla="*/ 267128 h 5404207"/>
              <a:gd name="connsiteX2" fmla="*/ 1779703 w 8100197"/>
              <a:gd name="connsiteY2" fmla="*/ 349321 h 5404207"/>
              <a:gd name="connsiteX3" fmla="*/ 1656413 w 8100197"/>
              <a:gd name="connsiteY3" fmla="*/ 390418 h 5404207"/>
              <a:gd name="connsiteX4" fmla="*/ 1327640 w 8100197"/>
              <a:gd name="connsiteY4" fmla="*/ 523982 h 5404207"/>
              <a:gd name="connsiteX5" fmla="*/ 1152980 w 8100197"/>
              <a:gd name="connsiteY5" fmla="*/ 595901 h 5404207"/>
              <a:gd name="connsiteX6" fmla="*/ 1009141 w 8100197"/>
              <a:gd name="connsiteY6" fmla="*/ 667820 h 5404207"/>
              <a:gd name="connsiteX7" fmla="*/ 793384 w 8100197"/>
              <a:gd name="connsiteY7" fmla="*/ 750013 h 5404207"/>
              <a:gd name="connsiteX8" fmla="*/ 721465 w 8100197"/>
              <a:gd name="connsiteY8" fmla="*/ 770562 h 5404207"/>
              <a:gd name="connsiteX9" fmla="*/ 474885 w 8100197"/>
              <a:gd name="connsiteY9" fmla="*/ 873303 h 5404207"/>
              <a:gd name="connsiteX10" fmla="*/ 341321 w 8100197"/>
              <a:gd name="connsiteY10" fmla="*/ 945222 h 5404207"/>
              <a:gd name="connsiteX11" fmla="*/ 259128 w 8100197"/>
              <a:gd name="connsiteY11" fmla="*/ 1006867 h 5404207"/>
              <a:gd name="connsiteX12" fmla="*/ 166661 w 8100197"/>
              <a:gd name="connsiteY12" fmla="*/ 1089061 h 5404207"/>
              <a:gd name="connsiteX13" fmla="*/ 105016 w 8100197"/>
              <a:gd name="connsiteY13" fmla="*/ 1191802 h 5404207"/>
              <a:gd name="connsiteX14" fmla="*/ 74193 w 8100197"/>
              <a:gd name="connsiteY14" fmla="*/ 1243173 h 5404207"/>
              <a:gd name="connsiteX15" fmla="*/ 53645 w 8100197"/>
              <a:gd name="connsiteY15" fmla="*/ 1325366 h 5404207"/>
              <a:gd name="connsiteX16" fmla="*/ 63919 w 8100197"/>
              <a:gd name="connsiteY16" fmla="*/ 1746607 h 5404207"/>
              <a:gd name="connsiteX17" fmla="*/ 94741 w 8100197"/>
              <a:gd name="connsiteY17" fmla="*/ 1910993 h 5404207"/>
              <a:gd name="connsiteX18" fmla="*/ 74193 w 8100197"/>
              <a:gd name="connsiteY18" fmla="*/ 2075380 h 5404207"/>
              <a:gd name="connsiteX19" fmla="*/ 53645 w 8100197"/>
              <a:gd name="connsiteY19" fmla="*/ 2116476 h 5404207"/>
              <a:gd name="connsiteX20" fmla="*/ 33097 w 8100197"/>
              <a:gd name="connsiteY20" fmla="*/ 2147299 h 5404207"/>
              <a:gd name="connsiteX21" fmla="*/ 12548 w 8100197"/>
              <a:gd name="connsiteY21" fmla="*/ 2208944 h 5404207"/>
              <a:gd name="connsiteX22" fmla="*/ 12548 w 8100197"/>
              <a:gd name="connsiteY22" fmla="*/ 2434975 h 5404207"/>
              <a:gd name="connsiteX23" fmla="*/ 33097 w 8100197"/>
              <a:gd name="connsiteY23" fmla="*/ 2486346 h 5404207"/>
              <a:gd name="connsiteX24" fmla="*/ 43371 w 8100197"/>
              <a:gd name="connsiteY24" fmla="*/ 2517169 h 5404207"/>
              <a:gd name="connsiteX25" fmla="*/ 84467 w 8100197"/>
              <a:gd name="connsiteY25" fmla="*/ 2599362 h 5404207"/>
              <a:gd name="connsiteX26" fmla="*/ 105016 w 8100197"/>
              <a:gd name="connsiteY26" fmla="*/ 2671281 h 5404207"/>
              <a:gd name="connsiteX27" fmla="*/ 125564 w 8100197"/>
              <a:gd name="connsiteY27" fmla="*/ 2712378 h 5404207"/>
              <a:gd name="connsiteX28" fmla="*/ 135838 w 8100197"/>
              <a:gd name="connsiteY28" fmla="*/ 2743200 h 5404207"/>
              <a:gd name="connsiteX29" fmla="*/ 156386 w 8100197"/>
              <a:gd name="connsiteY29" fmla="*/ 2784297 h 5404207"/>
              <a:gd name="connsiteX30" fmla="*/ 176935 w 8100197"/>
              <a:gd name="connsiteY30" fmla="*/ 2876764 h 5404207"/>
              <a:gd name="connsiteX31" fmla="*/ 197483 w 8100197"/>
              <a:gd name="connsiteY31" fmla="*/ 2917861 h 5404207"/>
              <a:gd name="connsiteX32" fmla="*/ 218031 w 8100197"/>
              <a:gd name="connsiteY32" fmla="*/ 3010328 h 5404207"/>
              <a:gd name="connsiteX33" fmla="*/ 238580 w 8100197"/>
              <a:gd name="connsiteY33" fmla="*/ 3051425 h 5404207"/>
              <a:gd name="connsiteX34" fmla="*/ 259128 w 8100197"/>
              <a:gd name="connsiteY34" fmla="*/ 3113070 h 5404207"/>
              <a:gd name="connsiteX35" fmla="*/ 269402 w 8100197"/>
              <a:gd name="connsiteY35" fmla="*/ 3143892 h 5404207"/>
              <a:gd name="connsiteX36" fmla="*/ 279676 w 8100197"/>
              <a:gd name="connsiteY36" fmla="*/ 3184989 h 5404207"/>
              <a:gd name="connsiteX37" fmla="*/ 300225 w 8100197"/>
              <a:gd name="connsiteY37" fmla="*/ 3246634 h 5404207"/>
              <a:gd name="connsiteX38" fmla="*/ 289950 w 8100197"/>
              <a:gd name="connsiteY38" fmla="*/ 3421294 h 5404207"/>
              <a:gd name="connsiteX39" fmla="*/ 238580 w 8100197"/>
              <a:gd name="connsiteY39" fmla="*/ 3503488 h 5404207"/>
              <a:gd name="connsiteX40" fmla="*/ 207757 w 8100197"/>
              <a:gd name="connsiteY40" fmla="*/ 3565133 h 5404207"/>
              <a:gd name="connsiteX41" fmla="*/ 187209 w 8100197"/>
              <a:gd name="connsiteY41" fmla="*/ 3595955 h 5404207"/>
              <a:gd name="connsiteX42" fmla="*/ 156386 w 8100197"/>
              <a:gd name="connsiteY42" fmla="*/ 3678148 h 5404207"/>
              <a:gd name="connsiteX43" fmla="*/ 146112 w 8100197"/>
              <a:gd name="connsiteY43" fmla="*/ 3719245 h 5404207"/>
              <a:gd name="connsiteX44" fmla="*/ 135838 w 8100197"/>
              <a:gd name="connsiteY44" fmla="*/ 3750067 h 5404207"/>
              <a:gd name="connsiteX45" fmla="*/ 105016 w 8100197"/>
              <a:gd name="connsiteY45" fmla="*/ 3904180 h 5404207"/>
              <a:gd name="connsiteX46" fmla="*/ 94741 w 8100197"/>
              <a:gd name="connsiteY46" fmla="*/ 3955551 h 5404207"/>
              <a:gd name="connsiteX47" fmla="*/ 74193 w 8100197"/>
              <a:gd name="connsiteY47" fmla="*/ 4099389 h 5404207"/>
              <a:gd name="connsiteX48" fmla="*/ 63919 w 8100197"/>
              <a:gd name="connsiteY48" fmla="*/ 4150760 h 5404207"/>
              <a:gd name="connsiteX49" fmla="*/ 53645 w 8100197"/>
              <a:gd name="connsiteY49" fmla="*/ 4243227 h 5404207"/>
              <a:gd name="connsiteX50" fmla="*/ 22822 w 8100197"/>
              <a:gd name="connsiteY50" fmla="*/ 4356243 h 5404207"/>
              <a:gd name="connsiteX51" fmla="*/ 12548 w 8100197"/>
              <a:gd name="connsiteY51" fmla="*/ 4417888 h 5404207"/>
              <a:gd name="connsiteX52" fmla="*/ 2274 w 8100197"/>
              <a:gd name="connsiteY52" fmla="*/ 4458984 h 5404207"/>
              <a:gd name="connsiteX53" fmla="*/ 63919 w 8100197"/>
              <a:gd name="connsiteY53" fmla="*/ 4746661 h 5404207"/>
              <a:gd name="connsiteX54" fmla="*/ 94741 w 8100197"/>
              <a:gd name="connsiteY54" fmla="*/ 4787757 h 5404207"/>
              <a:gd name="connsiteX55" fmla="*/ 125564 w 8100197"/>
              <a:gd name="connsiteY55" fmla="*/ 4818580 h 5404207"/>
              <a:gd name="connsiteX56" fmla="*/ 166661 w 8100197"/>
              <a:gd name="connsiteY56" fmla="*/ 4839128 h 5404207"/>
              <a:gd name="connsiteX57" fmla="*/ 197483 w 8100197"/>
              <a:gd name="connsiteY57" fmla="*/ 4869951 h 5404207"/>
              <a:gd name="connsiteX58" fmla="*/ 238580 w 8100197"/>
              <a:gd name="connsiteY58" fmla="*/ 4880225 h 5404207"/>
              <a:gd name="connsiteX59" fmla="*/ 269402 w 8100197"/>
              <a:gd name="connsiteY59" fmla="*/ 4890499 h 5404207"/>
              <a:gd name="connsiteX60" fmla="*/ 351595 w 8100197"/>
              <a:gd name="connsiteY60" fmla="*/ 4921321 h 5404207"/>
              <a:gd name="connsiteX61" fmla="*/ 402966 w 8100197"/>
              <a:gd name="connsiteY61" fmla="*/ 4952144 h 5404207"/>
              <a:gd name="connsiteX62" fmla="*/ 474885 w 8100197"/>
              <a:gd name="connsiteY62" fmla="*/ 4962418 h 5404207"/>
              <a:gd name="connsiteX63" fmla="*/ 567353 w 8100197"/>
              <a:gd name="connsiteY63" fmla="*/ 4982966 h 5404207"/>
              <a:gd name="connsiteX64" fmla="*/ 670094 w 8100197"/>
              <a:gd name="connsiteY64" fmla="*/ 5003515 h 5404207"/>
              <a:gd name="connsiteX65" fmla="*/ 721465 w 8100197"/>
              <a:gd name="connsiteY65" fmla="*/ 5013789 h 5404207"/>
              <a:gd name="connsiteX66" fmla="*/ 783110 w 8100197"/>
              <a:gd name="connsiteY66" fmla="*/ 5034337 h 5404207"/>
              <a:gd name="connsiteX67" fmla="*/ 968045 w 8100197"/>
              <a:gd name="connsiteY67" fmla="*/ 5065160 h 5404207"/>
              <a:gd name="connsiteX68" fmla="*/ 1132431 w 8100197"/>
              <a:gd name="connsiteY68" fmla="*/ 5085708 h 5404207"/>
              <a:gd name="connsiteX69" fmla="*/ 1296818 w 8100197"/>
              <a:gd name="connsiteY69" fmla="*/ 5116530 h 5404207"/>
              <a:gd name="connsiteX70" fmla="*/ 1348189 w 8100197"/>
              <a:gd name="connsiteY70" fmla="*/ 5137079 h 5404207"/>
              <a:gd name="connsiteX71" fmla="*/ 1399559 w 8100197"/>
              <a:gd name="connsiteY71" fmla="*/ 5147353 h 5404207"/>
              <a:gd name="connsiteX72" fmla="*/ 1440656 w 8100197"/>
              <a:gd name="connsiteY72" fmla="*/ 5157627 h 5404207"/>
              <a:gd name="connsiteX73" fmla="*/ 1471479 w 8100197"/>
              <a:gd name="connsiteY73" fmla="*/ 5167901 h 5404207"/>
              <a:gd name="connsiteX74" fmla="*/ 1553672 w 8100197"/>
              <a:gd name="connsiteY74" fmla="*/ 5178175 h 5404207"/>
              <a:gd name="connsiteX75" fmla="*/ 1718058 w 8100197"/>
              <a:gd name="connsiteY75" fmla="*/ 5198724 h 5404207"/>
              <a:gd name="connsiteX76" fmla="*/ 1800252 w 8100197"/>
              <a:gd name="connsiteY76" fmla="*/ 5219272 h 5404207"/>
              <a:gd name="connsiteX77" fmla="*/ 1913267 w 8100197"/>
              <a:gd name="connsiteY77" fmla="*/ 5260369 h 5404207"/>
              <a:gd name="connsiteX78" fmla="*/ 2129025 w 8100197"/>
              <a:gd name="connsiteY78" fmla="*/ 5280917 h 5404207"/>
              <a:gd name="connsiteX79" fmla="*/ 2375604 w 8100197"/>
              <a:gd name="connsiteY79" fmla="*/ 5311739 h 5404207"/>
              <a:gd name="connsiteX80" fmla="*/ 2745474 w 8100197"/>
              <a:gd name="connsiteY80" fmla="*/ 5373384 h 5404207"/>
              <a:gd name="connsiteX81" fmla="*/ 2950957 w 8100197"/>
              <a:gd name="connsiteY81" fmla="*/ 5393933 h 5404207"/>
              <a:gd name="connsiteX82" fmla="*/ 4029744 w 8100197"/>
              <a:gd name="connsiteY82" fmla="*/ 5404207 h 5404207"/>
              <a:gd name="connsiteX83" fmla="*/ 5992108 w 8100197"/>
              <a:gd name="connsiteY83" fmla="*/ 5013789 h 5404207"/>
              <a:gd name="connsiteX84" fmla="*/ 6701025 w 8100197"/>
              <a:gd name="connsiteY84" fmla="*/ 4746661 h 5404207"/>
              <a:gd name="connsiteX85" fmla="*/ 7163362 w 8100197"/>
              <a:gd name="connsiteY85" fmla="*/ 4582274 h 5404207"/>
              <a:gd name="connsiteX86" fmla="*/ 7502409 w 8100197"/>
              <a:gd name="connsiteY86" fmla="*/ 4541178 h 5404207"/>
              <a:gd name="connsiteX87" fmla="*/ 7615425 w 8100197"/>
              <a:gd name="connsiteY87" fmla="*/ 4510355 h 5404207"/>
              <a:gd name="connsiteX88" fmla="*/ 7769537 w 8100197"/>
              <a:gd name="connsiteY88" fmla="*/ 4397339 h 5404207"/>
              <a:gd name="connsiteX89" fmla="*/ 8016117 w 8100197"/>
              <a:gd name="connsiteY89" fmla="*/ 4089115 h 5404207"/>
              <a:gd name="connsiteX90" fmla="*/ 8077762 w 8100197"/>
              <a:gd name="connsiteY90" fmla="*/ 3863083 h 5404207"/>
              <a:gd name="connsiteX91" fmla="*/ 8098310 w 8100197"/>
              <a:gd name="connsiteY91" fmla="*/ 3503488 h 5404207"/>
              <a:gd name="connsiteX92" fmla="*/ 8005843 w 8100197"/>
              <a:gd name="connsiteY92" fmla="*/ 3092521 h 5404207"/>
              <a:gd name="connsiteX93" fmla="*/ 7933923 w 8100197"/>
              <a:gd name="connsiteY93" fmla="*/ 2928135 h 5404207"/>
              <a:gd name="connsiteX94" fmla="*/ 7810634 w 8100197"/>
              <a:gd name="connsiteY94" fmla="*/ 2578813 h 5404207"/>
              <a:gd name="connsiteX95" fmla="*/ 7635973 w 8100197"/>
              <a:gd name="connsiteY95" fmla="*/ 2198670 h 5404207"/>
              <a:gd name="connsiteX96" fmla="*/ 7502409 w 8100197"/>
              <a:gd name="connsiteY96" fmla="*/ 1859622 h 5404207"/>
              <a:gd name="connsiteX97" fmla="*/ 7471586 w 8100197"/>
              <a:gd name="connsiteY97" fmla="*/ 1797978 h 5404207"/>
              <a:gd name="connsiteX98" fmla="*/ 7389393 w 8100197"/>
              <a:gd name="connsiteY98" fmla="*/ 1561672 h 5404207"/>
              <a:gd name="connsiteX99" fmla="*/ 7307200 w 8100197"/>
              <a:gd name="connsiteY99" fmla="*/ 1366463 h 5404207"/>
              <a:gd name="connsiteX100" fmla="*/ 7060620 w 8100197"/>
              <a:gd name="connsiteY100" fmla="*/ 791110 h 5404207"/>
              <a:gd name="connsiteX101" fmla="*/ 6772944 w 8100197"/>
              <a:gd name="connsiteY101" fmla="*/ 452063 h 5404207"/>
              <a:gd name="connsiteX102" fmla="*/ 6608557 w 8100197"/>
              <a:gd name="connsiteY102" fmla="*/ 339047 h 5404207"/>
              <a:gd name="connsiteX103" fmla="*/ 5724980 w 8100197"/>
              <a:gd name="connsiteY103" fmla="*/ 20548 h 5404207"/>
              <a:gd name="connsiteX104" fmla="*/ 5632512 w 8100197"/>
              <a:gd name="connsiteY104" fmla="*/ 0 h 5404207"/>
              <a:gd name="connsiteX105" fmla="*/ 4502355 w 8100197"/>
              <a:gd name="connsiteY105" fmla="*/ 20548 h 5404207"/>
              <a:gd name="connsiteX106" fmla="*/ 4379065 w 8100197"/>
              <a:gd name="connsiteY106" fmla="*/ 30822 h 5404207"/>
              <a:gd name="connsiteX107" fmla="*/ 4286598 w 8100197"/>
              <a:gd name="connsiteY107" fmla="*/ 41097 h 5404207"/>
              <a:gd name="connsiteX108" fmla="*/ 3855083 w 8100197"/>
              <a:gd name="connsiteY108" fmla="*/ 51371 h 5404207"/>
              <a:gd name="connsiteX109" fmla="*/ 3361923 w 8100197"/>
              <a:gd name="connsiteY109" fmla="*/ 92467 h 5404207"/>
              <a:gd name="connsiteX110" fmla="*/ 3197537 w 8100197"/>
              <a:gd name="connsiteY110" fmla="*/ 102742 h 5404207"/>
              <a:gd name="connsiteX111" fmla="*/ 2971505 w 8100197"/>
              <a:gd name="connsiteY111" fmla="*/ 133564 h 5404207"/>
              <a:gd name="connsiteX112" fmla="*/ 2889312 w 8100197"/>
              <a:gd name="connsiteY112" fmla="*/ 143838 h 5404207"/>
              <a:gd name="connsiteX113" fmla="*/ 2837941 w 8100197"/>
              <a:gd name="connsiteY113" fmla="*/ 154112 h 5404207"/>
              <a:gd name="connsiteX114" fmla="*/ 2611910 w 8100197"/>
              <a:gd name="connsiteY114" fmla="*/ 164387 h 5404207"/>
              <a:gd name="connsiteX115" fmla="*/ 2365330 w 8100197"/>
              <a:gd name="connsiteY115" fmla="*/ 195209 h 5404207"/>
              <a:gd name="connsiteX116" fmla="*/ 2242040 w 8100197"/>
              <a:gd name="connsiteY116" fmla="*/ 215757 h 5404207"/>
              <a:gd name="connsiteX117" fmla="*/ 2180395 w 8100197"/>
              <a:gd name="connsiteY117" fmla="*/ 226031 h 5404207"/>
              <a:gd name="connsiteX118" fmla="*/ 2067380 w 8100197"/>
              <a:gd name="connsiteY118" fmla="*/ 236306 h 5404207"/>
              <a:gd name="connsiteX119" fmla="*/ 1985186 w 8100197"/>
              <a:gd name="connsiteY119" fmla="*/ 246580 h 5404207"/>
              <a:gd name="connsiteX120" fmla="*/ 1892719 w 8100197"/>
              <a:gd name="connsiteY120" fmla="*/ 256854 h 5404207"/>
              <a:gd name="connsiteX121" fmla="*/ 1944090 w 8100197"/>
              <a:gd name="connsiteY121" fmla="*/ 267128 h 540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8100197" h="5404207">
                <a:moveTo>
                  <a:pt x="1944090" y="267128"/>
                </a:moveTo>
                <a:lnTo>
                  <a:pt x="1944090" y="267128"/>
                </a:lnTo>
                <a:cubicBezTo>
                  <a:pt x="1605497" y="394103"/>
                  <a:pt x="2136416" y="188802"/>
                  <a:pt x="1779703" y="349321"/>
                </a:cubicBezTo>
                <a:cubicBezTo>
                  <a:pt x="1740199" y="367098"/>
                  <a:pt x="1696822" y="374806"/>
                  <a:pt x="1656413" y="390418"/>
                </a:cubicBezTo>
                <a:cubicBezTo>
                  <a:pt x="1546073" y="433049"/>
                  <a:pt x="1437158" y="479281"/>
                  <a:pt x="1327640" y="523982"/>
                </a:cubicBezTo>
                <a:cubicBezTo>
                  <a:pt x="1269346" y="547775"/>
                  <a:pt x="1209295" y="567743"/>
                  <a:pt x="1152980" y="595901"/>
                </a:cubicBezTo>
                <a:cubicBezTo>
                  <a:pt x="1105034" y="619874"/>
                  <a:pt x="1058412" y="646704"/>
                  <a:pt x="1009141" y="667820"/>
                </a:cubicBezTo>
                <a:cubicBezTo>
                  <a:pt x="938403" y="698136"/>
                  <a:pt x="865861" y="724128"/>
                  <a:pt x="793384" y="750013"/>
                </a:cubicBezTo>
                <a:cubicBezTo>
                  <a:pt x="769904" y="758399"/>
                  <a:pt x="744614" y="761302"/>
                  <a:pt x="721465" y="770562"/>
                </a:cubicBezTo>
                <a:cubicBezTo>
                  <a:pt x="380276" y="907038"/>
                  <a:pt x="644342" y="816818"/>
                  <a:pt x="474885" y="873303"/>
                </a:cubicBezTo>
                <a:cubicBezTo>
                  <a:pt x="370669" y="942781"/>
                  <a:pt x="418356" y="925964"/>
                  <a:pt x="341321" y="945222"/>
                </a:cubicBezTo>
                <a:cubicBezTo>
                  <a:pt x="313923" y="965770"/>
                  <a:pt x="283344" y="982651"/>
                  <a:pt x="259128" y="1006867"/>
                </a:cubicBezTo>
                <a:cubicBezTo>
                  <a:pt x="195649" y="1070346"/>
                  <a:pt x="227130" y="1043708"/>
                  <a:pt x="166661" y="1089061"/>
                </a:cubicBezTo>
                <a:lnTo>
                  <a:pt x="105016" y="1191802"/>
                </a:lnTo>
                <a:lnTo>
                  <a:pt x="74193" y="1243173"/>
                </a:lnTo>
                <a:cubicBezTo>
                  <a:pt x="67344" y="1270571"/>
                  <a:pt x="52956" y="1297134"/>
                  <a:pt x="53645" y="1325366"/>
                </a:cubicBezTo>
                <a:cubicBezTo>
                  <a:pt x="57070" y="1465780"/>
                  <a:pt x="55982" y="1606376"/>
                  <a:pt x="63919" y="1746607"/>
                </a:cubicBezTo>
                <a:cubicBezTo>
                  <a:pt x="67266" y="1805735"/>
                  <a:pt x="80979" y="1855943"/>
                  <a:pt x="94741" y="1910993"/>
                </a:cubicBezTo>
                <a:cubicBezTo>
                  <a:pt x="92467" y="1936004"/>
                  <a:pt x="87462" y="2035572"/>
                  <a:pt x="74193" y="2075380"/>
                </a:cubicBezTo>
                <a:cubicBezTo>
                  <a:pt x="69350" y="2089910"/>
                  <a:pt x="61244" y="2103178"/>
                  <a:pt x="53645" y="2116476"/>
                </a:cubicBezTo>
                <a:cubicBezTo>
                  <a:pt x="47519" y="2127197"/>
                  <a:pt x="38112" y="2136015"/>
                  <a:pt x="33097" y="2147299"/>
                </a:cubicBezTo>
                <a:cubicBezTo>
                  <a:pt x="24300" y="2167092"/>
                  <a:pt x="12548" y="2208944"/>
                  <a:pt x="12548" y="2208944"/>
                </a:cubicBezTo>
                <a:cubicBezTo>
                  <a:pt x="-1598" y="2307969"/>
                  <a:pt x="-6584" y="2307431"/>
                  <a:pt x="12548" y="2434975"/>
                </a:cubicBezTo>
                <a:cubicBezTo>
                  <a:pt x="15284" y="2453214"/>
                  <a:pt x="26621" y="2469077"/>
                  <a:pt x="33097" y="2486346"/>
                </a:cubicBezTo>
                <a:cubicBezTo>
                  <a:pt x="36900" y="2496486"/>
                  <a:pt x="38528" y="2507482"/>
                  <a:pt x="43371" y="2517169"/>
                </a:cubicBezTo>
                <a:cubicBezTo>
                  <a:pt x="81126" y="2592680"/>
                  <a:pt x="48913" y="2492699"/>
                  <a:pt x="84467" y="2599362"/>
                </a:cubicBezTo>
                <a:cubicBezTo>
                  <a:pt x="97505" y="2638476"/>
                  <a:pt x="90170" y="2636641"/>
                  <a:pt x="105016" y="2671281"/>
                </a:cubicBezTo>
                <a:cubicBezTo>
                  <a:pt x="111049" y="2685358"/>
                  <a:pt x="119531" y="2698300"/>
                  <a:pt x="125564" y="2712378"/>
                </a:cubicBezTo>
                <a:cubicBezTo>
                  <a:pt x="129830" y="2722332"/>
                  <a:pt x="131572" y="2733246"/>
                  <a:pt x="135838" y="2743200"/>
                </a:cubicBezTo>
                <a:cubicBezTo>
                  <a:pt x="141871" y="2757278"/>
                  <a:pt x="151008" y="2769956"/>
                  <a:pt x="156386" y="2784297"/>
                </a:cubicBezTo>
                <a:cubicBezTo>
                  <a:pt x="176148" y="2836993"/>
                  <a:pt x="157398" y="2818152"/>
                  <a:pt x="176935" y="2876764"/>
                </a:cubicBezTo>
                <a:cubicBezTo>
                  <a:pt x="181778" y="2891294"/>
                  <a:pt x="192105" y="2903520"/>
                  <a:pt x="197483" y="2917861"/>
                </a:cubicBezTo>
                <a:cubicBezTo>
                  <a:pt x="217241" y="2970550"/>
                  <a:pt x="198497" y="2951725"/>
                  <a:pt x="218031" y="3010328"/>
                </a:cubicBezTo>
                <a:cubicBezTo>
                  <a:pt x="222874" y="3024858"/>
                  <a:pt x="232892" y="3037204"/>
                  <a:pt x="238580" y="3051425"/>
                </a:cubicBezTo>
                <a:cubicBezTo>
                  <a:pt x="246624" y="3071536"/>
                  <a:pt x="252279" y="3092522"/>
                  <a:pt x="259128" y="3113070"/>
                </a:cubicBezTo>
                <a:cubicBezTo>
                  <a:pt x="262553" y="3123344"/>
                  <a:pt x="266775" y="3133386"/>
                  <a:pt x="269402" y="3143892"/>
                </a:cubicBezTo>
                <a:cubicBezTo>
                  <a:pt x="272827" y="3157591"/>
                  <a:pt x="275618" y="3171464"/>
                  <a:pt x="279676" y="3184989"/>
                </a:cubicBezTo>
                <a:cubicBezTo>
                  <a:pt x="285900" y="3205735"/>
                  <a:pt x="300225" y="3246634"/>
                  <a:pt x="300225" y="3246634"/>
                </a:cubicBezTo>
                <a:cubicBezTo>
                  <a:pt x="296800" y="3304854"/>
                  <a:pt x="303560" y="3364584"/>
                  <a:pt x="289950" y="3421294"/>
                </a:cubicBezTo>
                <a:cubicBezTo>
                  <a:pt x="282410" y="3452711"/>
                  <a:pt x="253029" y="3474590"/>
                  <a:pt x="238580" y="3503488"/>
                </a:cubicBezTo>
                <a:cubicBezTo>
                  <a:pt x="228306" y="3524036"/>
                  <a:pt x="218914" y="3545050"/>
                  <a:pt x="207757" y="3565133"/>
                </a:cubicBezTo>
                <a:cubicBezTo>
                  <a:pt x="201760" y="3575927"/>
                  <a:pt x="192731" y="3584911"/>
                  <a:pt x="187209" y="3595955"/>
                </a:cubicBezTo>
                <a:cubicBezTo>
                  <a:pt x="179978" y="3610418"/>
                  <a:pt x="162312" y="3657408"/>
                  <a:pt x="156386" y="3678148"/>
                </a:cubicBezTo>
                <a:cubicBezTo>
                  <a:pt x="152507" y="3691725"/>
                  <a:pt x="149991" y="3705668"/>
                  <a:pt x="146112" y="3719245"/>
                </a:cubicBezTo>
                <a:cubicBezTo>
                  <a:pt x="143137" y="3729658"/>
                  <a:pt x="138687" y="3739619"/>
                  <a:pt x="135838" y="3750067"/>
                </a:cubicBezTo>
                <a:cubicBezTo>
                  <a:pt x="106058" y="3859262"/>
                  <a:pt x="122164" y="3801296"/>
                  <a:pt x="105016" y="3904180"/>
                </a:cubicBezTo>
                <a:cubicBezTo>
                  <a:pt x="102145" y="3921405"/>
                  <a:pt x="97465" y="3938302"/>
                  <a:pt x="94741" y="3955551"/>
                </a:cubicBezTo>
                <a:cubicBezTo>
                  <a:pt x="87187" y="4003391"/>
                  <a:pt x="83691" y="4051897"/>
                  <a:pt x="74193" y="4099389"/>
                </a:cubicBezTo>
                <a:cubicBezTo>
                  <a:pt x="70768" y="4116513"/>
                  <a:pt x="66389" y="4133473"/>
                  <a:pt x="63919" y="4150760"/>
                </a:cubicBezTo>
                <a:cubicBezTo>
                  <a:pt x="59533" y="4181460"/>
                  <a:pt x="59034" y="4212687"/>
                  <a:pt x="53645" y="4243227"/>
                </a:cubicBezTo>
                <a:cubicBezTo>
                  <a:pt x="44953" y="4292481"/>
                  <a:pt x="36474" y="4315290"/>
                  <a:pt x="22822" y="4356243"/>
                </a:cubicBezTo>
                <a:cubicBezTo>
                  <a:pt x="19397" y="4376791"/>
                  <a:pt x="16633" y="4397461"/>
                  <a:pt x="12548" y="4417888"/>
                </a:cubicBezTo>
                <a:cubicBezTo>
                  <a:pt x="9779" y="4431734"/>
                  <a:pt x="1191" y="4444905"/>
                  <a:pt x="2274" y="4458984"/>
                </a:cubicBezTo>
                <a:cubicBezTo>
                  <a:pt x="12926" y="4597458"/>
                  <a:pt x="6123" y="4650333"/>
                  <a:pt x="63919" y="4746661"/>
                </a:cubicBezTo>
                <a:cubicBezTo>
                  <a:pt x="72729" y="4761344"/>
                  <a:pt x="83597" y="4774756"/>
                  <a:pt x="94741" y="4787757"/>
                </a:cubicBezTo>
                <a:cubicBezTo>
                  <a:pt x="104197" y="4798789"/>
                  <a:pt x="113740" y="4810135"/>
                  <a:pt x="125564" y="4818580"/>
                </a:cubicBezTo>
                <a:cubicBezTo>
                  <a:pt x="138027" y="4827482"/>
                  <a:pt x="152962" y="4832279"/>
                  <a:pt x="166661" y="4839128"/>
                </a:cubicBezTo>
                <a:cubicBezTo>
                  <a:pt x="176935" y="4849402"/>
                  <a:pt x="184868" y="4862742"/>
                  <a:pt x="197483" y="4869951"/>
                </a:cubicBezTo>
                <a:cubicBezTo>
                  <a:pt x="209743" y="4876957"/>
                  <a:pt x="225003" y="4876346"/>
                  <a:pt x="238580" y="4880225"/>
                </a:cubicBezTo>
                <a:cubicBezTo>
                  <a:pt x="248993" y="4883200"/>
                  <a:pt x="259224" y="4886798"/>
                  <a:pt x="269402" y="4890499"/>
                </a:cubicBezTo>
                <a:cubicBezTo>
                  <a:pt x="296901" y="4900499"/>
                  <a:pt x="325027" y="4909059"/>
                  <a:pt x="351595" y="4921321"/>
                </a:cubicBezTo>
                <a:cubicBezTo>
                  <a:pt x="369727" y="4929689"/>
                  <a:pt x="384021" y="4945829"/>
                  <a:pt x="402966" y="4952144"/>
                </a:cubicBezTo>
                <a:cubicBezTo>
                  <a:pt x="425940" y="4959802"/>
                  <a:pt x="450912" y="4958993"/>
                  <a:pt x="474885" y="4962418"/>
                </a:cubicBezTo>
                <a:cubicBezTo>
                  <a:pt x="530845" y="4981071"/>
                  <a:pt x="484688" y="4967466"/>
                  <a:pt x="567353" y="4982966"/>
                </a:cubicBezTo>
                <a:cubicBezTo>
                  <a:pt x="601680" y="4989402"/>
                  <a:pt x="635847" y="4996665"/>
                  <a:pt x="670094" y="5003515"/>
                </a:cubicBezTo>
                <a:cubicBezTo>
                  <a:pt x="687218" y="5006940"/>
                  <a:pt x="704898" y="5008267"/>
                  <a:pt x="721465" y="5013789"/>
                </a:cubicBezTo>
                <a:cubicBezTo>
                  <a:pt x="742013" y="5020638"/>
                  <a:pt x="762213" y="5028638"/>
                  <a:pt x="783110" y="5034337"/>
                </a:cubicBezTo>
                <a:cubicBezTo>
                  <a:pt x="820200" y="5044452"/>
                  <a:pt x="967995" y="5065152"/>
                  <a:pt x="968045" y="5065160"/>
                </a:cubicBezTo>
                <a:cubicBezTo>
                  <a:pt x="1095423" y="5086390"/>
                  <a:pt x="917730" y="5066190"/>
                  <a:pt x="1132431" y="5085708"/>
                </a:cubicBezTo>
                <a:cubicBezTo>
                  <a:pt x="1285399" y="5136697"/>
                  <a:pt x="1079293" y="5073024"/>
                  <a:pt x="1296818" y="5116530"/>
                </a:cubicBezTo>
                <a:cubicBezTo>
                  <a:pt x="1314903" y="5120147"/>
                  <a:pt x="1330524" y="5131779"/>
                  <a:pt x="1348189" y="5137079"/>
                </a:cubicBezTo>
                <a:cubicBezTo>
                  <a:pt x="1364915" y="5142097"/>
                  <a:pt x="1382512" y="5143565"/>
                  <a:pt x="1399559" y="5147353"/>
                </a:cubicBezTo>
                <a:cubicBezTo>
                  <a:pt x="1413343" y="5150416"/>
                  <a:pt x="1427079" y="5153748"/>
                  <a:pt x="1440656" y="5157627"/>
                </a:cubicBezTo>
                <a:cubicBezTo>
                  <a:pt x="1451069" y="5160602"/>
                  <a:pt x="1460824" y="5165964"/>
                  <a:pt x="1471479" y="5167901"/>
                </a:cubicBezTo>
                <a:cubicBezTo>
                  <a:pt x="1498645" y="5172840"/>
                  <a:pt x="1526303" y="5174526"/>
                  <a:pt x="1553672" y="5178175"/>
                </a:cubicBezTo>
                <a:cubicBezTo>
                  <a:pt x="1700292" y="5197724"/>
                  <a:pt x="1545174" y="5179513"/>
                  <a:pt x="1718058" y="5198724"/>
                </a:cubicBezTo>
                <a:cubicBezTo>
                  <a:pt x="1745456" y="5205573"/>
                  <a:pt x="1773322" y="5210768"/>
                  <a:pt x="1800252" y="5219272"/>
                </a:cubicBezTo>
                <a:cubicBezTo>
                  <a:pt x="1838476" y="5231343"/>
                  <a:pt x="1873868" y="5252982"/>
                  <a:pt x="1913267" y="5260369"/>
                </a:cubicBezTo>
                <a:cubicBezTo>
                  <a:pt x="1984274" y="5273683"/>
                  <a:pt x="2057096" y="5274174"/>
                  <a:pt x="2129025" y="5280917"/>
                </a:cubicBezTo>
                <a:cubicBezTo>
                  <a:pt x="2267804" y="5293927"/>
                  <a:pt x="2227393" y="5287037"/>
                  <a:pt x="2375604" y="5311739"/>
                </a:cubicBezTo>
                <a:cubicBezTo>
                  <a:pt x="2500538" y="5332561"/>
                  <a:pt x="2619564" y="5357242"/>
                  <a:pt x="2745474" y="5373384"/>
                </a:cubicBezTo>
                <a:cubicBezTo>
                  <a:pt x="2813751" y="5382138"/>
                  <a:pt x="2882141" y="5392281"/>
                  <a:pt x="2950957" y="5393933"/>
                </a:cubicBezTo>
                <a:cubicBezTo>
                  <a:pt x="3310465" y="5402561"/>
                  <a:pt x="3670148" y="5400782"/>
                  <a:pt x="4029744" y="5404207"/>
                </a:cubicBezTo>
                <a:cubicBezTo>
                  <a:pt x="4679000" y="5332067"/>
                  <a:pt x="5398759" y="5274284"/>
                  <a:pt x="5992108" y="5013789"/>
                </a:cubicBezTo>
                <a:cubicBezTo>
                  <a:pt x="6806122" y="4656416"/>
                  <a:pt x="6069849" y="4957053"/>
                  <a:pt x="6701025" y="4746661"/>
                </a:cubicBezTo>
                <a:cubicBezTo>
                  <a:pt x="6825110" y="4705299"/>
                  <a:pt x="7025047" y="4611224"/>
                  <a:pt x="7163362" y="4582274"/>
                </a:cubicBezTo>
                <a:cubicBezTo>
                  <a:pt x="7202594" y="4574063"/>
                  <a:pt x="7416766" y="4550694"/>
                  <a:pt x="7502409" y="4541178"/>
                </a:cubicBezTo>
                <a:cubicBezTo>
                  <a:pt x="7540081" y="4530904"/>
                  <a:pt x="7581044" y="4528868"/>
                  <a:pt x="7615425" y="4510355"/>
                </a:cubicBezTo>
                <a:cubicBezTo>
                  <a:pt x="7671514" y="4480153"/>
                  <a:pt x="7720728" y="4438276"/>
                  <a:pt x="7769537" y="4397339"/>
                </a:cubicBezTo>
                <a:cubicBezTo>
                  <a:pt x="7900530" y="4287473"/>
                  <a:pt x="7957384" y="4244338"/>
                  <a:pt x="8016117" y="4089115"/>
                </a:cubicBezTo>
                <a:cubicBezTo>
                  <a:pt x="8043755" y="4016073"/>
                  <a:pt x="8057214" y="3938427"/>
                  <a:pt x="8077762" y="3863083"/>
                </a:cubicBezTo>
                <a:cubicBezTo>
                  <a:pt x="8086308" y="3769080"/>
                  <a:pt x="8106417" y="3568344"/>
                  <a:pt x="8098310" y="3503488"/>
                </a:cubicBezTo>
                <a:cubicBezTo>
                  <a:pt x="8080894" y="3364159"/>
                  <a:pt x="8044418" y="3227532"/>
                  <a:pt x="8005843" y="3092521"/>
                </a:cubicBezTo>
                <a:cubicBezTo>
                  <a:pt x="7989412" y="3035012"/>
                  <a:pt x="7955169" y="2984045"/>
                  <a:pt x="7933923" y="2928135"/>
                </a:cubicBezTo>
                <a:cubicBezTo>
                  <a:pt x="7890061" y="2812708"/>
                  <a:pt x="7857325" y="2693125"/>
                  <a:pt x="7810634" y="2578813"/>
                </a:cubicBezTo>
                <a:cubicBezTo>
                  <a:pt x="7757905" y="2449717"/>
                  <a:pt x="7687084" y="2328415"/>
                  <a:pt x="7635973" y="2198670"/>
                </a:cubicBezTo>
                <a:cubicBezTo>
                  <a:pt x="7591452" y="2085654"/>
                  <a:pt x="7548514" y="1972001"/>
                  <a:pt x="7502409" y="1859622"/>
                </a:cubicBezTo>
                <a:cubicBezTo>
                  <a:pt x="7493689" y="1838368"/>
                  <a:pt x="7479734" y="1819458"/>
                  <a:pt x="7471586" y="1797978"/>
                </a:cubicBezTo>
                <a:cubicBezTo>
                  <a:pt x="7442009" y="1720002"/>
                  <a:pt x="7421756" y="1638534"/>
                  <a:pt x="7389393" y="1561672"/>
                </a:cubicBezTo>
                <a:cubicBezTo>
                  <a:pt x="7361995" y="1496602"/>
                  <a:pt x="7333619" y="1431936"/>
                  <a:pt x="7307200" y="1366463"/>
                </a:cubicBezTo>
                <a:cubicBezTo>
                  <a:pt x="7240500" y="1201164"/>
                  <a:pt x="7160133" y="958711"/>
                  <a:pt x="7060620" y="791110"/>
                </a:cubicBezTo>
                <a:cubicBezTo>
                  <a:pt x="6992673" y="676674"/>
                  <a:pt x="6866216" y="534362"/>
                  <a:pt x="6772944" y="452063"/>
                </a:cubicBezTo>
                <a:cubicBezTo>
                  <a:pt x="6723083" y="408068"/>
                  <a:pt x="6668561" y="367705"/>
                  <a:pt x="6608557" y="339047"/>
                </a:cubicBezTo>
                <a:cubicBezTo>
                  <a:pt x="6226738" y="156686"/>
                  <a:pt x="6096294" y="121816"/>
                  <a:pt x="5724980" y="20548"/>
                </a:cubicBezTo>
                <a:cubicBezTo>
                  <a:pt x="5694518" y="12240"/>
                  <a:pt x="5663335" y="6849"/>
                  <a:pt x="5632512" y="0"/>
                </a:cubicBezTo>
                <a:lnTo>
                  <a:pt x="4502355" y="20548"/>
                </a:lnTo>
                <a:cubicBezTo>
                  <a:pt x="4461137" y="21878"/>
                  <a:pt x="4420118" y="26912"/>
                  <a:pt x="4379065" y="30822"/>
                </a:cubicBezTo>
                <a:cubicBezTo>
                  <a:pt x="4348193" y="33762"/>
                  <a:pt x="4317586" y="39882"/>
                  <a:pt x="4286598" y="41097"/>
                </a:cubicBezTo>
                <a:cubicBezTo>
                  <a:pt x="4142829" y="46735"/>
                  <a:pt x="3998921" y="47946"/>
                  <a:pt x="3855083" y="51371"/>
                </a:cubicBezTo>
                <a:cubicBezTo>
                  <a:pt x="3577405" y="84038"/>
                  <a:pt x="3734129" y="68709"/>
                  <a:pt x="3361923" y="92467"/>
                </a:cubicBezTo>
                <a:lnTo>
                  <a:pt x="3197537" y="102742"/>
                </a:lnTo>
                <a:cubicBezTo>
                  <a:pt x="3005385" y="134767"/>
                  <a:pt x="3144544" y="114338"/>
                  <a:pt x="2971505" y="133564"/>
                </a:cubicBezTo>
                <a:cubicBezTo>
                  <a:pt x="2944063" y="136613"/>
                  <a:pt x="2916602" y="139640"/>
                  <a:pt x="2889312" y="143838"/>
                </a:cubicBezTo>
                <a:cubicBezTo>
                  <a:pt x="2872052" y="146493"/>
                  <a:pt x="2855356" y="152822"/>
                  <a:pt x="2837941" y="154112"/>
                </a:cubicBezTo>
                <a:cubicBezTo>
                  <a:pt x="2762726" y="159684"/>
                  <a:pt x="2687254" y="160962"/>
                  <a:pt x="2611910" y="164387"/>
                </a:cubicBezTo>
                <a:cubicBezTo>
                  <a:pt x="2529717" y="174661"/>
                  <a:pt x="2447036" y="181592"/>
                  <a:pt x="2365330" y="195209"/>
                </a:cubicBezTo>
                <a:lnTo>
                  <a:pt x="2242040" y="215757"/>
                </a:lnTo>
                <a:cubicBezTo>
                  <a:pt x="2221492" y="219182"/>
                  <a:pt x="2201141" y="224145"/>
                  <a:pt x="2180395" y="226031"/>
                </a:cubicBezTo>
                <a:lnTo>
                  <a:pt x="2067380" y="236306"/>
                </a:lnTo>
                <a:cubicBezTo>
                  <a:pt x="2039921" y="239197"/>
                  <a:pt x="2012608" y="243354"/>
                  <a:pt x="1985186" y="246580"/>
                </a:cubicBezTo>
                <a:lnTo>
                  <a:pt x="1892719" y="256854"/>
                </a:lnTo>
                <a:lnTo>
                  <a:pt x="1944090" y="267128"/>
                </a:lnTo>
                <a:close/>
              </a:path>
            </a:pathLst>
          </a:cu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TextBox 21"/>
          <p:cNvSpPr txBox="1"/>
          <p:nvPr/>
        </p:nvSpPr>
        <p:spPr>
          <a:xfrm>
            <a:off x="0" y="6841131"/>
            <a:ext cx="2507604" cy="270869"/>
          </a:xfrm>
          <a:prstGeom prst="rect">
            <a:avLst/>
          </a:prstGeom>
          <a:noFill/>
        </p:spPr>
        <p:txBody>
          <a:bodyPr wrap="square" rtlCol="0">
            <a:spAutoFit/>
          </a:bodyPr>
          <a:lstStyle/>
          <a:p>
            <a:r>
              <a:rPr lang="es-CO" sz="1100" dirty="0" smtClean="0"/>
              <a:t>*86 </a:t>
            </a:r>
            <a:r>
              <a:rPr lang="es-CO" sz="1100" dirty="0" err="1" smtClean="0"/>
              <a:t>Clients</a:t>
            </a:r>
            <a:r>
              <a:rPr lang="es-CO" sz="1100" dirty="0" smtClean="0"/>
              <a:t> of Indra </a:t>
            </a:r>
            <a:r>
              <a:rPr lang="es-CO" sz="1100" dirty="0" err="1" smtClean="0"/>
              <a:t>were</a:t>
            </a:r>
            <a:r>
              <a:rPr lang="es-CO" sz="1100" dirty="0" smtClean="0"/>
              <a:t> </a:t>
            </a:r>
            <a:r>
              <a:rPr lang="es-CO" sz="1100" dirty="0" err="1" smtClean="0"/>
              <a:t>analyzed</a:t>
            </a:r>
            <a:endParaRPr lang="en-US" sz="1100" dirty="0"/>
          </a:p>
        </p:txBody>
      </p:sp>
      <p:sp>
        <p:nvSpPr>
          <p:cNvPr id="25" name="Rectangle 24"/>
          <p:cNvSpPr/>
          <p:nvPr/>
        </p:nvSpPr>
        <p:spPr>
          <a:xfrm>
            <a:off x="3044219" y="5830439"/>
            <a:ext cx="691810" cy="369332"/>
          </a:xfrm>
          <a:prstGeom prst="rect">
            <a:avLst/>
          </a:prstGeom>
          <a:ln>
            <a:solidFill>
              <a:schemeClr val="bg1">
                <a:lumMod val="50000"/>
              </a:schemeClr>
            </a:solidFill>
            <a:prstDash val="sysDash"/>
          </a:ln>
        </p:spPr>
        <p:txBody>
          <a:bodyPr wrap="square">
            <a:spAutoFit/>
          </a:bodyPr>
          <a:lstStyle/>
          <a:p>
            <a:pPr algn="ctr"/>
            <a:r>
              <a:rPr lang="fi-FI" sz="900" dirty="0" smtClean="0"/>
              <a:t>Aysa</a:t>
            </a:r>
            <a:endParaRPr lang="fi-FI" sz="900" dirty="0"/>
          </a:p>
          <a:p>
            <a:pPr algn="ctr"/>
            <a:r>
              <a:rPr lang="fi-FI" sz="900" dirty="0" smtClean="0"/>
              <a:t>Emdersa</a:t>
            </a:r>
            <a:endParaRPr lang="fi-FI" sz="900" dirty="0"/>
          </a:p>
        </p:txBody>
      </p:sp>
      <p:sp>
        <p:nvSpPr>
          <p:cNvPr id="26" name="Oval 25"/>
          <p:cNvSpPr/>
          <p:nvPr/>
        </p:nvSpPr>
        <p:spPr>
          <a:xfrm>
            <a:off x="4126528" y="5834376"/>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0" name="Elbow Connector 29"/>
          <p:cNvCxnSpPr>
            <a:stCxn id="26" idx="2"/>
            <a:endCxn id="25" idx="3"/>
          </p:cNvCxnSpPr>
          <p:nvPr/>
        </p:nvCxnSpPr>
        <p:spPr>
          <a:xfrm rot="10800000" flipV="1">
            <a:off x="3736030" y="5896721"/>
            <a:ext cx="390499" cy="118383"/>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968261" y="5371253"/>
            <a:ext cx="897384" cy="784830"/>
          </a:xfrm>
          <a:prstGeom prst="rect">
            <a:avLst/>
          </a:prstGeom>
          <a:ln>
            <a:solidFill>
              <a:schemeClr val="bg1">
                <a:lumMod val="50000"/>
              </a:schemeClr>
            </a:solidFill>
            <a:prstDash val="sysDash"/>
          </a:ln>
        </p:spPr>
        <p:txBody>
          <a:bodyPr wrap="square">
            <a:spAutoFit/>
          </a:bodyPr>
          <a:lstStyle/>
          <a:p>
            <a:pPr algn="ctr"/>
            <a:r>
              <a:rPr lang="es-CO" sz="900" dirty="0" err="1"/>
              <a:t>Osinergmin</a:t>
            </a:r>
            <a:endParaRPr lang="es-CO" sz="900" dirty="0"/>
          </a:p>
          <a:p>
            <a:pPr algn="ctr"/>
            <a:r>
              <a:rPr lang="es-CO" sz="900" dirty="0" err="1"/>
              <a:t>PetroPerú</a:t>
            </a:r>
            <a:endParaRPr lang="es-CO" sz="900" dirty="0"/>
          </a:p>
          <a:p>
            <a:pPr algn="ctr"/>
            <a:r>
              <a:rPr lang="es-CO" sz="900" dirty="0" err="1"/>
              <a:t>Sedalib</a:t>
            </a:r>
            <a:endParaRPr lang="es-CO" sz="900" dirty="0"/>
          </a:p>
          <a:p>
            <a:pPr algn="ctr"/>
            <a:r>
              <a:rPr lang="es-CO" sz="900" dirty="0" err="1"/>
              <a:t>Sedapal</a:t>
            </a:r>
            <a:endParaRPr lang="es-CO" sz="900" dirty="0"/>
          </a:p>
          <a:p>
            <a:pPr algn="ctr"/>
            <a:r>
              <a:rPr lang="es-CO" sz="900" dirty="0" err="1"/>
              <a:t>Electrodunas</a:t>
            </a:r>
            <a:endParaRPr lang="es-CO" sz="900" dirty="0"/>
          </a:p>
        </p:txBody>
      </p:sp>
      <p:sp>
        <p:nvSpPr>
          <p:cNvPr id="35" name="Oval 34"/>
          <p:cNvSpPr/>
          <p:nvPr/>
        </p:nvSpPr>
        <p:spPr>
          <a:xfrm>
            <a:off x="3688636" y="4828304"/>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6" name="Elbow Connector 35"/>
          <p:cNvCxnSpPr>
            <a:stCxn id="35" idx="3"/>
            <a:endCxn id="34" idx="0"/>
          </p:cNvCxnSpPr>
          <p:nvPr/>
        </p:nvCxnSpPr>
        <p:spPr>
          <a:xfrm rot="5400000">
            <a:off x="2844459" y="4507229"/>
            <a:ext cx="436519" cy="1291529"/>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070162" y="4782508"/>
            <a:ext cx="1010226" cy="646331"/>
          </a:xfrm>
          <a:prstGeom prst="rect">
            <a:avLst/>
          </a:prstGeom>
          <a:ln>
            <a:solidFill>
              <a:schemeClr val="accent5">
                <a:lumMod val="40000"/>
                <a:lumOff val="60000"/>
              </a:schemeClr>
            </a:solidFill>
            <a:prstDash val="sysDash"/>
          </a:ln>
        </p:spPr>
        <p:txBody>
          <a:bodyPr wrap="square">
            <a:spAutoFit/>
          </a:bodyPr>
          <a:lstStyle/>
          <a:p>
            <a:pPr algn="ctr"/>
            <a:r>
              <a:rPr lang="es-CO" sz="900" dirty="0"/>
              <a:t>Ecopetrol </a:t>
            </a:r>
          </a:p>
          <a:p>
            <a:pPr algn="ctr"/>
            <a:r>
              <a:rPr lang="es-CO" sz="900" dirty="0"/>
              <a:t>EEC</a:t>
            </a:r>
          </a:p>
          <a:p>
            <a:pPr algn="ctr"/>
            <a:r>
              <a:rPr lang="es-CO" sz="900" dirty="0" err="1"/>
              <a:t>Electricaribe</a:t>
            </a:r>
            <a:endParaRPr lang="es-CO" sz="900" dirty="0"/>
          </a:p>
          <a:p>
            <a:pPr algn="ctr"/>
            <a:r>
              <a:rPr lang="es-CO" sz="900" dirty="0" err="1"/>
              <a:t>Epsa</a:t>
            </a:r>
            <a:endParaRPr lang="es-CO" sz="900" dirty="0"/>
          </a:p>
        </p:txBody>
      </p:sp>
      <p:sp>
        <p:nvSpPr>
          <p:cNvPr id="45" name="Oval 44"/>
          <p:cNvSpPr/>
          <p:nvPr/>
        </p:nvSpPr>
        <p:spPr>
          <a:xfrm>
            <a:off x="3778688" y="4406029"/>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6" name="Elbow Connector 45"/>
          <p:cNvCxnSpPr>
            <a:stCxn id="45" idx="4"/>
            <a:endCxn id="44" idx="1"/>
          </p:cNvCxnSpPr>
          <p:nvPr/>
        </p:nvCxnSpPr>
        <p:spPr>
          <a:xfrm rot="16200000" flipH="1">
            <a:off x="4170828" y="4206340"/>
            <a:ext cx="574954" cy="1223714"/>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913930" y="3376557"/>
            <a:ext cx="2346192" cy="646331"/>
          </a:xfrm>
          <a:prstGeom prst="rect">
            <a:avLst/>
          </a:prstGeom>
          <a:ln>
            <a:solidFill>
              <a:schemeClr val="accent5">
                <a:lumMod val="40000"/>
                <a:lumOff val="60000"/>
              </a:schemeClr>
            </a:solidFill>
            <a:prstDash val="sysDash"/>
          </a:ln>
        </p:spPr>
        <p:txBody>
          <a:bodyPr wrap="square">
            <a:spAutoFit/>
          </a:bodyPr>
          <a:lstStyle/>
          <a:p>
            <a:pPr algn="ctr"/>
            <a:r>
              <a:rPr lang="es-CO" sz="900" dirty="0"/>
              <a:t>Aguas de Hermosillo</a:t>
            </a:r>
          </a:p>
          <a:p>
            <a:pPr algn="ctr"/>
            <a:r>
              <a:rPr lang="es-CO" sz="900" dirty="0"/>
              <a:t>Servicios de Agua y Drenaje de </a:t>
            </a:r>
            <a:r>
              <a:rPr lang="es-CO" sz="900" dirty="0" smtClean="0"/>
              <a:t>Monterrey</a:t>
            </a:r>
            <a:endParaRPr lang="es-CO" sz="900" dirty="0"/>
          </a:p>
          <a:p>
            <a:pPr algn="ctr"/>
            <a:r>
              <a:rPr lang="es-CO" sz="900" dirty="0"/>
              <a:t>SOAPAP</a:t>
            </a:r>
          </a:p>
          <a:p>
            <a:pPr algn="ctr"/>
            <a:r>
              <a:rPr lang="es-CO" sz="900" dirty="0"/>
              <a:t>Aguas y Saneamiento de Toluca</a:t>
            </a:r>
          </a:p>
        </p:txBody>
      </p:sp>
      <p:sp>
        <p:nvSpPr>
          <p:cNvPr id="54" name="Oval 53"/>
          <p:cNvSpPr/>
          <p:nvPr/>
        </p:nvSpPr>
        <p:spPr>
          <a:xfrm>
            <a:off x="2998318" y="3720653"/>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5" name="Elbow Connector 54"/>
          <p:cNvCxnSpPr>
            <a:stCxn id="54" idx="6"/>
            <a:endCxn id="53" idx="1"/>
          </p:cNvCxnSpPr>
          <p:nvPr/>
        </p:nvCxnSpPr>
        <p:spPr>
          <a:xfrm flipV="1">
            <a:off x="3133837" y="3699723"/>
            <a:ext cx="1780093" cy="83276"/>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4810373" y="5915702"/>
            <a:ext cx="691810" cy="507831"/>
          </a:xfrm>
          <a:prstGeom prst="rect">
            <a:avLst/>
          </a:prstGeom>
          <a:ln>
            <a:solidFill>
              <a:schemeClr val="bg1">
                <a:lumMod val="50000"/>
              </a:schemeClr>
            </a:solidFill>
            <a:prstDash val="sysDash"/>
          </a:ln>
        </p:spPr>
        <p:txBody>
          <a:bodyPr wrap="square">
            <a:spAutoFit/>
          </a:bodyPr>
          <a:lstStyle/>
          <a:p>
            <a:pPr algn="ctr"/>
            <a:r>
              <a:rPr lang="fi-FI" sz="900" dirty="0"/>
              <a:t>OSE</a:t>
            </a:r>
          </a:p>
          <a:p>
            <a:pPr algn="ctr"/>
            <a:r>
              <a:rPr lang="fi-FI" sz="900" dirty="0"/>
              <a:t>UTE</a:t>
            </a:r>
          </a:p>
          <a:p>
            <a:pPr algn="ctr"/>
            <a:r>
              <a:rPr lang="fi-FI" sz="900" dirty="0"/>
              <a:t>Conecta</a:t>
            </a:r>
          </a:p>
        </p:txBody>
      </p:sp>
      <p:sp>
        <p:nvSpPr>
          <p:cNvPr id="63" name="Oval 62"/>
          <p:cNvSpPr/>
          <p:nvPr/>
        </p:nvSpPr>
        <p:spPr>
          <a:xfrm>
            <a:off x="4396910" y="5635251"/>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4" name="Elbow Connector 63"/>
          <p:cNvCxnSpPr>
            <a:stCxn id="63" idx="6"/>
            <a:endCxn id="62" idx="0"/>
          </p:cNvCxnSpPr>
          <p:nvPr/>
        </p:nvCxnSpPr>
        <p:spPr>
          <a:xfrm>
            <a:off x="4532429" y="5697597"/>
            <a:ext cx="623849" cy="218105"/>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5070162" y="4375050"/>
            <a:ext cx="1198278" cy="369332"/>
          </a:xfrm>
          <a:prstGeom prst="rect">
            <a:avLst/>
          </a:prstGeom>
          <a:ln>
            <a:solidFill>
              <a:schemeClr val="accent5">
                <a:lumMod val="40000"/>
                <a:lumOff val="60000"/>
              </a:schemeClr>
            </a:solidFill>
            <a:prstDash val="sysDash"/>
          </a:ln>
        </p:spPr>
        <p:txBody>
          <a:bodyPr wrap="square">
            <a:spAutoFit/>
          </a:bodyPr>
          <a:lstStyle/>
          <a:p>
            <a:pPr algn="ctr"/>
            <a:r>
              <a:rPr lang="es-CO" sz="900" dirty="0" err="1"/>
              <a:t>Edeeste</a:t>
            </a:r>
            <a:endParaRPr lang="es-CO" sz="900" dirty="0"/>
          </a:p>
          <a:p>
            <a:pPr algn="ctr"/>
            <a:r>
              <a:rPr lang="es-CO" sz="900" dirty="0" err="1"/>
              <a:t>Edenorte</a:t>
            </a:r>
            <a:r>
              <a:rPr lang="es-CO" sz="900" dirty="0"/>
              <a:t>/ </a:t>
            </a:r>
            <a:r>
              <a:rPr lang="es-CO" sz="900" dirty="0" err="1"/>
              <a:t>Edesur</a:t>
            </a:r>
            <a:endParaRPr lang="es-CO" sz="900" dirty="0"/>
          </a:p>
        </p:txBody>
      </p:sp>
      <p:sp>
        <p:nvSpPr>
          <p:cNvPr id="74" name="Oval 73"/>
          <p:cNvSpPr/>
          <p:nvPr/>
        </p:nvSpPr>
        <p:spPr>
          <a:xfrm>
            <a:off x="4211173" y="4087796"/>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5" name="Elbow Connector 74"/>
          <p:cNvCxnSpPr>
            <a:stCxn id="74" idx="4"/>
            <a:endCxn id="73" idx="1"/>
          </p:cNvCxnSpPr>
          <p:nvPr/>
        </p:nvCxnSpPr>
        <p:spPr>
          <a:xfrm rot="16200000" flipH="1">
            <a:off x="4500933" y="3990486"/>
            <a:ext cx="347229" cy="791229"/>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4907419" y="2981448"/>
            <a:ext cx="618222" cy="369332"/>
          </a:xfrm>
          <a:prstGeom prst="rect">
            <a:avLst/>
          </a:prstGeom>
          <a:ln>
            <a:solidFill>
              <a:schemeClr val="accent5">
                <a:lumMod val="40000"/>
                <a:lumOff val="60000"/>
              </a:schemeClr>
            </a:solidFill>
            <a:prstDash val="sysDash"/>
          </a:ln>
        </p:spPr>
        <p:txBody>
          <a:bodyPr wrap="square">
            <a:spAutoFit/>
          </a:bodyPr>
          <a:lstStyle/>
          <a:p>
            <a:pPr algn="ctr"/>
            <a:r>
              <a:rPr lang="es-CO" sz="900" dirty="0" err="1"/>
              <a:t>Chevron</a:t>
            </a:r>
            <a:endParaRPr lang="es-CO" sz="900" dirty="0"/>
          </a:p>
          <a:p>
            <a:pPr algn="ctr"/>
            <a:r>
              <a:rPr lang="es-CO" sz="900" dirty="0" err="1"/>
              <a:t>Sempra</a:t>
            </a:r>
            <a:endParaRPr lang="es-CO" sz="900" dirty="0"/>
          </a:p>
        </p:txBody>
      </p:sp>
      <p:sp>
        <p:nvSpPr>
          <p:cNvPr id="88" name="Oval 87"/>
          <p:cNvSpPr/>
          <p:nvPr/>
        </p:nvSpPr>
        <p:spPr>
          <a:xfrm>
            <a:off x="3252539" y="3249606"/>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9" name="Elbow Connector 88"/>
          <p:cNvCxnSpPr>
            <a:stCxn id="88" idx="6"/>
            <a:endCxn id="87" idx="1"/>
          </p:cNvCxnSpPr>
          <p:nvPr/>
        </p:nvCxnSpPr>
        <p:spPr>
          <a:xfrm flipV="1">
            <a:off x="3388058" y="3166114"/>
            <a:ext cx="1519361" cy="145838"/>
          </a:xfrm>
          <a:prstGeom prst="bentConnector3">
            <a:avLst>
              <a:gd name="adj1" fmla="val 77356"/>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776647" y="4081484"/>
            <a:ext cx="897384" cy="646331"/>
          </a:xfrm>
          <a:prstGeom prst="rect">
            <a:avLst/>
          </a:prstGeom>
          <a:ln>
            <a:solidFill>
              <a:schemeClr val="bg1">
                <a:lumMod val="50000"/>
              </a:schemeClr>
            </a:solidFill>
            <a:prstDash val="sysDash"/>
          </a:ln>
        </p:spPr>
        <p:txBody>
          <a:bodyPr wrap="square">
            <a:spAutoFit/>
          </a:bodyPr>
          <a:lstStyle/>
          <a:p>
            <a:pPr algn="ctr"/>
            <a:r>
              <a:rPr lang="es-CO" sz="900" dirty="0" smtClean="0"/>
              <a:t>CAESS</a:t>
            </a:r>
          </a:p>
          <a:p>
            <a:pPr algn="ctr"/>
            <a:r>
              <a:rPr lang="es-CO" sz="900" dirty="0" smtClean="0"/>
              <a:t>LESA</a:t>
            </a:r>
          </a:p>
          <a:p>
            <a:pPr algn="ctr"/>
            <a:r>
              <a:rPr lang="es-CO" sz="900" dirty="0" smtClean="0"/>
              <a:t>EEO</a:t>
            </a:r>
          </a:p>
          <a:p>
            <a:pPr algn="ctr"/>
            <a:r>
              <a:rPr lang="es-CO" sz="900" dirty="0" smtClean="0"/>
              <a:t>DEUSEM</a:t>
            </a:r>
            <a:endParaRPr lang="es-CO" sz="900" dirty="0"/>
          </a:p>
        </p:txBody>
      </p:sp>
      <p:sp>
        <p:nvSpPr>
          <p:cNvPr id="93" name="Oval 92"/>
          <p:cNvSpPr/>
          <p:nvPr/>
        </p:nvSpPr>
        <p:spPr>
          <a:xfrm>
            <a:off x="3388778" y="4203805"/>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4" name="Elbow Connector 93"/>
          <p:cNvCxnSpPr>
            <a:stCxn id="93" idx="2"/>
            <a:endCxn id="92" idx="3"/>
          </p:cNvCxnSpPr>
          <p:nvPr/>
        </p:nvCxnSpPr>
        <p:spPr>
          <a:xfrm rot="10800000" flipV="1">
            <a:off x="2674032" y="4266150"/>
            <a:ext cx="714747" cy="138499"/>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642026" y="4993457"/>
            <a:ext cx="1120083" cy="230832"/>
          </a:xfrm>
          <a:prstGeom prst="rect">
            <a:avLst/>
          </a:prstGeom>
          <a:ln>
            <a:solidFill>
              <a:schemeClr val="bg1">
                <a:lumMod val="50000"/>
              </a:schemeClr>
            </a:solidFill>
            <a:prstDash val="sysDash"/>
          </a:ln>
        </p:spPr>
        <p:txBody>
          <a:bodyPr wrap="square">
            <a:spAutoFit/>
          </a:bodyPr>
          <a:lstStyle/>
          <a:p>
            <a:pPr algn="ctr"/>
            <a:r>
              <a:rPr lang="es-CO" sz="900" dirty="0" err="1" smtClean="0"/>
              <a:t>Disnorte-Dissur</a:t>
            </a:r>
            <a:endParaRPr lang="es-CO" sz="900" dirty="0"/>
          </a:p>
        </p:txBody>
      </p:sp>
      <p:sp>
        <p:nvSpPr>
          <p:cNvPr id="101" name="Oval 100"/>
          <p:cNvSpPr/>
          <p:nvPr/>
        </p:nvSpPr>
        <p:spPr>
          <a:xfrm>
            <a:off x="3477421" y="4234175"/>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2" name="Elbow Connector 101"/>
          <p:cNvCxnSpPr>
            <a:stCxn id="101" idx="4"/>
            <a:endCxn id="100" idx="3"/>
          </p:cNvCxnSpPr>
          <p:nvPr/>
        </p:nvCxnSpPr>
        <p:spPr>
          <a:xfrm rot="5400000">
            <a:off x="2278642" y="3842333"/>
            <a:ext cx="750007" cy="1783072"/>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5820096" y="5734893"/>
            <a:ext cx="691810" cy="230832"/>
          </a:xfrm>
          <a:prstGeom prst="rect">
            <a:avLst/>
          </a:prstGeom>
          <a:ln>
            <a:solidFill>
              <a:schemeClr val="bg1">
                <a:lumMod val="50000"/>
              </a:schemeClr>
            </a:solidFill>
            <a:prstDash val="sysDash"/>
          </a:ln>
        </p:spPr>
        <p:txBody>
          <a:bodyPr wrap="square">
            <a:spAutoFit/>
          </a:bodyPr>
          <a:lstStyle/>
          <a:p>
            <a:pPr algn="ctr"/>
            <a:r>
              <a:rPr lang="fi-FI" sz="900" dirty="0"/>
              <a:t>ANDE</a:t>
            </a:r>
          </a:p>
        </p:txBody>
      </p:sp>
      <p:sp>
        <p:nvSpPr>
          <p:cNvPr id="111" name="Oval 110"/>
          <p:cNvSpPr/>
          <p:nvPr/>
        </p:nvSpPr>
        <p:spPr>
          <a:xfrm>
            <a:off x="4236243" y="5442745"/>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12" name="Elbow Connector 111"/>
          <p:cNvCxnSpPr>
            <a:stCxn id="111" idx="6"/>
            <a:endCxn id="110" idx="0"/>
          </p:cNvCxnSpPr>
          <p:nvPr/>
        </p:nvCxnSpPr>
        <p:spPr>
          <a:xfrm>
            <a:off x="4371762" y="5505091"/>
            <a:ext cx="1794239" cy="229802"/>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716839" y="3850652"/>
            <a:ext cx="897384" cy="230832"/>
          </a:xfrm>
          <a:prstGeom prst="rect">
            <a:avLst/>
          </a:prstGeom>
          <a:ln>
            <a:solidFill>
              <a:schemeClr val="bg1">
                <a:lumMod val="50000"/>
              </a:schemeClr>
            </a:solidFill>
            <a:prstDash val="sysDash"/>
          </a:ln>
        </p:spPr>
        <p:txBody>
          <a:bodyPr wrap="square">
            <a:spAutoFit/>
          </a:bodyPr>
          <a:lstStyle/>
          <a:p>
            <a:pPr algn="ctr"/>
            <a:r>
              <a:rPr lang="es-CO" sz="900" dirty="0" err="1"/>
              <a:t>AyA</a:t>
            </a:r>
            <a:endParaRPr lang="es-CO" sz="900" dirty="0"/>
          </a:p>
        </p:txBody>
      </p:sp>
      <p:cxnSp>
        <p:nvCxnSpPr>
          <p:cNvPr id="116" name="Elbow Connector 115"/>
          <p:cNvCxnSpPr>
            <a:stCxn id="117" idx="0"/>
            <a:endCxn id="115" idx="3"/>
          </p:cNvCxnSpPr>
          <p:nvPr/>
        </p:nvCxnSpPr>
        <p:spPr>
          <a:xfrm rot="16200000" flipV="1">
            <a:off x="2419997" y="3160295"/>
            <a:ext cx="173285" cy="1784831"/>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3331294" y="4139353"/>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2" name="Rectangle 121"/>
          <p:cNvSpPr/>
          <p:nvPr/>
        </p:nvSpPr>
        <p:spPr>
          <a:xfrm>
            <a:off x="2960754" y="5498921"/>
            <a:ext cx="834701" cy="230832"/>
          </a:xfrm>
          <a:prstGeom prst="rect">
            <a:avLst/>
          </a:prstGeom>
          <a:ln>
            <a:solidFill>
              <a:schemeClr val="bg1">
                <a:lumMod val="50000"/>
              </a:schemeClr>
            </a:solidFill>
            <a:prstDash val="sysDash"/>
          </a:ln>
        </p:spPr>
        <p:txBody>
          <a:bodyPr wrap="square">
            <a:spAutoFit/>
          </a:bodyPr>
          <a:lstStyle/>
          <a:p>
            <a:pPr algn="ctr"/>
            <a:r>
              <a:rPr lang="fi-FI" sz="900" dirty="0"/>
              <a:t>Grupo </a:t>
            </a:r>
            <a:r>
              <a:rPr lang="fi-FI" sz="900" dirty="0" smtClean="0"/>
              <a:t>EMEL</a:t>
            </a:r>
            <a:endParaRPr lang="fi-FI" sz="900" dirty="0"/>
          </a:p>
        </p:txBody>
      </p:sp>
      <p:sp>
        <p:nvSpPr>
          <p:cNvPr id="123" name="Oval 122"/>
          <p:cNvSpPr/>
          <p:nvPr/>
        </p:nvSpPr>
        <p:spPr>
          <a:xfrm>
            <a:off x="3974549" y="5676544"/>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4" name="Elbow Connector 123"/>
          <p:cNvCxnSpPr>
            <a:stCxn id="123" idx="0"/>
          </p:cNvCxnSpPr>
          <p:nvPr/>
        </p:nvCxnSpPr>
        <p:spPr>
          <a:xfrm rot="16200000" flipV="1">
            <a:off x="3863266" y="5497501"/>
            <a:ext cx="81148" cy="276938"/>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4394275" y="3744673"/>
            <a:ext cx="470715" cy="230832"/>
          </a:xfrm>
          <a:prstGeom prst="rect">
            <a:avLst/>
          </a:prstGeom>
          <a:ln>
            <a:solidFill>
              <a:schemeClr val="bg1">
                <a:lumMod val="50000"/>
              </a:schemeClr>
            </a:solidFill>
            <a:prstDash val="sysDash"/>
          </a:ln>
        </p:spPr>
        <p:txBody>
          <a:bodyPr wrap="square">
            <a:spAutoFit/>
          </a:bodyPr>
          <a:lstStyle/>
          <a:p>
            <a:pPr algn="ctr"/>
            <a:r>
              <a:rPr lang="es-CO" sz="900" dirty="0" smtClean="0"/>
              <a:t>ENEE</a:t>
            </a:r>
            <a:endParaRPr lang="es-CO" sz="900" dirty="0"/>
          </a:p>
        </p:txBody>
      </p:sp>
      <p:cxnSp>
        <p:nvCxnSpPr>
          <p:cNvPr id="130" name="Elbow Connector 129"/>
          <p:cNvCxnSpPr>
            <a:stCxn id="131" idx="0"/>
            <a:endCxn id="129" idx="1"/>
          </p:cNvCxnSpPr>
          <p:nvPr/>
        </p:nvCxnSpPr>
        <p:spPr>
          <a:xfrm rot="5400000" flipH="1" flipV="1">
            <a:off x="3750338" y="3629279"/>
            <a:ext cx="413126" cy="874747"/>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p:cNvSpPr/>
          <p:nvPr/>
        </p:nvSpPr>
        <p:spPr>
          <a:xfrm>
            <a:off x="3451768" y="4273215"/>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1" name="Rectangle 140"/>
          <p:cNvSpPr/>
          <p:nvPr/>
        </p:nvSpPr>
        <p:spPr>
          <a:xfrm>
            <a:off x="5461011" y="4064147"/>
            <a:ext cx="392553" cy="230832"/>
          </a:xfrm>
          <a:prstGeom prst="rect">
            <a:avLst/>
          </a:prstGeom>
          <a:ln>
            <a:solidFill>
              <a:schemeClr val="bg1">
                <a:lumMod val="50000"/>
              </a:schemeClr>
            </a:solidFill>
            <a:prstDash val="sysDash"/>
          </a:ln>
        </p:spPr>
        <p:txBody>
          <a:bodyPr wrap="square">
            <a:spAutoFit/>
          </a:bodyPr>
          <a:lstStyle/>
          <a:p>
            <a:pPr algn="ctr"/>
            <a:r>
              <a:rPr lang="es-CO" sz="900" dirty="0" smtClean="0"/>
              <a:t>EDH</a:t>
            </a:r>
            <a:endParaRPr lang="es-CO" sz="900" dirty="0"/>
          </a:p>
        </p:txBody>
      </p:sp>
      <p:cxnSp>
        <p:nvCxnSpPr>
          <p:cNvPr id="142" name="Elbow Connector 141"/>
          <p:cNvCxnSpPr>
            <a:endCxn id="141" idx="1"/>
          </p:cNvCxnSpPr>
          <p:nvPr/>
        </p:nvCxnSpPr>
        <p:spPr>
          <a:xfrm>
            <a:off x="4017726" y="4031194"/>
            <a:ext cx="1443285" cy="148369"/>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3874620" y="3968847"/>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8" name="Rectangle 147"/>
          <p:cNvSpPr/>
          <p:nvPr/>
        </p:nvSpPr>
        <p:spPr>
          <a:xfrm>
            <a:off x="719181" y="4681036"/>
            <a:ext cx="897384" cy="230832"/>
          </a:xfrm>
          <a:prstGeom prst="rect">
            <a:avLst/>
          </a:prstGeom>
          <a:ln>
            <a:solidFill>
              <a:schemeClr val="bg1">
                <a:lumMod val="50000"/>
              </a:schemeClr>
            </a:solidFill>
            <a:prstDash val="sysDash"/>
          </a:ln>
        </p:spPr>
        <p:txBody>
          <a:bodyPr wrap="square">
            <a:spAutoFit/>
          </a:bodyPr>
          <a:lstStyle/>
          <a:p>
            <a:pPr algn="ctr"/>
            <a:r>
              <a:rPr lang="es-CO" sz="900" dirty="0" err="1"/>
              <a:t>Energuate</a:t>
            </a:r>
            <a:endParaRPr lang="es-CO" sz="900" dirty="0"/>
          </a:p>
        </p:txBody>
      </p:sp>
      <p:cxnSp>
        <p:nvCxnSpPr>
          <p:cNvPr id="149" name="Elbow Connector 148"/>
          <p:cNvCxnSpPr>
            <a:stCxn id="150" idx="4"/>
            <a:endCxn id="148" idx="3"/>
          </p:cNvCxnSpPr>
          <p:nvPr/>
        </p:nvCxnSpPr>
        <p:spPr>
          <a:xfrm rot="5400000">
            <a:off x="2339871" y="3639896"/>
            <a:ext cx="433250" cy="1879862"/>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3428667" y="4238511"/>
            <a:ext cx="135519" cy="12469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66" name="Chart 65"/>
          <p:cNvGraphicFramePr>
            <a:graphicFrameLocks/>
          </p:cNvGraphicFramePr>
          <p:nvPr>
            <p:extLst>
              <p:ext uri="{D42A27DB-BD31-4B8C-83A1-F6EECF244321}">
                <p14:modId xmlns:p14="http://schemas.microsoft.com/office/powerpoint/2010/main" val="3210044725"/>
              </p:ext>
            </p:extLst>
          </p:nvPr>
        </p:nvGraphicFramePr>
        <p:xfrm>
          <a:off x="7650971" y="1592777"/>
          <a:ext cx="5709107" cy="50400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53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5" grpId="0" animBg="1"/>
      <p:bldP spid="26" grpId="0" animBg="1"/>
      <p:bldP spid="34" grpId="0" animBg="1"/>
      <p:bldP spid="35" grpId="0" animBg="1"/>
      <p:bldP spid="44" grpId="0" animBg="1"/>
      <p:bldP spid="45" grpId="0" animBg="1"/>
      <p:bldP spid="53" grpId="0" animBg="1"/>
      <p:bldP spid="54" grpId="0" animBg="1"/>
      <p:bldP spid="62" grpId="0" animBg="1"/>
      <p:bldP spid="63" grpId="0" animBg="1"/>
      <p:bldP spid="73" grpId="0" animBg="1"/>
      <p:bldP spid="74" grpId="0" animBg="1"/>
      <p:bldP spid="87" grpId="0" animBg="1"/>
      <p:bldP spid="88" grpId="0" animBg="1"/>
      <p:bldP spid="92" grpId="0" animBg="1"/>
      <p:bldP spid="93" grpId="0" animBg="1"/>
      <p:bldP spid="100" grpId="0" animBg="1"/>
      <p:bldP spid="101" grpId="0" animBg="1"/>
      <p:bldP spid="110" grpId="0" animBg="1"/>
      <p:bldP spid="111" grpId="0" animBg="1"/>
      <p:bldP spid="115" grpId="0" animBg="1"/>
      <p:bldP spid="117" grpId="0" animBg="1"/>
      <p:bldP spid="122" grpId="0" animBg="1"/>
      <p:bldP spid="123" grpId="0" animBg="1"/>
      <p:bldP spid="129" grpId="0" animBg="1"/>
      <p:bldP spid="131" grpId="0" animBg="1"/>
      <p:bldP spid="141" grpId="0" animBg="1"/>
      <p:bldP spid="143" grpId="0" animBg="1"/>
      <p:bldP spid="148" grpId="0" animBg="1"/>
      <p:bldP spid="150" grpId="0" animBg="1"/>
      <p:bldGraphic spid="66"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96367" y="1185292"/>
            <a:ext cx="8186114" cy="5277153"/>
          </a:xfrm>
          <a:prstGeom prst="rect">
            <a:avLst/>
          </a:prstGeom>
        </p:spPr>
      </p:pic>
      <p:grpSp>
        <p:nvGrpSpPr>
          <p:cNvPr id="11" name="Group 10"/>
          <p:cNvGrpSpPr/>
          <p:nvPr/>
        </p:nvGrpSpPr>
        <p:grpSpPr>
          <a:xfrm>
            <a:off x="2507604" y="311623"/>
            <a:ext cx="907576" cy="900754"/>
            <a:chOff x="10718358" y="1533273"/>
            <a:chExt cx="1277856" cy="1277856"/>
          </a:xfrm>
        </p:grpSpPr>
        <p:pic>
          <p:nvPicPr>
            <p:cNvPr id="12" name="Picture 2" descr="Image result for global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8358" y="1533273"/>
              <a:ext cx="1277856" cy="12778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USA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17" t="19550" r="22140" b="30672"/>
            <a:stretch/>
          </p:blipFill>
          <p:spPr bwMode="auto">
            <a:xfrm>
              <a:off x="10878412" y="1688394"/>
              <a:ext cx="947980" cy="943765"/>
            </a:xfrm>
            <a:prstGeom prst="ellipse">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0382272" y="1456919"/>
            <a:ext cx="18316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1 Título"/>
          <p:cNvSpPr>
            <a:spLocks noGrp="1"/>
          </p:cNvSpPr>
          <p:nvPr>
            <p:ph type="title"/>
          </p:nvPr>
        </p:nvSpPr>
        <p:spPr>
          <a:xfrm>
            <a:off x="1008151" y="451698"/>
            <a:ext cx="11658600" cy="872065"/>
          </a:xfrm>
        </p:spPr>
        <p:txBody>
          <a:bodyPr/>
          <a:lstStyle/>
          <a:p>
            <a:r>
              <a:rPr lang="es-CO" dirty="0" smtClean="0"/>
              <a:t>Indra in </a:t>
            </a:r>
            <a:r>
              <a:rPr lang="es-CO" dirty="0" err="1" smtClean="0"/>
              <a:t>United</a:t>
            </a:r>
            <a:r>
              <a:rPr lang="es-CO" dirty="0" smtClean="0"/>
              <a:t> </a:t>
            </a:r>
            <a:r>
              <a:rPr lang="es-CO" dirty="0" err="1" smtClean="0"/>
              <a:t>States</a:t>
            </a:r>
            <a:endParaRPr lang="es-ES" dirty="0"/>
          </a:p>
        </p:txBody>
      </p:sp>
      <p:sp>
        <p:nvSpPr>
          <p:cNvPr id="7" name="TextBox 6"/>
          <p:cNvSpPr txBox="1"/>
          <p:nvPr/>
        </p:nvSpPr>
        <p:spPr>
          <a:xfrm>
            <a:off x="0" y="6841131"/>
            <a:ext cx="2507604" cy="270869"/>
          </a:xfrm>
          <a:prstGeom prst="rect">
            <a:avLst/>
          </a:prstGeom>
          <a:noFill/>
        </p:spPr>
        <p:txBody>
          <a:bodyPr wrap="square" rtlCol="0">
            <a:spAutoFit/>
          </a:bodyPr>
          <a:lstStyle/>
          <a:p>
            <a:r>
              <a:rPr lang="es-CO" sz="1100" dirty="0" smtClean="0"/>
              <a:t>*86 </a:t>
            </a:r>
            <a:r>
              <a:rPr lang="es-CO" sz="1100" dirty="0" err="1" smtClean="0"/>
              <a:t>Clients</a:t>
            </a:r>
            <a:r>
              <a:rPr lang="es-CO" sz="1100" dirty="0" smtClean="0"/>
              <a:t> of Indra </a:t>
            </a:r>
            <a:r>
              <a:rPr lang="es-CO" sz="1100" dirty="0" err="1" smtClean="0"/>
              <a:t>were</a:t>
            </a:r>
            <a:r>
              <a:rPr lang="es-CO" sz="1100" dirty="0" smtClean="0"/>
              <a:t> </a:t>
            </a:r>
            <a:r>
              <a:rPr lang="es-CO" sz="1100" dirty="0" err="1" smtClean="0"/>
              <a:t>analyzed</a:t>
            </a:r>
            <a:endParaRPr lang="en-US" sz="1100" dirty="0"/>
          </a:p>
        </p:txBody>
      </p:sp>
      <p:pic>
        <p:nvPicPr>
          <p:cNvPr id="2" name="Picture 1"/>
          <p:cNvPicPr>
            <a:picLocks noChangeAspect="1"/>
          </p:cNvPicPr>
          <p:nvPr/>
        </p:nvPicPr>
        <p:blipFill rotWithShape="1">
          <a:blip r:embed="rId6">
            <a:clrChange>
              <a:clrFrom>
                <a:srgbClr val="FFFFFF"/>
              </a:clrFrom>
              <a:clrTo>
                <a:srgbClr val="FFFFFF">
                  <a:alpha val="0"/>
                </a:srgbClr>
              </a:clrTo>
            </a:clrChange>
          </a:blip>
          <a:srcRect l="2664" t="3611" r="5482"/>
          <a:stretch/>
        </p:blipFill>
        <p:spPr>
          <a:xfrm>
            <a:off x="523982" y="1331995"/>
            <a:ext cx="7860467" cy="4980273"/>
          </a:xfrm>
          <a:prstGeom prst="rect">
            <a:avLst/>
          </a:prstGeom>
        </p:spPr>
      </p:pic>
      <p:sp>
        <p:nvSpPr>
          <p:cNvPr id="4" name="Rectangle 3"/>
          <p:cNvSpPr/>
          <p:nvPr/>
        </p:nvSpPr>
        <p:spPr>
          <a:xfrm>
            <a:off x="7654247" y="4532807"/>
            <a:ext cx="5887091" cy="1754326"/>
          </a:xfrm>
          <a:prstGeom prst="rect">
            <a:avLst/>
          </a:prstGeom>
        </p:spPr>
        <p:txBody>
          <a:bodyPr wrap="square">
            <a:spAutoFit/>
          </a:bodyPr>
          <a:lstStyle/>
          <a:p>
            <a:pPr algn="ctr"/>
            <a:r>
              <a:rPr lang="es-CO" dirty="0" err="1"/>
              <a:t>With</a:t>
            </a:r>
            <a:r>
              <a:rPr lang="es-CO" dirty="0"/>
              <a:t> </a:t>
            </a:r>
            <a:r>
              <a:rPr lang="es-CO" dirty="0" err="1" smtClean="0"/>
              <a:t>the</a:t>
            </a:r>
            <a:r>
              <a:rPr lang="es-CO" dirty="0" smtClean="0"/>
              <a:t> </a:t>
            </a:r>
            <a:r>
              <a:rPr lang="es-CO" dirty="0" err="1" smtClean="0"/>
              <a:t>adquisition</a:t>
            </a:r>
            <a:r>
              <a:rPr lang="es-CO" dirty="0" smtClean="0"/>
              <a:t> of ACS, </a:t>
            </a:r>
            <a:r>
              <a:rPr lang="es-CO" dirty="0"/>
              <a:t>Indra </a:t>
            </a:r>
            <a:r>
              <a:rPr lang="es-CO" dirty="0" err="1"/>
              <a:t>accesses</a:t>
            </a:r>
            <a:r>
              <a:rPr lang="es-CO" dirty="0"/>
              <a:t> </a:t>
            </a:r>
            <a:r>
              <a:rPr lang="es-CO" dirty="0" err="1"/>
              <a:t>the</a:t>
            </a:r>
            <a:r>
              <a:rPr lang="es-CO" dirty="0"/>
              <a:t> </a:t>
            </a:r>
            <a:r>
              <a:rPr lang="es-CO" dirty="0" err="1"/>
              <a:t>markets</a:t>
            </a:r>
            <a:r>
              <a:rPr lang="es-CO" dirty="0"/>
              <a:t> of </a:t>
            </a:r>
            <a:r>
              <a:rPr lang="es-CO" dirty="0" err="1"/>
              <a:t>the</a:t>
            </a:r>
            <a:r>
              <a:rPr lang="es-CO" dirty="0"/>
              <a:t> </a:t>
            </a:r>
            <a:r>
              <a:rPr lang="es-CO" dirty="0" err="1"/>
              <a:t>United</a:t>
            </a:r>
            <a:r>
              <a:rPr lang="es-CO" dirty="0"/>
              <a:t> </a:t>
            </a:r>
            <a:r>
              <a:rPr lang="es-CO" dirty="0" err="1" smtClean="0"/>
              <a:t>States</a:t>
            </a:r>
            <a:r>
              <a:rPr lang="es-CO" dirty="0" smtClean="0"/>
              <a:t>, </a:t>
            </a:r>
            <a:r>
              <a:rPr lang="es-CO" dirty="0" err="1" smtClean="0"/>
              <a:t>getting</a:t>
            </a:r>
            <a:r>
              <a:rPr lang="es-CO" dirty="0" smtClean="0"/>
              <a:t> </a:t>
            </a:r>
            <a:r>
              <a:rPr lang="es-CO" dirty="0" err="1" smtClean="0"/>
              <a:t>clients</a:t>
            </a:r>
            <a:r>
              <a:rPr lang="es-CO" dirty="0" smtClean="0"/>
              <a:t> </a:t>
            </a:r>
            <a:r>
              <a:rPr lang="es-CO" dirty="0" err="1" smtClean="0"/>
              <a:t>such</a:t>
            </a:r>
            <a:r>
              <a:rPr lang="es-CO" dirty="0" smtClean="0"/>
              <a:t> as </a:t>
            </a:r>
            <a:r>
              <a:rPr lang="es-CO" dirty="0" err="1" smtClean="0"/>
              <a:t>Xcel</a:t>
            </a:r>
            <a:r>
              <a:rPr lang="es-CO" dirty="0" smtClean="0"/>
              <a:t> </a:t>
            </a:r>
            <a:r>
              <a:rPr lang="es-CO" dirty="0" err="1"/>
              <a:t>Energy</a:t>
            </a:r>
            <a:r>
              <a:rPr lang="es-CO" dirty="0"/>
              <a:t>, </a:t>
            </a:r>
            <a:r>
              <a:rPr lang="es-CO" dirty="0" err="1"/>
              <a:t>Cobb</a:t>
            </a:r>
            <a:r>
              <a:rPr lang="es-CO" dirty="0"/>
              <a:t> EMC, </a:t>
            </a:r>
            <a:r>
              <a:rPr lang="es-CO" dirty="0" smtClean="0"/>
              <a:t>Georgia </a:t>
            </a:r>
            <a:r>
              <a:rPr lang="es-CO" dirty="0" err="1" smtClean="0"/>
              <a:t>Power</a:t>
            </a:r>
            <a:r>
              <a:rPr lang="es-CO" dirty="0" smtClean="0"/>
              <a:t> and SDGE, </a:t>
            </a:r>
            <a:r>
              <a:rPr lang="es-CO" dirty="0" err="1" smtClean="0"/>
              <a:t>which</a:t>
            </a:r>
            <a:r>
              <a:rPr lang="es-CO" dirty="0" smtClean="0"/>
              <a:t> </a:t>
            </a:r>
            <a:r>
              <a:rPr lang="es-CO" dirty="0" err="1" smtClean="0"/>
              <a:t>have</a:t>
            </a:r>
            <a:r>
              <a:rPr lang="es-CO" dirty="0" smtClean="0"/>
              <a:t> </a:t>
            </a:r>
            <a:r>
              <a:rPr lang="es-CO" dirty="0" err="1" smtClean="0"/>
              <a:t>presence</a:t>
            </a:r>
            <a:r>
              <a:rPr lang="es-CO" dirty="0" smtClean="0"/>
              <a:t> in California, New </a:t>
            </a:r>
            <a:r>
              <a:rPr lang="es-CO" dirty="0" err="1" smtClean="0"/>
              <a:t>Mexico</a:t>
            </a:r>
            <a:r>
              <a:rPr lang="es-CO" dirty="0" smtClean="0"/>
              <a:t>, Colorado, Texas, North Dakota, South Dakota, Wisconsin, Minnesota, Michigan and Georgia.</a:t>
            </a:r>
          </a:p>
        </p:txBody>
      </p:sp>
    </p:spTree>
    <p:extLst>
      <p:ext uri="{BB962C8B-B14F-4D97-AF65-F5344CB8AC3E}">
        <p14:creationId xmlns:p14="http://schemas.microsoft.com/office/powerpoint/2010/main" val="13063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3814" y="704542"/>
            <a:ext cx="1896533" cy="715089"/>
          </a:xfrm>
          <a:prstGeom prst="roundRect">
            <a:avLst/>
          </a:prstGeom>
          <a:solidFill>
            <a:srgbClr val="002060"/>
          </a:solidFill>
        </p:spPr>
        <p:txBody>
          <a:bodyPr wrap="square" rtlCol="0">
            <a:spAutoFit/>
          </a:bodyPr>
          <a:lstStyle/>
          <a:p>
            <a:pPr algn="ctr"/>
            <a:r>
              <a:rPr lang="es-CO" sz="3600" dirty="0" smtClean="0">
                <a:solidFill>
                  <a:schemeClr val="bg1"/>
                </a:solidFill>
              </a:rPr>
              <a:t>Indra</a:t>
            </a:r>
            <a:endParaRPr lang="es-CO" sz="3600" dirty="0">
              <a:solidFill>
                <a:schemeClr val="bg1"/>
              </a:solidFill>
            </a:endParaRPr>
          </a:p>
        </p:txBody>
      </p:sp>
      <p:sp>
        <p:nvSpPr>
          <p:cNvPr id="5" name="TextBox 4"/>
          <p:cNvSpPr txBox="1"/>
          <p:nvPr/>
        </p:nvSpPr>
        <p:spPr>
          <a:xfrm>
            <a:off x="5363885" y="2219849"/>
            <a:ext cx="1985177" cy="442674"/>
          </a:xfrm>
          <a:prstGeom prst="roundRect">
            <a:avLst/>
          </a:prstGeom>
          <a:solidFill>
            <a:schemeClr val="bg1"/>
          </a:solidFill>
          <a:ln w="19050">
            <a:solidFill>
              <a:srgbClr val="5BC6BE"/>
            </a:solidFill>
          </a:ln>
        </p:spPr>
        <p:txBody>
          <a:bodyPr wrap="square" rtlCol="0">
            <a:spAutoFit/>
          </a:bodyPr>
          <a:lstStyle/>
          <a:p>
            <a:pPr algn="ctr"/>
            <a:r>
              <a:rPr lang="es-CO" sz="2000" dirty="0" err="1" smtClean="0"/>
              <a:t>Transport</a:t>
            </a:r>
            <a:endParaRPr lang="es-CO" sz="2000" dirty="0"/>
          </a:p>
        </p:txBody>
      </p:sp>
      <p:sp>
        <p:nvSpPr>
          <p:cNvPr id="8" name="TextBox 7"/>
          <p:cNvSpPr txBox="1"/>
          <p:nvPr/>
        </p:nvSpPr>
        <p:spPr>
          <a:xfrm>
            <a:off x="3027245" y="2219849"/>
            <a:ext cx="2218428" cy="442674"/>
          </a:xfrm>
          <a:prstGeom prst="roundRect">
            <a:avLst/>
          </a:prstGeom>
          <a:solidFill>
            <a:schemeClr val="bg1"/>
          </a:solidFill>
          <a:ln w="19050">
            <a:solidFill>
              <a:srgbClr val="5BC6BE"/>
            </a:solidFill>
          </a:ln>
        </p:spPr>
        <p:txBody>
          <a:bodyPr wrap="square" rtlCol="0">
            <a:spAutoFit/>
          </a:bodyPr>
          <a:lstStyle/>
          <a:p>
            <a:pPr algn="ctr"/>
            <a:r>
              <a:rPr lang="es-CO" sz="2000" dirty="0" smtClean="0"/>
              <a:t>Air </a:t>
            </a:r>
            <a:r>
              <a:rPr lang="es-CO" sz="2000" dirty="0" err="1" smtClean="0"/>
              <a:t>traffic</a:t>
            </a:r>
            <a:endParaRPr lang="es-CO" sz="2000" dirty="0"/>
          </a:p>
        </p:txBody>
      </p:sp>
      <p:sp>
        <p:nvSpPr>
          <p:cNvPr id="9" name="TextBox 8"/>
          <p:cNvSpPr txBox="1"/>
          <p:nvPr/>
        </p:nvSpPr>
        <p:spPr>
          <a:xfrm>
            <a:off x="147750" y="2219849"/>
            <a:ext cx="2764784" cy="442674"/>
          </a:xfrm>
          <a:prstGeom prst="roundRect">
            <a:avLst/>
          </a:prstGeom>
          <a:solidFill>
            <a:schemeClr val="bg1"/>
          </a:solidFill>
          <a:ln w="19050">
            <a:solidFill>
              <a:srgbClr val="5BC6BE"/>
            </a:solidFill>
          </a:ln>
        </p:spPr>
        <p:txBody>
          <a:bodyPr wrap="square" rtlCol="0">
            <a:spAutoFit/>
          </a:bodyPr>
          <a:lstStyle/>
          <a:p>
            <a:pPr algn="ctr"/>
            <a:r>
              <a:rPr lang="es-CO" sz="2000" dirty="0" err="1" smtClean="0"/>
              <a:t>Defense</a:t>
            </a:r>
            <a:r>
              <a:rPr lang="es-CO" sz="2000" dirty="0" smtClean="0"/>
              <a:t> and Security</a:t>
            </a:r>
            <a:endParaRPr lang="es-CO" sz="2000" dirty="0"/>
          </a:p>
        </p:txBody>
      </p:sp>
      <p:sp>
        <p:nvSpPr>
          <p:cNvPr id="10" name="TextBox 9"/>
          <p:cNvSpPr txBox="1"/>
          <p:nvPr/>
        </p:nvSpPr>
        <p:spPr>
          <a:xfrm>
            <a:off x="7845776" y="2219849"/>
            <a:ext cx="1994818" cy="442674"/>
          </a:xfrm>
          <a:prstGeom prst="roundRect">
            <a:avLst/>
          </a:prstGeom>
          <a:solidFill>
            <a:srgbClr val="5BC6BE"/>
          </a:solidFill>
          <a:ln w="19050">
            <a:solidFill>
              <a:srgbClr val="5BC6BE"/>
            </a:solidFill>
          </a:ln>
        </p:spPr>
        <p:txBody>
          <a:bodyPr wrap="square" rtlCol="0">
            <a:spAutoFit/>
          </a:bodyPr>
          <a:lstStyle/>
          <a:p>
            <a:pPr algn="ctr"/>
            <a:r>
              <a:rPr lang="es-CO" sz="2000" dirty="0" err="1"/>
              <a:t>Minsait</a:t>
            </a:r>
            <a:endParaRPr lang="es-CO" sz="2000" dirty="0"/>
          </a:p>
        </p:txBody>
      </p:sp>
      <p:sp>
        <p:nvSpPr>
          <p:cNvPr id="11" name="TextBox 10"/>
          <p:cNvSpPr txBox="1"/>
          <p:nvPr/>
        </p:nvSpPr>
        <p:spPr>
          <a:xfrm>
            <a:off x="7396799" y="3754010"/>
            <a:ext cx="2892772" cy="408623"/>
          </a:xfrm>
          <a:prstGeom prst="roundRect">
            <a:avLst/>
          </a:prstGeom>
          <a:solidFill>
            <a:schemeClr val="bg1"/>
          </a:solidFill>
          <a:ln w="19050">
            <a:solidFill>
              <a:srgbClr val="5BC6BE"/>
            </a:solidFill>
          </a:ln>
        </p:spPr>
        <p:txBody>
          <a:bodyPr wrap="square" rtlCol="0">
            <a:spAutoFit/>
          </a:bodyPr>
          <a:lstStyle/>
          <a:p>
            <a:pPr algn="ctr"/>
            <a:r>
              <a:rPr lang="es-CO" dirty="0" err="1"/>
              <a:t>Public</a:t>
            </a:r>
            <a:r>
              <a:rPr lang="es-CO" dirty="0"/>
              <a:t> </a:t>
            </a:r>
            <a:r>
              <a:rPr lang="es-CO" dirty="0" err="1"/>
              <a:t>Administration</a:t>
            </a:r>
            <a:endParaRPr lang="es-CO" dirty="0"/>
          </a:p>
        </p:txBody>
      </p:sp>
      <p:sp>
        <p:nvSpPr>
          <p:cNvPr id="12" name="TextBox 11"/>
          <p:cNvSpPr txBox="1"/>
          <p:nvPr/>
        </p:nvSpPr>
        <p:spPr>
          <a:xfrm>
            <a:off x="7396799" y="4335290"/>
            <a:ext cx="2892772" cy="1634490"/>
          </a:xfrm>
          <a:prstGeom prst="roundRect">
            <a:avLst>
              <a:gd name="adj" fmla="val 3260"/>
            </a:avLst>
          </a:prstGeom>
          <a:solidFill>
            <a:schemeClr val="bg1"/>
          </a:solidFill>
          <a:ln w="19050">
            <a:solidFill>
              <a:srgbClr val="5BC6BE"/>
            </a:solidFill>
          </a:ln>
        </p:spPr>
        <p:txBody>
          <a:bodyPr wrap="square" rtlCol="0">
            <a:spAutoFit/>
          </a:bodyPr>
          <a:lstStyle>
            <a:defPPr>
              <a:defRPr lang="en-US"/>
            </a:defPPr>
            <a:lvl1pPr algn="ctr"/>
          </a:lstStyle>
          <a:p>
            <a:r>
              <a:rPr lang="es-CO" dirty="0" err="1" smtClean="0"/>
              <a:t>Energy</a:t>
            </a:r>
            <a:endParaRPr lang="es-CO" dirty="0" smtClean="0"/>
          </a:p>
          <a:p>
            <a:endParaRPr lang="es-CO" dirty="0" smtClean="0"/>
          </a:p>
          <a:p>
            <a:endParaRPr lang="es-CO" dirty="0"/>
          </a:p>
          <a:p>
            <a:endParaRPr lang="es-CO" dirty="0" smtClean="0"/>
          </a:p>
          <a:p>
            <a:endParaRPr lang="es-CO" dirty="0"/>
          </a:p>
        </p:txBody>
      </p:sp>
      <p:sp>
        <p:nvSpPr>
          <p:cNvPr id="13" name="TextBox 12"/>
          <p:cNvSpPr txBox="1"/>
          <p:nvPr/>
        </p:nvSpPr>
        <p:spPr>
          <a:xfrm>
            <a:off x="7396799" y="3222186"/>
            <a:ext cx="2892772" cy="408624"/>
          </a:xfrm>
          <a:prstGeom prst="roundRect">
            <a:avLst/>
          </a:prstGeom>
          <a:solidFill>
            <a:schemeClr val="bg1"/>
          </a:solidFill>
          <a:ln w="19050">
            <a:solidFill>
              <a:srgbClr val="5BC6BE"/>
            </a:solidFill>
          </a:ln>
        </p:spPr>
        <p:txBody>
          <a:bodyPr wrap="square" rtlCol="0">
            <a:spAutoFit/>
          </a:bodyPr>
          <a:lstStyle/>
          <a:p>
            <a:pPr algn="ctr"/>
            <a:r>
              <a:rPr lang="es-CO" dirty="0" err="1" smtClean="0"/>
              <a:t>Industry</a:t>
            </a:r>
            <a:r>
              <a:rPr lang="es-CO" dirty="0" smtClean="0"/>
              <a:t> </a:t>
            </a:r>
            <a:r>
              <a:rPr lang="es-CO" dirty="0"/>
              <a:t>and </a:t>
            </a:r>
            <a:r>
              <a:rPr lang="es-CO" dirty="0" err="1"/>
              <a:t>Consumption</a:t>
            </a:r>
            <a:endParaRPr lang="es-CO" dirty="0"/>
          </a:p>
        </p:txBody>
      </p:sp>
      <p:sp>
        <p:nvSpPr>
          <p:cNvPr id="14" name="TextBox 13"/>
          <p:cNvSpPr txBox="1"/>
          <p:nvPr/>
        </p:nvSpPr>
        <p:spPr>
          <a:xfrm>
            <a:off x="7396799" y="6730173"/>
            <a:ext cx="2892771" cy="408623"/>
          </a:xfrm>
          <a:prstGeom prst="roundRect">
            <a:avLst/>
          </a:prstGeom>
          <a:solidFill>
            <a:schemeClr val="bg1"/>
          </a:solidFill>
          <a:ln w="19050">
            <a:solidFill>
              <a:srgbClr val="5BC6BE"/>
            </a:solidFill>
          </a:ln>
        </p:spPr>
        <p:txBody>
          <a:bodyPr wrap="square" rtlCol="0">
            <a:spAutoFit/>
          </a:bodyPr>
          <a:lstStyle/>
          <a:p>
            <a:pPr algn="ctr"/>
            <a:r>
              <a:rPr lang="es-CO" dirty="0" err="1" smtClean="0"/>
              <a:t>Financial</a:t>
            </a:r>
            <a:r>
              <a:rPr lang="es-CO" dirty="0" smtClean="0"/>
              <a:t> </a:t>
            </a:r>
            <a:r>
              <a:rPr lang="es-CO" dirty="0" err="1"/>
              <a:t>Services</a:t>
            </a:r>
            <a:endParaRPr lang="es-CO" dirty="0"/>
          </a:p>
        </p:txBody>
      </p:sp>
      <p:sp>
        <p:nvSpPr>
          <p:cNvPr id="15" name="Rounded Rectangle 14"/>
          <p:cNvSpPr/>
          <p:nvPr/>
        </p:nvSpPr>
        <p:spPr>
          <a:xfrm>
            <a:off x="7396799" y="6152700"/>
            <a:ext cx="2892772" cy="414834"/>
          </a:xfrm>
          <a:prstGeom prst="roundRect">
            <a:avLst/>
          </a:prstGeom>
          <a:solidFill>
            <a:schemeClr val="bg1"/>
          </a:solidFill>
          <a:ln w="19050">
            <a:solidFill>
              <a:srgbClr val="5BC6BE"/>
            </a:solidFill>
          </a:ln>
        </p:spPr>
        <p:txBody>
          <a:bodyPr wrap="square" rtlCol="0">
            <a:spAutoFit/>
          </a:bodyPr>
          <a:lstStyle/>
          <a:p>
            <a:pPr algn="ctr"/>
            <a:r>
              <a:rPr lang="es-CO" dirty="0" err="1"/>
              <a:t>Telco</a:t>
            </a:r>
            <a:r>
              <a:rPr lang="es-CO" dirty="0"/>
              <a:t> &amp; Media</a:t>
            </a:r>
          </a:p>
        </p:txBody>
      </p:sp>
      <p:sp>
        <p:nvSpPr>
          <p:cNvPr id="16" name="TextBox 15"/>
          <p:cNvSpPr txBox="1"/>
          <p:nvPr/>
        </p:nvSpPr>
        <p:spPr>
          <a:xfrm>
            <a:off x="11027189" y="4762388"/>
            <a:ext cx="1481340" cy="408623"/>
          </a:xfrm>
          <a:prstGeom prst="roundRect">
            <a:avLst/>
          </a:prstGeom>
          <a:solidFill>
            <a:schemeClr val="bg1"/>
          </a:solidFill>
          <a:ln w="19050">
            <a:solidFill>
              <a:srgbClr val="5BC6BE"/>
            </a:solidFill>
          </a:ln>
        </p:spPr>
        <p:txBody>
          <a:bodyPr wrap="square" rtlCol="0">
            <a:spAutoFit/>
          </a:bodyPr>
          <a:lstStyle>
            <a:defPPr>
              <a:defRPr lang="en-US"/>
            </a:defPPr>
            <a:lvl1pPr algn="ctr"/>
          </a:lstStyle>
          <a:p>
            <a:r>
              <a:rPr lang="es-CO" dirty="0" smtClean="0"/>
              <a:t>ACS</a:t>
            </a:r>
            <a:endParaRPr lang="es-CO" dirty="0"/>
          </a:p>
        </p:txBody>
      </p:sp>
      <p:sp>
        <p:nvSpPr>
          <p:cNvPr id="17" name="Rounded Rectangle 16"/>
          <p:cNvSpPr/>
          <p:nvPr/>
        </p:nvSpPr>
        <p:spPr>
          <a:xfrm>
            <a:off x="11007270" y="3630810"/>
            <a:ext cx="1501259" cy="414834"/>
          </a:xfrm>
          <a:prstGeom prst="roundRect">
            <a:avLst/>
          </a:prstGeom>
          <a:solidFill>
            <a:schemeClr val="bg1"/>
          </a:solidFill>
          <a:ln w="19050">
            <a:solidFill>
              <a:srgbClr val="5BC6BE"/>
            </a:solidFill>
          </a:ln>
        </p:spPr>
        <p:txBody>
          <a:bodyPr wrap="square" rtlCol="0">
            <a:spAutoFit/>
          </a:bodyPr>
          <a:lstStyle/>
          <a:p>
            <a:pPr algn="ctr"/>
            <a:r>
              <a:rPr lang="es-CO" dirty="0" smtClean="0"/>
              <a:t>Paradigma</a:t>
            </a:r>
            <a:endParaRPr lang="es-CO" dirty="0"/>
          </a:p>
        </p:txBody>
      </p:sp>
      <p:sp>
        <p:nvSpPr>
          <p:cNvPr id="18" name="Rounded Rectangle 17"/>
          <p:cNvSpPr/>
          <p:nvPr/>
        </p:nvSpPr>
        <p:spPr>
          <a:xfrm>
            <a:off x="7277493" y="4244861"/>
            <a:ext cx="5943638" cy="1826001"/>
          </a:xfrm>
          <a:prstGeom prst="roundRect">
            <a:avLst>
              <a:gd name="adj" fmla="val 7171"/>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TextBox 21"/>
          <p:cNvSpPr txBox="1"/>
          <p:nvPr/>
        </p:nvSpPr>
        <p:spPr>
          <a:xfrm>
            <a:off x="7991459" y="4853225"/>
            <a:ext cx="1818798" cy="289441"/>
          </a:xfrm>
          <a:prstGeom prst="roundRect">
            <a:avLst/>
          </a:prstGeom>
          <a:solidFill>
            <a:schemeClr val="bg1"/>
          </a:solidFill>
          <a:ln w="19050">
            <a:solidFill>
              <a:srgbClr val="5BC6BE"/>
            </a:solidFill>
          </a:ln>
        </p:spPr>
        <p:txBody>
          <a:bodyPr wrap="square" rtlCol="0">
            <a:spAutoFit/>
          </a:bodyPr>
          <a:lstStyle>
            <a:defPPr>
              <a:defRPr lang="en-US"/>
            </a:defPPr>
            <a:lvl1pPr algn="ctr"/>
          </a:lstStyle>
          <a:p>
            <a:r>
              <a:rPr lang="en-US" sz="1100" dirty="0"/>
              <a:t>Oil &amp; Gas</a:t>
            </a:r>
          </a:p>
        </p:txBody>
      </p:sp>
      <p:sp>
        <p:nvSpPr>
          <p:cNvPr id="23" name="TextBox 22"/>
          <p:cNvSpPr txBox="1"/>
          <p:nvPr/>
        </p:nvSpPr>
        <p:spPr>
          <a:xfrm>
            <a:off x="7991458" y="5206152"/>
            <a:ext cx="1818799" cy="289441"/>
          </a:xfrm>
          <a:prstGeom prst="roundRect">
            <a:avLst/>
          </a:prstGeom>
          <a:solidFill>
            <a:schemeClr val="bg1"/>
          </a:solidFill>
          <a:ln w="19050">
            <a:solidFill>
              <a:srgbClr val="5BC6BE"/>
            </a:solidFill>
          </a:ln>
        </p:spPr>
        <p:txBody>
          <a:bodyPr wrap="square" rtlCol="0">
            <a:spAutoFit/>
          </a:bodyPr>
          <a:lstStyle>
            <a:defPPr>
              <a:defRPr lang="en-US"/>
            </a:defPPr>
            <a:lvl1pPr algn="ctr"/>
          </a:lstStyle>
          <a:p>
            <a:r>
              <a:rPr lang="en-US" sz="1100" dirty="0"/>
              <a:t>Utilities Water</a:t>
            </a:r>
          </a:p>
        </p:txBody>
      </p:sp>
      <p:sp>
        <p:nvSpPr>
          <p:cNvPr id="24" name="TextBox 23"/>
          <p:cNvSpPr txBox="1"/>
          <p:nvPr/>
        </p:nvSpPr>
        <p:spPr>
          <a:xfrm>
            <a:off x="7991458" y="5557492"/>
            <a:ext cx="1818799" cy="289441"/>
          </a:xfrm>
          <a:prstGeom prst="roundRect">
            <a:avLst/>
          </a:prstGeom>
          <a:solidFill>
            <a:schemeClr val="bg1"/>
          </a:solidFill>
          <a:ln w="19050">
            <a:solidFill>
              <a:srgbClr val="5BC6BE"/>
            </a:solidFill>
          </a:ln>
        </p:spPr>
        <p:txBody>
          <a:bodyPr wrap="square" rtlCol="0">
            <a:spAutoFit/>
          </a:bodyPr>
          <a:lstStyle>
            <a:defPPr>
              <a:defRPr lang="en-US"/>
            </a:defPPr>
            <a:lvl1pPr algn="ctr"/>
          </a:lstStyle>
          <a:p>
            <a:r>
              <a:rPr lang="en-US" sz="1100" dirty="0"/>
              <a:t>Utilities Electricity &amp; Gas</a:t>
            </a:r>
            <a:endParaRPr lang="es-CO" sz="1100" dirty="0"/>
          </a:p>
        </p:txBody>
      </p:sp>
      <p:cxnSp>
        <p:nvCxnSpPr>
          <p:cNvPr id="28" name="Elbow Connector 27"/>
          <p:cNvCxnSpPr>
            <a:stCxn id="4" idx="2"/>
            <a:endCxn id="10" idx="0"/>
          </p:cNvCxnSpPr>
          <p:nvPr/>
        </p:nvCxnSpPr>
        <p:spPr>
          <a:xfrm rot="16200000" flipH="1">
            <a:off x="7482524" y="859188"/>
            <a:ext cx="800218" cy="1921104"/>
          </a:xfrm>
          <a:prstGeom prst="bentConnector3">
            <a:avLst>
              <a:gd name="adj1" fmla="val 50000"/>
            </a:avLst>
          </a:prstGeom>
          <a:ln w="38100">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4" idx="2"/>
            <a:endCxn id="9" idx="0"/>
          </p:cNvCxnSpPr>
          <p:nvPr/>
        </p:nvCxnSpPr>
        <p:spPr>
          <a:xfrm rot="5400000">
            <a:off x="3826003" y="-876229"/>
            <a:ext cx="800218" cy="5391939"/>
          </a:xfrm>
          <a:prstGeom prst="bentConnector3">
            <a:avLst>
              <a:gd name="adj1" fmla="val 50000"/>
            </a:avLst>
          </a:prstGeom>
          <a:ln w="38100">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2"/>
            <a:endCxn id="8" idx="0"/>
          </p:cNvCxnSpPr>
          <p:nvPr/>
        </p:nvCxnSpPr>
        <p:spPr>
          <a:xfrm rot="5400000">
            <a:off x="5129161" y="426929"/>
            <a:ext cx="800218" cy="2785622"/>
          </a:xfrm>
          <a:prstGeom prst="bentConnector3">
            <a:avLst/>
          </a:prstGeom>
          <a:ln w="38100">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4" idx="2"/>
            <a:endCxn id="5" idx="0"/>
          </p:cNvCxnSpPr>
          <p:nvPr/>
        </p:nvCxnSpPr>
        <p:spPr>
          <a:xfrm rot="5400000">
            <a:off x="6239169" y="1536937"/>
            <a:ext cx="800218" cy="565607"/>
          </a:xfrm>
          <a:prstGeom prst="bentConnector3">
            <a:avLst/>
          </a:prstGeom>
          <a:ln w="38100">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836459" y="5182886"/>
            <a:ext cx="1862799" cy="523220"/>
          </a:xfrm>
          <a:prstGeom prst="rect">
            <a:avLst/>
          </a:prstGeom>
          <a:noFill/>
        </p:spPr>
        <p:txBody>
          <a:bodyPr wrap="square" rtlCol="0">
            <a:spAutoFit/>
          </a:bodyPr>
          <a:lstStyle/>
          <a:p>
            <a:pPr algn="ctr"/>
            <a:r>
              <a:rPr lang="en-US" sz="1400" dirty="0" smtClean="0"/>
              <a:t>Strengthen</a:t>
            </a:r>
            <a:r>
              <a:rPr lang="es-CO" sz="1400" dirty="0" smtClean="0"/>
              <a:t> </a:t>
            </a:r>
            <a:r>
              <a:rPr lang="es-CO" sz="1400" dirty="0" err="1" smtClean="0"/>
              <a:t>Minsait’s</a:t>
            </a:r>
            <a:r>
              <a:rPr lang="es-CO" sz="1400" dirty="0" smtClean="0"/>
              <a:t> </a:t>
            </a:r>
            <a:r>
              <a:rPr lang="en-US" sz="1400" dirty="0" smtClean="0"/>
              <a:t>portfolio for utilities</a:t>
            </a:r>
            <a:endParaRPr lang="en-US" sz="1400" dirty="0"/>
          </a:p>
        </p:txBody>
      </p:sp>
      <p:cxnSp>
        <p:nvCxnSpPr>
          <p:cNvPr id="3" name="Elbow Connector 2"/>
          <p:cNvCxnSpPr>
            <a:stCxn id="10" idx="3"/>
            <a:endCxn id="17" idx="0"/>
          </p:cNvCxnSpPr>
          <p:nvPr/>
        </p:nvCxnSpPr>
        <p:spPr>
          <a:xfrm>
            <a:off x="9840594" y="2441186"/>
            <a:ext cx="1917306" cy="118962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246016" y="2865100"/>
            <a:ext cx="1043683" cy="246221"/>
          </a:xfrm>
          <a:prstGeom prst="rect">
            <a:avLst/>
          </a:prstGeom>
          <a:solidFill>
            <a:schemeClr val="bg1"/>
          </a:solidFill>
        </p:spPr>
        <p:txBody>
          <a:bodyPr wrap="square" rtlCol="0">
            <a:spAutoFit/>
          </a:bodyPr>
          <a:lstStyle/>
          <a:p>
            <a:pPr algn="ctr"/>
            <a:r>
              <a:rPr lang="es-CO" sz="1000" dirty="0" err="1" smtClean="0"/>
              <a:t>acquires</a:t>
            </a:r>
            <a:endParaRPr lang="es-CO" sz="1000" dirty="0"/>
          </a:p>
        </p:txBody>
      </p:sp>
      <p:cxnSp>
        <p:nvCxnSpPr>
          <p:cNvPr id="7" name="Straight Arrow Connector 6"/>
          <p:cNvCxnSpPr>
            <a:stCxn id="17" idx="2"/>
            <a:endCxn id="16" idx="0"/>
          </p:cNvCxnSpPr>
          <p:nvPr/>
        </p:nvCxnSpPr>
        <p:spPr>
          <a:xfrm>
            <a:off x="11757900" y="4045644"/>
            <a:ext cx="9959" cy="716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1236057" y="4293448"/>
            <a:ext cx="1043683" cy="246221"/>
          </a:xfrm>
          <a:prstGeom prst="rect">
            <a:avLst/>
          </a:prstGeom>
          <a:solidFill>
            <a:schemeClr val="bg1"/>
          </a:solidFill>
        </p:spPr>
        <p:txBody>
          <a:bodyPr wrap="square" rtlCol="0">
            <a:spAutoFit/>
          </a:bodyPr>
          <a:lstStyle/>
          <a:p>
            <a:pPr algn="ctr"/>
            <a:r>
              <a:rPr lang="es-CO" sz="1000" dirty="0" smtClean="0"/>
              <a:t>and</a:t>
            </a:r>
            <a:endParaRPr lang="es-CO" sz="1000" dirty="0"/>
          </a:p>
        </p:txBody>
      </p:sp>
      <p:cxnSp>
        <p:nvCxnSpPr>
          <p:cNvPr id="30" name="Straight Arrow Connector 29"/>
          <p:cNvCxnSpPr>
            <a:stCxn id="10" idx="2"/>
            <a:endCxn id="13" idx="0"/>
          </p:cNvCxnSpPr>
          <p:nvPr/>
        </p:nvCxnSpPr>
        <p:spPr>
          <a:xfrm>
            <a:off x="8843185" y="2662523"/>
            <a:ext cx="0" cy="559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917497" y="2780178"/>
            <a:ext cx="1851377" cy="246221"/>
          </a:xfrm>
          <a:prstGeom prst="rect">
            <a:avLst/>
          </a:prstGeom>
          <a:solidFill>
            <a:schemeClr val="bg1"/>
          </a:solidFill>
        </p:spPr>
        <p:txBody>
          <a:bodyPr wrap="square" rtlCol="0">
            <a:spAutoFit/>
          </a:bodyPr>
          <a:lstStyle/>
          <a:p>
            <a:pPr algn="ctr"/>
            <a:r>
              <a:rPr lang="es-CO" sz="1000" dirty="0" err="1" smtClean="0"/>
              <a:t>Supports</a:t>
            </a:r>
            <a:r>
              <a:rPr lang="es-CO" sz="1000" dirty="0" smtClean="0"/>
              <a:t> </a:t>
            </a:r>
            <a:r>
              <a:rPr lang="es-CO" sz="1000" dirty="0" err="1" smtClean="0"/>
              <a:t>these</a:t>
            </a:r>
            <a:r>
              <a:rPr lang="es-CO" sz="1000" dirty="0" smtClean="0"/>
              <a:t> industries</a:t>
            </a:r>
            <a:endParaRPr lang="es-CO" sz="1000" dirty="0"/>
          </a:p>
        </p:txBody>
      </p:sp>
    </p:spTree>
    <p:extLst>
      <p:ext uri="{BB962C8B-B14F-4D97-AF65-F5344CB8AC3E}">
        <p14:creationId xmlns:p14="http://schemas.microsoft.com/office/powerpoint/2010/main" val="3995783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806" b="1868"/>
          <a:stretch/>
        </p:blipFill>
        <p:spPr>
          <a:xfrm>
            <a:off x="1036431" y="1215506"/>
            <a:ext cx="5118754" cy="302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7520646" y="1142908"/>
            <a:ext cx="5556212" cy="309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1 Título"/>
          <p:cNvSpPr>
            <a:spLocks noGrp="1"/>
          </p:cNvSpPr>
          <p:nvPr>
            <p:ph type="title"/>
          </p:nvPr>
        </p:nvSpPr>
        <p:spPr>
          <a:xfrm>
            <a:off x="1036431" y="93106"/>
            <a:ext cx="11658600" cy="872065"/>
          </a:xfrm>
        </p:spPr>
        <p:txBody>
          <a:bodyPr/>
          <a:lstStyle/>
          <a:p>
            <a:r>
              <a:rPr lang="es-CO" dirty="0" err="1" smtClean="0"/>
              <a:t>Indra’s</a:t>
            </a:r>
            <a:r>
              <a:rPr lang="es-CO" dirty="0" smtClean="0"/>
              <a:t> </a:t>
            </a:r>
            <a:r>
              <a:rPr lang="es-CO" dirty="0" err="1" smtClean="0"/>
              <a:t>customers</a:t>
            </a:r>
            <a:r>
              <a:rPr lang="es-CO" dirty="0" smtClean="0"/>
              <a:t> </a:t>
            </a:r>
            <a:r>
              <a:rPr lang="es-CO" dirty="0" err="1" smtClean="0"/>
              <a:t>by</a:t>
            </a:r>
            <a:r>
              <a:rPr lang="es-CO" dirty="0" smtClean="0"/>
              <a:t> </a:t>
            </a:r>
            <a:r>
              <a:rPr lang="es-CO" dirty="0" err="1" smtClean="0"/>
              <a:t>solution</a:t>
            </a:r>
            <a:endParaRPr lang="es-ES" dirty="0"/>
          </a:p>
        </p:txBody>
      </p:sp>
      <p:sp>
        <p:nvSpPr>
          <p:cNvPr id="8" name="Rectangle 7"/>
          <p:cNvSpPr/>
          <p:nvPr/>
        </p:nvSpPr>
        <p:spPr>
          <a:xfrm>
            <a:off x="2772096" y="722223"/>
            <a:ext cx="1600118" cy="456985"/>
          </a:xfrm>
          <a:prstGeom prst="rect">
            <a:avLst/>
          </a:prstGeom>
        </p:spPr>
        <p:txBody>
          <a:bodyPr wrap="none">
            <a:spAutoFit/>
          </a:bodyPr>
          <a:lstStyle/>
          <a:p>
            <a:pPr>
              <a:lnSpc>
                <a:spcPct val="150000"/>
              </a:lnSpc>
            </a:pPr>
            <a:r>
              <a:rPr lang="es-CO" b="1" dirty="0" err="1" smtClean="0"/>
              <a:t>InCMS</a:t>
            </a:r>
            <a:r>
              <a:rPr lang="es-CO" b="1" dirty="0" smtClean="0"/>
              <a:t> </a:t>
            </a:r>
            <a:r>
              <a:rPr lang="es-CO" b="1" dirty="0" err="1" smtClean="0"/>
              <a:t>clients</a:t>
            </a:r>
            <a:endParaRPr lang="es-ES" b="1" dirty="0"/>
          </a:p>
        </p:txBody>
      </p:sp>
      <p:sp>
        <p:nvSpPr>
          <p:cNvPr id="9" name="Rectangle 8"/>
          <p:cNvSpPr/>
          <p:nvPr/>
        </p:nvSpPr>
        <p:spPr>
          <a:xfrm>
            <a:off x="9391284" y="722222"/>
            <a:ext cx="1627369" cy="507831"/>
          </a:xfrm>
          <a:prstGeom prst="rect">
            <a:avLst/>
          </a:prstGeom>
        </p:spPr>
        <p:txBody>
          <a:bodyPr wrap="none">
            <a:spAutoFit/>
          </a:bodyPr>
          <a:lstStyle/>
          <a:p>
            <a:pPr>
              <a:lnSpc>
                <a:spcPct val="150000"/>
              </a:lnSpc>
            </a:pPr>
            <a:r>
              <a:rPr lang="es-CO" b="1" dirty="0" err="1" smtClean="0"/>
              <a:t>InGrid</a:t>
            </a:r>
            <a:r>
              <a:rPr lang="es-CO" b="1" dirty="0" smtClean="0"/>
              <a:t> </a:t>
            </a:r>
            <a:r>
              <a:rPr lang="es-CO" b="1" dirty="0" err="1" smtClean="0"/>
              <a:t>clients</a:t>
            </a:r>
            <a:endParaRPr lang="es-ES" b="1" dirty="0"/>
          </a:p>
        </p:txBody>
      </p:sp>
      <p:graphicFrame>
        <p:nvGraphicFramePr>
          <p:cNvPr id="11" name="Chart 10"/>
          <p:cNvGraphicFramePr>
            <a:graphicFrameLocks/>
          </p:cNvGraphicFramePr>
          <p:nvPr>
            <p:extLst>
              <p:ext uri="{D42A27DB-BD31-4B8C-83A1-F6EECF244321}">
                <p14:modId xmlns:p14="http://schemas.microsoft.com/office/powerpoint/2010/main" val="2215828376"/>
              </p:ext>
            </p:extLst>
          </p:nvPr>
        </p:nvGraphicFramePr>
        <p:xfrm>
          <a:off x="3828538" y="4582138"/>
          <a:ext cx="5889894" cy="262335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0" y="6841131"/>
            <a:ext cx="2507604" cy="270869"/>
          </a:xfrm>
          <a:prstGeom prst="rect">
            <a:avLst/>
          </a:prstGeom>
          <a:noFill/>
        </p:spPr>
        <p:txBody>
          <a:bodyPr wrap="square" rtlCol="0">
            <a:spAutoFit/>
          </a:bodyPr>
          <a:lstStyle/>
          <a:p>
            <a:r>
              <a:rPr lang="es-CO" sz="1100" dirty="0" smtClean="0"/>
              <a:t>*86 </a:t>
            </a:r>
            <a:r>
              <a:rPr lang="es-CO" sz="1100" dirty="0" err="1" smtClean="0"/>
              <a:t>Clients</a:t>
            </a:r>
            <a:r>
              <a:rPr lang="es-CO" sz="1100" dirty="0" smtClean="0"/>
              <a:t> of Indra </a:t>
            </a:r>
            <a:r>
              <a:rPr lang="es-CO" sz="1100" dirty="0" err="1" smtClean="0"/>
              <a:t>were</a:t>
            </a:r>
            <a:r>
              <a:rPr lang="es-CO" sz="1100" dirty="0" smtClean="0"/>
              <a:t> </a:t>
            </a:r>
            <a:r>
              <a:rPr lang="es-CO" sz="1100" dirty="0" err="1" smtClean="0"/>
              <a:t>analyzed</a:t>
            </a:r>
            <a:endParaRPr lang="en-US" sz="1100" dirty="0"/>
          </a:p>
        </p:txBody>
      </p:sp>
      <p:sp>
        <p:nvSpPr>
          <p:cNvPr id="2" name="Rectangle 1"/>
          <p:cNvSpPr/>
          <p:nvPr/>
        </p:nvSpPr>
        <p:spPr>
          <a:xfrm>
            <a:off x="4161329" y="4284439"/>
            <a:ext cx="5020878" cy="261610"/>
          </a:xfrm>
          <a:prstGeom prst="rect">
            <a:avLst/>
          </a:prstGeom>
          <a:noFill/>
        </p:spPr>
        <p:txBody>
          <a:bodyPr wrap="square" rtlCol="0">
            <a:spAutoFit/>
          </a:bodyPr>
          <a:lstStyle/>
          <a:p>
            <a:pPr algn="ctr"/>
            <a:r>
              <a:rPr lang="es-CO" sz="1050" dirty="0" err="1" smtClean="0"/>
              <a:t>Source</a:t>
            </a:r>
            <a:r>
              <a:rPr lang="es-CO" sz="1050" dirty="0" smtClean="0"/>
              <a:t>: La razón, Indra</a:t>
            </a:r>
            <a:r>
              <a:rPr lang="es-CO" sz="1050" dirty="0"/>
              <a:t>, </a:t>
            </a:r>
            <a:r>
              <a:rPr lang="en-US" sz="1050" dirty="0"/>
              <a:t>global leader in </a:t>
            </a:r>
            <a:r>
              <a:rPr lang="en-US" sz="1050" dirty="0" smtClean="0"/>
              <a:t>technology for utilities, 2016.</a:t>
            </a:r>
            <a:endParaRPr lang="es-CO" sz="1050" dirty="0"/>
          </a:p>
        </p:txBody>
      </p:sp>
    </p:spTree>
    <p:extLst>
      <p:ext uri="{BB962C8B-B14F-4D97-AF65-F5344CB8AC3E}">
        <p14:creationId xmlns:p14="http://schemas.microsoft.com/office/powerpoint/2010/main" val="4162164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644804685"/>
              </p:ext>
            </p:extLst>
          </p:nvPr>
        </p:nvGraphicFramePr>
        <p:xfrm>
          <a:off x="147188" y="2496794"/>
          <a:ext cx="6282273" cy="4297855"/>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Group 21"/>
          <p:cNvGrpSpPr/>
          <p:nvPr/>
        </p:nvGrpSpPr>
        <p:grpSpPr>
          <a:xfrm>
            <a:off x="6893961" y="2367483"/>
            <a:ext cx="6318605" cy="3917630"/>
            <a:chOff x="7058347" y="2879740"/>
            <a:chExt cx="6318605" cy="3917630"/>
          </a:xfrm>
        </p:grpSpPr>
        <p:pic>
          <p:nvPicPr>
            <p:cNvPr id="1028" name="Picture 4" descr="Resultado de imagen para top 5 infographic"/>
            <p:cNvPicPr>
              <a:picLocks noChangeAspect="1" noChangeArrowheads="1"/>
            </p:cNvPicPr>
            <p:nvPr/>
          </p:nvPicPr>
          <p:blipFill rotWithShape="1">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t="10180" r="73496"/>
            <a:stretch/>
          </p:blipFill>
          <p:spPr bwMode="auto">
            <a:xfrm>
              <a:off x="7058347" y="2879740"/>
              <a:ext cx="1298902" cy="39176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344179" y="5762736"/>
              <a:ext cx="3930474" cy="584716"/>
            </a:xfrm>
            <a:prstGeom prst="rect">
              <a:avLst/>
            </a:prstGeom>
            <a:solidFill>
              <a:srgbClr val="0C88A4">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 name="Picture 2" descr="Resultado de imagen para union fenosa"/>
            <p:cNvPicPr>
              <a:picLocks noChangeAspect="1" noChangeArrowheads="1"/>
            </p:cNvPicPr>
            <p:nvPr/>
          </p:nvPicPr>
          <p:blipFill rotWithShape="1">
            <a:blip r:embed="rId4">
              <a:extLst>
                <a:ext uri="{28A0092B-C50C-407E-A947-70E740481C1C}">
                  <a14:useLocalDpi xmlns:a14="http://schemas.microsoft.com/office/drawing/2010/main" val="0"/>
                </a:ext>
              </a:extLst>
            </a:blip>
            <a:srcRect l="3887" t="37215" r="2691" b="37686"/>
            <a:stretch/>
          </p:blipFill>
          <p:spPr bwMode="auto">
            <a:xfrm>
              <a:off x="10948139" y="5895371"/>
              <a:ext cx="1189047" cy="3194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416618" y="5871340"/>
              <a:ext cx="2472152" cy="369332"/>
            </a:xfrm>
            <a:prstGeom prst="rect">
              <a:avLst/>
            </a:prstGeom>
          </p:spPr>
          <p:txBody>
            <a:bodyPr wrap="none">
              <a:spAutoFit/>
            </a:bodyPr>
            <a:lstStyle/>
            <a:p>
              <a:r>
                <a:rPr lang="es-CO" b="1" dirty="0" smtClean="0"/>
                <a:t>2,850,000 </a:t>
              </a:r>
              <a:r>
                <a:rPr lang="es-CO" b="1" dirty="0" err="1" smtClean="0"/>
                <a:t>customers</a:t>
              </a:r>
              <a:endParaRPr lang="es-CO" b="1" dirty="0"/>
            </a:p>
          </p:txBody>
        </p:sp>
        <p:sp>
          <p:nvSpPr>
            <p:cNvPr id="13" name="Rectangle 12"/>
            <p:cNvSpPr/>
            <p:nvPr/>
          </p:nvSpPr>
          <p:spPr>
            <a:xfrm>
              <a:off x="8344179" y="5145861"/>
              <a:ext cx="4128648" cy="588530"/>
            </a:xfrm>
            <a:prstGeom prst="rect">
              <a:avLst/>
            </a:prstGeom>
            <a:solidFill>
              <a:srgbClr val="00917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angle 13"/>
            <p:cNvSpPr/>
            <p:nvPr/>
          </p:nvSpPr>
          <p:spPr>
            <a:xfrm>
              <a:off x="8344179" y="5266183"/>
              <a:ext cx="2472152" cy="369332"/>
            </a:xfrm>
            <a:prstGeom prst="rect">
              <a:avLst/>
            </a:prstGeom>
          </p:spPr>
          <p:txBody>
            <a:bodyPr wrap="square">
              <a:spAutoFit/>
            </a:bodyPr>
            <a:lstStyle/>
            <a:p>
              <a:r>
                <a:rPr lang="es-CO" b="1" dirty="0" smtClean="0"/>
                <a:t>2,900,000 </a:t>
              </a:r>
              <a:r>
                <a:rPr lang="es-CO" b="1" dirty="0" err="1" smtClean="0"/>
                <a:t>customers</a:t>
              </a:r>
              <a:endParaRPr lang="es-CO" b="1" dirty="0"/>
            </a:p>
          </p:txBody>
        </p:sp>
        <p:pic>
          <p:nvPicPr>
            <p:cNvPr id="1030" name="Picture 6" descr="Resultado de imagen para meral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3590" y="5199168"/>
              <a:ext cx="577145" cy="481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357247" y="3918549"/>
              <a:ext cx="4746159" cy="581371"/>
            </a:xfrm>
            <a:prstGeom prst="rect">
              <a:avLst/>
            </a:prstGeom>
            <a:solidFill>
              <a:srgbClr val="FFBC3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angle 16"/>
            <p:cNvSpPr/>
            <p:nvPr/>
          </p:nvSpPr>
          <p:spPr>
            <a:xfrm>
              <a:off x="8393468" y="4068300"/>
              <a:ext cx="2472152" cy="369332"/>
            </a:xfrm>
            <a:prstGeom prst="rect">
              <a:avLst/>
            </a:prstGeom>
          </p:spPr>
          <p:txBody>
            <a:bodyPr wrap="square">
              <a:spAutoFit/>
            </a:bodyPr>
            <a:lstStyle/>
            <a:p>
              <a:r>
                <a:rPr lang="es-CO" b="1" dirty="0" smtClean="0"/>
                <a:t>4,500,000 </a:t>
              </a:r>
              <a:r>
                <a:rPr lang="es-CO" b="1" dirty="0" err="1" smtClean="0"/>
                <a:t>customers</a:t>
              </a:r>
              <a:endParaRPr lang="es-CO" b="1" dirty="0"/>
            </a:p>
          </p:txBody>
        </p:sp>
        <p:sp>
          <p:nvSpPr>
            <p:cNvPr id="18" name="Rectangle 17"/>
            <p:cNvSpPr/>
            <p:nvPr/>
          </p:nvSpPr>
          <p:spPr>
            <a:xfrm>
              <a:off x="8344178" y="4533763"/>
              <a:ext cx="4482977" cy="578255"/>
            </a:xfrm>
            <a:prstGeom prst="rect">
              <a:avLst/>
            </a:prstGeom>
            <a:solidFill>
              <a:srgbClr val="63A54E">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angle 18"/>
            <p:cNvSpPr/>
            <p:nvPr/>
          </p:nvSpPr>
          <p:spPr>
            <a:xfrm>
              <a:off x="8384653" y="4694005"/>
              <a:ext cx="2480967" cy="369332"/>
            </a:xfrm>
            <a:prstGeom prst="rect">
              <a:avLst/>
            </a:prstGeom>
          </p:spPr>
          <p:txBody>
            <a:bodyPr wrap="square">
              <a:spAutoFit/>
            </a:bodyPr>
            <a:lstStyle/>
            <a:p>
              <a:r>
                <a:rPr lang="es-CO" b="1" dirty="0" smtClean="0"/>
                <a:t>4,000,000 </a:t>
              </a:r>
              <a:r>
                <a:rPr lang="es-CO" b="1" dirty="0" err="1" smtClean="0"/>
                <a:t>customers</a:t>
              </a:r>
              <a:endParaRPr lang="es-CO" b="1" dirty="0"/>
            </a:p>
          </p:txBody>
        </p:sp>
        <p:sp>
          <p:nvSpPr>
            <p:cNvPr id="20" name="Rectangle 19"/>
            <p:cNvSpPr/>
            <p:nvPr/>
          </p:nvSpPr>
          <p:spPr>
            <a:xfrm>
              <a:off x="8357247" y="3298006"/>
              <a:ext cx="5019705" cy="595313"/>
            </a:xfrm>
            <a:prstGeom prst="rect">
              <a:avLst/>
            </a:prstGeom>
            <a:solidFill>
              <a:srgbClr val="FF515D">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angle 20"/>
            <p:cNvSpPr/>
            <p:nvPr/>
          </p:nvSpPr>
          <p:spPr>
            <a:xfrm>
              <a:off x="8393468" y="3452869"/>
              <a:ext cx="2472152" cy="369332"/>
            </a:xfrm>
            <a:prstGeom prst="rect">
              <a:avLst/>
            </a:prstGeom>
          </p:spPr>
          <p:txBody>
            <a:bodyPr wrap="square">
              <a:spAutoFit/>
            </a:bodyPr>
            <a:lstStyle/>
            <a:p>
              <a:r>
                <a:rPr lang="es-CO" b="1" dirty="0" smtClean="0"/>
                <a:t>7,000,000 </a:t>
              </a:r>
              <a:r>
                <a:rPr lang="es-CO" b="1" dirty="0" err="1" smtClean="0"/>
                <a:t>customers</a:t>
              </a:r>
              <a:endParaRPr lang="es-CO" b="1" dirty="0"/>
            </a:p>
          </p:txBody>
        </p:sp>
        <p:pic>
          <p:nvPicPr>
            <p:cNvPr id="11" name="Picture 10"/>
            <p:cNvPicPr>
              <a:picLocks noChangeAspect="1"/>
            </p:cNvPicPr>
            <p:nvPr/>
          </p:nvPicPr>
          <p:blipFill rotWithShape="1">
            <a:blip r:embed="rId6">
              <a:clrChange>
                <a:clrFrom>
                  <a:srgbClr val="FFFFFF"/>
                </a:clrFrom>
                <a:clrTo>
                  <a:srgbClr val="FFFFFF">
                    <a:alpha val="0"/>
                  </a:srgbClr>
                </a:clrTo>
              </a:clrChange>
            </a:blip>
            <a:srcRect l="9623"/>
            <a:stretch/>
          </p:blipFill>
          <p:spPr>
            <a:xfrm>
              <a:off x="12632775" y="3349911"/>
              <a:ext cx="578404" cy="472290"/>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12472827" y="3984488"/>
              <a:ext cx="552503" cy="434577"/>
            </a:xfrm>
            <a:prstGeom prst="rect">
              <a:avLst/>
            </a:prstGeom>
          </p:spPr>
        </p:pic>
        <p:pic>
          <p:nvPicPr>
            <p:cNvPr id="1034" name="Picture 10" descr="Resultado de imagen para aysa"/>
            <p:cNvPicPr>
              <a:picLocks noChangeAspect="1" noChangeArrowheads="1"/>
            </p:cNvPicPr>
            <p:nvPr/>
          </p:nvPicPr>
          <p:blipFill rotWithShape="1">
            <a:blip r:embed="rId8" cstate="print">
              <a:clrChange>
                <a:clrFrom>
                  <a:srgbClr val="FFFDF6"/>
                </a:clrFrom>
                <a:clrTo>
                  <a:srgbClr val="FFFDF6">
                    <a:alpha val="0"/>
                  </a:srgbClr>
                </a:clrTo>
              </a:clrChange>
              <a:extLst>
                <a:ext uri="{28A0092B-C50C-407E-A947-70E740481C1C}">
                  <a14:useLocalDpi xmlns:a14="http://schemas.microsoft.com/office/drawing/2010/main" val="0"/>
                </a:ext>
              </a:extLst>
            </a:blip>
            <a:srcRect l="13175" t="13483" r="13477" b="13169"/>
            <a:stretch/>
          </p:blipFill>
          <p:spPr bwMode="auto">
            <a:xfrm>
              <a:off x="12274754" y="4624932"/>
              <a:ext cx="400693" cy="40069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Resultado de imagen para re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45" t="26074" r="13048" b="24616"/>
          <a:stretch/>
        </p:blipFill>
        <p:spPr bwMode="auto">
          <a:xfrm>
            <a:off x="7127309" y="6416147"/>
            <a:ext cx="1140762" cy="3785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360863" y="6405435"/>
            <a:ext cx="4851703" cy="261610"/>
          </a:xfrm>
          <a:prstGeom prst="rect">
            <a:avLst/>
          </a:prstGeom>
          <a:noFill/>
        </p:spPr>
        <p:txBody>
          <a:bodyPr wrap="square" rtlCol="0">
            <a:spAutoFit/>
          </a:bodyPr>
          <a:lstStyle/>
          <a:p>
            <a:r>
              <a:rPr lang="es-CO" sz="1100" dirty="0" smtClean="0"/>
              <a:t>REE </a:t>
            </a:r>
            <a:r>
              <a:rPr lang="es-CO" sz="1100" dirty="0" err="1" smtClean="0"/>
              <a:t>is</a:t>
            </a:r>
            <a:r>
              <a:rPr lang="es-CO" sz="1100" dirty="0" smtClean="0"/>
              <a:t> </a:t>
            </a:r>
            <a:r>
              <a:rPr lang="es-CO" sz="1100" dirty="0" err="1" smtClean="0"/>
              <a:t>the</a:t>
            </a:r>
            <a:r>
              <a:rPr lang="es-CO" sz="1100" dirty="0" smtClean="0"/>
              <a:t> </a:t>
            </a:r>
            <a:r>
              <a:rPr lang="es-CO" sz="1100" dirty="0" err="1" smtClean="0"/>
              <a:t>the</a:t>
            </a:r>
            <a:r>
              <a:rPr lang="es-CO" sz="1100" dirty="0" smtClean="0"/>
              <a:t> </a:t>
            </a:r>
            <a:r>
              <a:rPr lang="es-CO" sz="1100" dirty="0" err="1" smtClean="0"/>
              <a:t>Indra’s</a:t>
            </a:r>
            <a:r>
              <a:rPr lang="es-CO" sz="1100" dirty="0" smtClean="0"/>
              <a:t> </a:t>
            </a:r>
            <a:r>
              <a:rPr lang="es-CO" sz="1100" dirty="0" err="1" smtClean="0"/>
              <a:t>client</a:t>
            </a:r>
            <a:r>
              <a:rPr lang="es-CO" sz="1100" dirty="0" smtClean="0"/>
              <a:t> </a:t>
            </a:r>
            <a:r>
              <a:rPr lang="es-CO" sz="1100" dirty="0" err="1" smtClean="0"/>
              <a:t>with</a:t>
            </a:r>
            <a:r>
              <a:rPr lang="es-CO" sz="1100" dirty="0" smtClean="0"/>
              <a:t> </a:t>
            </a:r>
            <a:r>
              <a:rPr lang="es-CO" sz="1100" dirty="0" err="1" smtClean="0"/>
              <a:t>the</a:t>
            </a:r>
            <a:r>
              <a:rPr lang="es-CO" sz="1100" dirty="0" smtClean="0"/>
              <a:t> </a:t>
            </a:r>
            <a:r>
              <a:rPr lang="es-CO" sz="1100" dirty="0" err="1" smtClean="0"/>
              <a:t>less</a:t>
            </a:r>
            <a:r>
              <a:rPr lang="es-CO" sz="1100" dirty="0" smtClean="0"/>
              <a:t> </a:t>
            </a:r>
            <a:r>
              <a:rPr lang="es-CO" sz="1100" dirty="0" err="1" smtClean="0"/>
              <a:t>amount</a:t>
            </a:r>
            <a:r>
              <a:rPr lang="es-CO" sz="1100" dirty="0" smtClean="0"/>
              <a:t> of </a:t>
            </a:r>
            <a:r>
              <a:rPr lang="es-CO" sz="1100" dirty="0" err="1" smtClean="0"/>
              <a:t>customers</a:t>
            </a:r>
            <a:r>
              <a:rPr lang="es-CO" sz="1100" dirty="0" smtClean="0"/>
              <a:t> (2,000)</a:t>
            </a:r>
            <a:endParaRPr lang="es-CO" sz="1100" dirty="0"/>
          </a:p>
        </p:txBody>
      </p:sp>
      <p:pic>
        <p:nvPicPr>
          <p:cNvPr id="29" name="Picture 2" descr="Image result for global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2080" y="609042"/>
            <a:ext cx="983735" cy="983735"/>
          </a:xfrm>
          <a:prstGeom prst="rect">
            <a:avLst/>
          </a:prstGeom>
          <a:noFill/>
          <a:extLst>
            <a:ext uri="{909E8E84-426E-40DD-AFC4-6F175D3DCCD1}">
              <a14:hiddenFill xmlns:a14="http://schemas.microsoft.com/office/drawing/2010/main">
                <a:solidFill>
                  <a:srgbClr val="FFFFFF"/>
                </a:solidFill>
              </a14:hiddenFill>
            </a:ext>
          </a:extLst>
        </p:spPr>
      </p:pic>
      <p:sp>
        <p:nvSpPr>
          <p:cNvPr id="30" name="1 Título"/>
          <p:cNvSpPr>
            <a:spLocks noGrp="1"/>
          </p:cNvSpPr>
          <p:nvPr>
            <p:ph type="title"/>
          </p:nvPr>
        </p:nvSpPr>
        <p:spPr>
          <a:xfrm>
            <a:off x="1008151" y="615474"/>
            <a:ext cx="11658600" cy="872065"/>
          </a:xfrm>
        </p:spPr>
        <p:txBody>
          <a:bodyPr/>
          <a:lstStyle/>
          <a:p>
            <a:r>
              <a:rPr lang="es-CO" dirty="0" err="1" smtClean="0"/>
              <a:t>Indra’s</a:t>
            </a:r>
            <a:r>
              <a:rPr lang="es-CO" dirty="0" smtClean="0"/>
              <a:t> </a:t>
            </a:r>
            <a:r>
              <a:rPr lang="es-CO" dirty="0" err="1" smtClean="0"/>
              <a:t>customers</a:t>
            </a:r>
            <a:r>
              <a:rPr lang="es-CO" dirty="0" smtClean="0"/>
              <a:t> – </a:t>
            </a:r>
            <a:r>
              <a:rPr lang="es-CO" dirty="0" err="1" smtClean="0"/>
              <a:t>Overall</a:t>
            </a:r>
            <a:r>
              <a:rPr lang="es-CO" dirty="0" smtClean="0"/>
              <a:t> </a:t>
            </a:r>
            <a:r>
              <a:rPr lang="es-CO" dirty="0" err="1" smtClean="0"/>
              <a:t>view</a:t>
            </a:r>
            <a:endParaRPr lang="es-ES" dirty="0"/>
          </a:p>
        </p:txBody>
      </p:sp>
      <p:sp>
        <p:nvSpPr>
          <p:cNvPr id="31" name="Rectangle 30"/>
          <p:cNvSpPr/>
          <p:nvPr/>
        </p:nvSpPr>
        <p:spPr>
          <a:xfrm>
            <a:off x="1584318" y="2137640"/>
            <a:ext cx="2972865" cy="507831"/>
          </a:xfrm>
          <a:prstGeom prst="rect">
            <a:avLst/>
          </a:prstGeom>
        </p:spPr>
        <p:txBody>
          <a:bodyPr wrap="none">
            <a:spAutoFit/>
          </a:bodyPr>
          <a:lstStyle/>
          <a:p>
            <a:pPr>
              <a:lnSpc>
                <a:spcPct val="150000"/>
              </a:lnSpc>
            </a:pPr>
            <a:r>
              <a:rPr lang="es-CO" b="1" dirty="0" err="1" smtClean="0"/>
              <a:t>Indra’s</a:t>
            </a:r>
            <a:r>
              <a:rPr lang="es-CO" b="1" dirty="0" smtClean="0"/>
              <a:t> </a:t>
            </a:r>
            <a:r>
              <a:rPr lang="es-CO" b="1" dirty="0" err="1" smtClean="0"/>
              <a:t>clients</a:t>
            </a:r>
            <a:r>
              <a:rPr lang="es-CO" b="1" dirty="0" smtClean="0"/>
              <a:t> </a:t>
            </a:r>
            <a:r>
              <a:rPr lang="es-CO" b="1" dirty="0" err="1" smtClean="0"/>
              <a:t>by</a:t>
            </a:r>
            <a:r>
              <a:rPr lang="es-CO" b="1" dirty="0" smtClean="0"/>
              <a:t> </a:t>
            </a:r>
            <a:r>
              <a:rPr lang="es-CO" b="1" dirty="0" err="1" smtClean="0"/>
              <a:t>industry</a:t>
            </a:r>
            <a:endParaRPr lang="es-ES" b="1" dirty="0"/>
          </a:p>
        </p:txBody>
      </p:sp>
      <p:sp>
        <p:nvSpPr>
          <p:cNvPr id="32" name="Rectangle 31"/>
          <p:cNvSpPr/>
          <p:nvPr/>
        </p:nvSpPr>
        <p:spPr>
          <a:xfrm>
            <a:off x="9041699" y="2112559"/>
            <a:ext cx="2772234" cy="507831"/>
          </a:xfrm>
          <a:prstGeom prst="rect">
            <a:avLst/>
          </a:prstGeom>
        </p:spPr>
        <p:txBody>
          <a:bodyPr wrap="none">
            <a:spAutoFit/>
          </a:bodyPr>
          <a:lstStyle/>
          <a:p>
            <a:pPr>
              <a:lnSpc>
                <a:spcPct val="150000"/>
              </a:lnSpc>
            </a:pPr>
            <a:r>
              <a:rPr lang="es-CO" b="1" dirty="0" smtClean="0"/>
              <a:t>TOP 5 </a:t>
            </a:r>
            <a:r>
              <a:rPr lang="es-CO" b="1" dirty="0" err="1" smtClean="0"/>
              <a:t>Indra’s</a:t>
            </a:r>
            <a:r>
              <a:rPr lang="es-CO" b="1" dirty="0" smtClean="0"/>
              <a:t> </a:t>
            </a:r>
            <a:r>
              <a:rPr lang="es-CO" b="1" dirty="0" err="1" smtClean="0"/>
              <a:t>customers</a:t>
            </a:r>
            <a:endParaRPr lang="es-ES" b="1" dirty="0"/>
          </a:p>
        </p:txBody>
      </p:sp>
      <p:sp>
        <p:nvSpPr>
          <p:cNvPr id="33" name="TextBox 32"/>
          <p:cNvSpPr txBox="1"/>
          <p:nvPr/>
        </p:nvSpPr>
        <p:spPr>
          <a:xfrm>
            <a:off x="0" y="6841131"/>
            <a:ext cx="2507604" cy="270869"/>
          </a:xfrm>
          <a:prstGeom prst="rect">
            <a:avLst/>
          </a:prstGeom>
          <a:noFill/>
        </p:spPr>
        <p:txBody>
          <a:bodyPr wrap="square" rtlCol="0">
            <a:spAutoFit/>
          </a:bodyPr>
          <a:lstStyle/>
          <a:p>
            <a:r>
              <a:rPr lang="es-CO" sz="1100" dirty="0" smtClean="0"/>
              <a:t>*86 </a:t>
            </a:r>
            <a:r>
              <a:rPr lang="es-CO" sz="1100" dirty="0" err="1" smtClean="0"/>
              <a:t>Clients</a:t>
            </a:r>
            <a:r>
              <a:rPr lang="es-CO" sz="1100" dirty="0" smtClean="0"/>
              <a:t> of Indra </a:t>
            </a:r>
            <a:r>
              <a:rPr lang="es-CO" sz="1100" dirty="0" err="1" smtClean="0"/>
              <a:t>were</a:t>
            </a:r>
            <a:r>
              <a:rPr lang="es-CO" sz="1100" dirty="0" smtClean="0"/>
              <a:t> </a:t>
            </a:r>
            <a:r>
              <a:rPr lang="es-CO" sz="1100" dirty="0" err="1" smtClean="0"/>
              <a:t>analyzed</a:t>
            </a:r>
            <a:endParaRPr lang="en-US" sz="1100" dirty="0"/>
          </a:p>
        </p:txBody>
      </p:sp>
      <p:sp>
        <p:nvSpPr>
          <p:cNvPr id="27" name="TextBox 26"/>
          <p:cNvSpPr txBox="1"/>
          <p:nvPr/>
        </p:nvSpPr>
        <p:spPr>
          <a:xfrm>
            <a:off x="0" y="7018368"/>
            <a:ext cx="1938969" cy="270869"/>
          </a:xfrm>
          <a:prstGeom prst="rect">
            <a:avLst/>
          </a:prstGeom>
          <a:noFill/>
        </p:spPr>
        <p:txBody>
          <a:bodyPr wrap="square" rtlCol="0">
            <a:spAutoFit/>
          </a:bodyPr>
          <a:lstStyle/>
          <a:p>
            <a:r>
              <a:rPr lang="es-CO" sz="1100" dirty="0" smtClean="0"/>
              <a:t>**EDP: Energías de Portugal</a:t>
            </a:r>
            <a:endParaRPr lang="en-US" sz="1100" dirty="0"/>
          </a:p>
        </p:txBody>
      </p:sp>
      <p:sp>
        <p:nvSpPr>
          <p:cNvPr id="2" name="Rectangle 1"/>
          <p:cNvSpPr/>
          <p:nvPr/>
        </p:nvSpPr>
        <p:spPr>
          <a:xfrm>
            <a:off x="12683652" y="3348109"/>
            <a:ext cx="354584" cy="369332"/>
          </a:xfrm>
          <a:prstGeom prst="rect">
            <a:avLst/>
          </a:prstGeom>
        </p:spPr>
        <p:txBody>
          <a:bodyPr wrap="none">
            <a:spAutoFit/>
          </a:bodyPr>
          <a:lstStyle/>
          <a:p>
            <a:r>
              <a:rPr lang="es-CO" dirty="0"/>
              <a:t>**</a:t>
            </a:r>
          </a:p>
        </p:txBody>
      </p:sp>
      <p:sp>
        <p:nvSpPr>
          <p:cNvPr id="3" name="Rectangle 2"/>
          <p:cNvSpPr/>
          <p:nvPr/>
        </p:nvSpPr>
        <p:spPr>
          <a:xfrm>
            <a:off x="13212566" y="2837654"/>
            <a:ext cx="426619" cy="461665"/>
          </a:xfrm>
          <a:prstGeom prst="rect">
            <a:avLst/>
          </a:prstGeom>
        </p:spPr>
        <p:txBody>
          <a:bodyPr wrap="square">
            <a:spAutoFit/>
          </a:bodyPr>
          <a:lstStyle/>
          <a:p>
            <a:r>
              <a:rPr lang="es-CO" sz="800" dirty="0" smtClean="0"/>
              <a:t>CIS MWM MDM</a:t>
            </a:r>
            <a:endParaRPr lang="es-CO" sz="800" dirty="0"/>
          </a:p>
        </p:txBody>
      </p:sp>
      <p:sp>
        <p:nvSpPr>
          <p:cNvPr id="34" name="Rectangle 33"/>
          <p:cNvSpPr/>
          <p:nvPr/>
        </p:nvSpPr>
        <p:spPr>
          <a:xfrm>
            <a:off x="12620174" y="4233991"/>
            <a:ext cx="426619" cy="215444"/>
          </a:xfrm>
          <a:prstGeom prst="rect">
            <a:avLst/>
          </a:prstGeom>
        </p:spPr>
        <p:txBody>
          <a:bodyPr wrap="square">
            <a:spAutoFit/>
          </a:bodyPr>
          <a:lstStyle/>
          <a:p>
            <a:r>
              <a:rPr lang="es-CO" sz="800" dirty="0" smtClean="0"/>
              <a:t>MDM</a:t>
            </a:r>
            <a:endParaRPr lang="es-CO" sz="800" dirty="0"/>
          </a:p>
        </p:txBody>
      </p:sp>
      <p:sp>
        <p:nvSpPr>
          <p:cNvPr id="35" name="Rectangle 34"/>
          <p:cNvSpPr/>
          <p:nvPr/>
        </p:nvSpPr>
        <p:spPr>
          <a:xfrm>
            <a:off x="12297751" y="4820147"/>
            <a:ext cx="322423" cy="215444"/>
          </a:xfrm>
          <a:prstGeom prst="rect">
            <a:avLst/>
          </a:prstGeom>
        </p:spPr>
        <p:txBody>
          <a:bodyPr wrap="square">
            <a:spAutoFit/>
          </a:bodyPr>
          <a:lstStyle/>
          <a:p>
            <a:r>
              <a:rPr lang="es-CO" sz="800" dirty="0" smtClean="0"/>
              <a:t>CIS</a:t>
            </a:r>
            <a:endParaRPr lang="es-CO" sz="800" dirty="0"/>
          </a:p>
        </p:txBody>
      </p:sp>
      <p:sp>
        <p:nvSpPr>
          <p:cNvPr id="36" name="Rectangle 35"/>
          <p:cNvSpPr/>
          <p:nvPr/>
        </p:nvSpPr>
        <p:spPr>
          <a:xfrm>
            <a:off x="12095131" y="5352119"/>
            <a:ext cx="426619" cy="338554"/>
          </a:xfrm>
          <a:prstGeom prst="rect">
            <a:avLst/>
          </a:prstGeom>
        </p:spPr>
        <p:txBody>
          <a:bodyPr wrap="square">
            <a:spAutoFit/>
          </a:bodyPr>
          <a:lstStyle/>
          <a:p>
            <a:r>
              <a:rPr lang="es-CO" sz="800" dirty="0" smtClean="0"/>
              <a:t>CIS MDM</a:t>
            </a:r>
            <a:endParaRPr lang="es-CO" sz="800" dirty="0"/>
          </a:p>
        </p:txBody>
      </p:sp>
      <p:sp>
        <p:nvSpPr>
          <p:cNvPr id="37" name="Rectangle 36"/>
          <p:cNvSpPr/>
          <p:nvPr/>
        </p:nvSpPr>
        <p:spPr>
          <a:xfrm>
            <a:off x="12926131" y="3521787"/>
            <a:ext cx="776199" cy="338554"/>
          </a:xfrm>
          <a:prstGeom prst="rect">
            <a:avLst/>
          </a:prstGeom>
        </p:spPr>
        <p:txBody>
          <a:bodyPr wrap="square">
            <a:spAutoFit/>
          </a:bodyPr>
          <a:lstStyle/>
          <a:p>
            <a:r>
              <a:rPr lang="es-CO" sz="800" dirty="0" smtClean="0"/>
              <a:t>No </a:t>
            </a:r>
            <a:r>
              <a:rPr lang="es-CO" sz="800" dirty="0" err="1" smtClean="0"/>
              <a:t>information</a:t>
            </a:r>
            <a:endParaRPr lang="es-CO" sz="800" dirty="0"/>
          </a:p>
        </p:txBody>
      </p:sp>
    </p:spTree>
    <p:extLst>
      <p:ext uri="{BB962C8B-B14F-4D97-AF65-F5344CB8AC3E}">
        <p14:creationId xmlns:p14="http://schemas.microsoft.com/office/powerpoint/2010/main" val="85567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global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080" y="609042"/>
            <a:ext cx="983735" cy="983735"/>
          </a:xfrm>
          <a:prstGeom prst="rect">
            <a:avLst/>
          </a:prstGeom>
          <a:noFill/>
          <a:extLst>
            <a:ext uri="{909E8E84-426E-40DD-AFC4-6F175D3DCCD1}">
              <a14:hiddenFill xmlns:a14="http://schemas.microsoft.com/office/drawing/2010/main">
                <a:solidFill>
                  <a:srgbClr val="FFFFFF"/>
                </a:solidFill>
              </a14:hiddenFill>
            </a:ext>
          </a:extLst>
        </p:spPr>
      </p:pic>
      <p:sp>
        <p:nvSpPr>
          <p:cNvPr id="30" name="1 Título"/>
          <p:cNvSpPr>
            <a:spLocks noGrp="1"/>
          </p:cNvSpPr>
          <p:nvPr>
            <p:ph type="title"/>
          </p:nvPr>
        </p:nvSpPr>
        <p:spPr>
          <a:xfrm>
            <a:off x="1008151" y="615474"/>
            <a:ext cx="11658600" cy="872065"/>
          </a:xfrm>
        </p:spPr>
        <p:txBody>
          <a:bodyPr/>
          <a:lstStyle/>
          <a:p>
            <a:r>
              <a:rPr lang="es-CO" dirty="0" err="1" smtClean="0"/>
              <a:t>Indra’s</a:t>
            </a:r>
            <a:r>
              <a:rPr lang="es-CO" dirty="0" smtClean="0"/>
              <a:t> </a:t>
            </a:r>
            <a:r>
              <a:rPr lang="es-CO" dirty="0" err="1" smtClean="0"/>
              <a:t>customers</a:t>
            </a:r>
            <a:r>
              <a:rPr lang="es-CO" dirty="0" smtClean="0"/>
              <a:t> – CIS </a:t>
            </a:r>
            <a:r>
              <a:rPr lang="es-CO" dirty="0" err="1" smtClean="0"/>
              <a:t>view</a:t>
            </a:r>
            <a:endParaRPr lang="es-ES" dirty="0"/>
          </a:p>
        </p:txBody>
      </p:sp>
      <p:sp>
        <p:nvSpPr>
          <p:cNvPr id="31" name="Rectangle 30"/>
          <p:cNvSpPr/>
          <p:nvPr/>
        </p:nvSpPr>
        <p:spPr>
          <a:xfrm>
            <a:off x="256965" y="1735618"/>
            <a:ext cx="2696980" cy="415498"/>
          </a:xfrm>
          <a:prstGeom prst="rect">
            <a:avLst/>
          </a:prstGeom>
        </p:spPr>
        <p:txBody>
          <a:bodyPr wrap="square">
            <a:spAutoFit/>
          </a:bodyPr>
          <a:lstStyle/>
          <a:p>
            <a:pPr>
              <a:lnSpc>
                <a:spcPct val="150000"/>
              </a:lnSpc>
            </a:pPr>
            <a:r>
              <a:rPr lang="es-CO" sz="1400" b="1" dirty="0" err="1" smtClean="0"/>
              <a:t>Indra’s</a:t>
            </a:r>
            <a:r>
              <a:rPr lang="es-CO" sz="1400" b="1" dirty="0" smtClean="0"/>
              <a:t> </a:t>
            </a:r>
            <a:r>
              <a:rPr lang="es-CO" sz="1400" b="1" dirty="0" err="1" smtClean="0"/>
              <a:t>clients</a:t>
            </a:r>
            <a:r>
              <a:rPr lang="es-CO" sz="1400" b="1" dirty="0" smtClean="0"/>
              <a:t> </a:t>
            </a:r>
            <a:r>
              <a:rPr lang="es-CO" sz="1400" b="1" dirty="0" err="1" smtClean="0"/>
              <a:t>by</a:t>
            </a:r>
            <a:r>
              <a:rPr lang="es-CO" sz="1400" b="1" dirty="0" smtClean="0"/>
              <a:t> </a:t>
            </a:r>
            <a:r>
              <a:rPr lang="es-CO" sz="1400" b="1" dirty="0" err="1" smtClean="0"/>
              <a:t>industry</a:t>
            </a:r>
            <a:endParaRPr lang="es-ES" sz="1400" b="1" dirty="0"/>
          </a:p>
        </p:txBody>
      </p:sp>
      <p:sp>
        <p:nvSpPr>
          <p:cNvPr id="33" name="TextBox 32"/>
          <p:cNvSpPr txBox="1"/>
          <p:nvPr/>
        </p:nvSpPr>
        <p:spPr>
          <a:xfrm>
            <a:off x="0" y="6841131"/>
            <a:ext cx="2507604" cy="270869"/>
          </a:xfrm>
          <a:prstGeom prst="rect">
            <a:avLst/>
          </a:prstGeom>
          <a:noFill/>
        </p:spPr>
        <p:txBody>
          <a:bodyPr wrap="square" rtlCol="0">
            <a:spAutoFit/>
          </a:bodyPr>
          <a:lstStyle/>
          <a:p>
            <a:r>
              <a:rPr lang="es-CO" sz="1100" dirty="0" smtClean="0"/>
              <a:t>*86 </a:t>
            </a:r>
            <a:r>
              <a:rPr lang="es-CO" sz="1100" dirty="0" err="1" smtClean="0"/>
              <a:t>Clients</a:t>
            </a:r>
            <a:r>
              <a:rPr lang="es-CO" sz="1100" dirty="0" smtClean="0"/>
              <a:t> of Indra </a:t>
            </a:r>
            <a:r>
              <a:rPr lang="es-CO" sz="1100" dirty="0" err="1" smtClean="0"/>
              <a:t>were</a:t>
            </a:r>
            <a:r>
              <a:rPr lang="es-CO" sz="1100" dirty="0" smtClean="0"/>
              <a:t> </a:t>
            </a:r>
            <a:r>
              <a:rPr lang="es-CO" sz="1100" dirty="0" err="1" smtClean="0"/>
              <a:t>analyzed</a:t>
            </a:r>
            <a:endParaRPr lang="en-US" sz="1100" dirty="0"/>
          </a:p>
        </p:txBody>
      </p:sp>
      <p:sp>
        <p:nvSpPr>
          <p:cNvPr id="27" name="TextBox 26"/>
          <p:cNvSpPr txBox="1"/>
          <p:nvPr/>
        </p:nvSpPr>
        <p:spPr>
          <a:xfrm>
            <a:off x="0" y="7018368"/>
            <a:ext cx="1938969" cy="270869"/>
          </a:xfrm>
          <a:prstGeom prst="rect">
            <a:avLst/>
          </a:prstGeom>
          <a:noFill/>
        </p:spPr>
        <p:txBody>
          <a:bodyPr wrap="square" rtlCol="0">
            <a:spAutoFit/>
          </a:bodyPr>
          <a:lstStyle/>
          <a:p>
            <a:r>
              <a:rPr lang="es-CO" sz="1100" dirty="0" smtClean="0"/>
              <a:t>**EDP: Energías de Portugal</a:t>
            </a:r>
            <a:endParaRPr lang="en-US" sz="1100" dirty="0"/>
          </a:p>
        </p:txBody>
      </p:sp>
      <p:graphicFrame>
        <p:nvGraphicFramePr>
          <p:cNvPr id="38" name="Chart 37"/>
          <p:cNvGraphicFramePr>
            <a:graphicFrameLocks/>
          </p:cNvGraphicFramePr>
          <p:nvPr>
            <p:extLst>
              <p:ext uri="{D42A27DB-BD31-4B8C-83A1-F6EECF244321}">
                <p14:modId xmlns:p14="http://schemas.microsoft.com/office/powerpoint/2010/main" val="2013020791"/>
              </p:ext>
            </p:extLst>
          </p:nvPr>
        </p:nvGraphicFramePr>
        <p:xfrm>
          <a:off x="147005" y="2176517"/>
          <a:ext cx="2590150" cy="25374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38"/>
          <p:cNvGraphicFramePr>
            <a:graphicFrameLocks/>
          </p:cNvGraphicFramePr>
          <p:nvPr>
            <p:extLst>
              <p:ext uri="{D42A27DB-BD31-4B8C-83A1-F6EECF244321}">
                <p14:modId xmlns:p14="http://schemas.microsoft.com/office/powerpoint/2010/main" val="371034384"/>
              </p:ext>
            </p:extLst>
          </p:nvPr>
        </p:nvGraphicFramePr>
        <p:xfrm>
          <a:off x="2806460" y="1968768"/>
          <a:ext cx="10762057" cy="4515024"/>
        </p:xfrm>
        <a:graphic>
          <a:graphicData uri="http://schemas.openxmlformats.org/drawingml/2006/chart">
            <c:chart xmlns:c="http://schemas.openxmlformats.org/drawingml/2006/chart" xmlns:r="http://schemas.openxmlformats.org/officeDocument/2006/relationships" r:id="rId4"/>
          </a:graphicData>
        </a:graphic>
      </p:graphicFrame>
      <p:sp>
        <p:nvSpPr>
          <p:cNvPr id="40" name="Rectangle 39"/>
          <p:cNvSpPr/>
          <p:nvPr/>
        </p:nvSpPr>
        <p:spPr>
          <a:xfrm>
            <a:off x="7701023" y="1761019"/>
            <a:ext cx="2996474" cy="415498"/>
          </a:xfrm>
          <a:prstGeom prst="rect">
            <a:avLst/>
          </a:prstGeom>
        </p:spPr>
        <p:txBody>
          <a:bodyPr wrap="square">
            <a:spAutoFit/>
          </a:bodyPr>
          <a:lstStyle/>
          <a:p>
            <a:pPr algn="ctr">
              <a:lnSpc>
                <a:spcPct val="150000"/>
              </a:lnSpc>
            </a:pPr>
            <a:r>
              <a:rPr lang="es-CO" sz="1400" b="1" dirty="0"/>
              <a:t>TOP </a:t>
            </a:r>
            <a:r>
              <a:rPr lang="es-CO" sz="1400" b="1" dirty="0" smtClean="0"/>
              <a:t>10 </a:t>
            </a:r>
            <a:r>
              <a:rPr lang="es-CO" sz="1400" b="1" dirty="0" err="1"/>
              <a:t>Indra’s</a:t>
            </a:r>
            <a:r>
              <a:rPr lang="es-CO" sz="1400" b="1" dirty="0"/>
              <a:t> </a:t>
            </a:r>
            <a:r>
              <a:rPr lang="es-CO" sz="1400" b="1" dirty="0" err="1"/>
              <a:t>customers</a:t>
            </a:r>
            <a:endParaRPr lang="es-ES" sz="1400" b="1" dirty="0"/>
          </a:p>
        </p:txBody>
      </p:sp>
    </p:spTree>
    <p:extLst>
      <p:ext uri="{BB962C8B-B14F-4D97-AF65-F5344CB8AC3E}">
        <p14:creationId xmlns:p14="http://schemas.microsoft.com/office/powerpoint/2010/main" val="10300065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global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080" y="609042"/>
            <a:ext cx="983735" cy="983735"/>
          </a:xfrm>
          <a:prstGeom prst="rect">
            <a:avLst/>
          </a:prstGeom>
          <a:noFill/>
          <a:extLst>
            <a:ext uri="{909E8E84-426E-40DD-AFC4-6F175D3DCCD1}">
              <a14:hiddenFill xmlns:a14="http://schemas.microsoft.com/office/drawing/2010/main">
                <a:solidFill>
                  <a:srgbClr val="FFFFFF"/>
                </a:solidFill>
              </a14:hiddenFill>
            </a:ext>
          </a:extLst>
        </p:spPr>
      </p:pic>
      <p:sp>
        <p:nvSpPr>
          <p:cNvPr id="30" name="1 Título"/>
          <p:cNvSpPr>
            <a:spLocks noGrp="1"/>
          </p:cNvSpPr>
          <p:nvPr>
            <p:ph type="title"/>
          </p:nvPr>
        </p:nvSpPr>
        <p:spPr>
          <a:xfrm>
            <a:off x="1008151" y="615474"/>
            <a:ext cx="11658600" cy="872065"/>
          </a:xfrm>
        </p:spPr>
        <p:txBody>
          <a:bodyPr/>
          <a:lstStyle/>
          <a:p>
            <a:r>
              <a:rPr lang="es-CO" dirty="0" err="1" smtClean="0"/>
              <a:t>Indra’s</a:t>
            </a:r>
            <a:r>
              <a:rPr lang="es-CO" dirty="0" smtClean="0"/>
              <a:t> </a:t>
            </a:r>
            <a:r>
              <a:rPr lang="es-CO" dirty="0" err="1" smtClean="0"/>
              <a:t>customers</a:t>
            </a:r>
            <a:endParaRPr lang="es-ES" dirty="0"/>
          </a:p>
        </p:txBody>
      </p:sp>
      <p:sp>
        <p:nvSpPr>
          <p:cNvPr id="31" name="Rectangle 30"/>
          <p:cNvSpPr/>
          <p:nvPr/>
        </p:nvSpPr>
        <p:spPr>
          <a:xfrm>
            <a:off x="6075164" y="1265478"/>
            <a:ext cx="1715534" cy="456985"/>
          </a:xfrm>
          <a:prstGeom prst="rect">
            <a:avLst/>
          </a:prstGeom>
        </p:spPr>
        <p:txBody>
          <a:bodyPr wrap="none">
            <a:spAutoFit/>
          </a:bodyPr>
          <a:lstStyle/>
          <a:p>
            <a:pPr>
              <a:lnSpc>
                <a:spcPct val="150000"/>
              </a:lnSpc>
            </a:pPr>
            <a:r>
              <a:rPr lang="es-CO" b="1" dirty="0" err="1" smtClean="0"/>
              <a:t>Purchase</a:t>
            </a:r>
            <a:r>
              <a:rPr lang="es-CO" b="1" dirty="0" smtClean="0"/>
              <a:t> </a:t>
            </a:r>
            <a:r>
              <a:rPr lang="es-CO" b="1" dirty="0" err="1" smtClean="0"/>
              <a:t>year</a:t>
            </a:r>
            <a:endParaRPr lang="es-ES" b="1" dirty="0"/>
          </a:p>
        </p:txBody>
      </p:sp>
      <p:sp>
        <p:nvSpPr>
          <p:cNvPr id="3" name="Rounded Rectangular Callout 2"/>
          <p:cNvSpPr/>
          <p:nvPr/>
        </p:nvSpPr>
        <p:spPr>
          <a:xfrm>
            <a:off x="11108491" y="2861252"/>
            <a:ext cx="1978023" cy="561856"/>
          </a:xfrm>
          <a:prstGeom prst="wedgeRoundRectCallout">
            <a:avLst>
              <a:gd name="adj1" fmla="val -19009"/>
              <a:gd name="adj2" fmla="val 104061"/>
              <a:gd name="adj3" fmla="val 16667"/>
            </a:avLst>
          </a:prstGeom>
          <a:solidFill>
            <a:schemeClr val="bg1">
              <a:lumMod val="95000"/>
            </a:schemeClr>
          </a:solidFill>
          <a:ln>
            <a:solidFill>
              <a:schemeClr val="bg1">
                <a:lumMod val="65000"/>
              </a:schemeClr>
            </a:solidFill>
          </a:ln>
        </p:spPr>
        <p:txBody>
          <a:bodyPr wrap="square">
            <a:spAutoFit/>
          </a:bodyPr>
          <a:lstStyle/>
          <a:p>
            <a:r>
              <a:rPr lang="es-CO" sz="900" dirty="0" smtClean="0"/>
              <a:t>Liberia </a:t>
            </a:r>
            <a:r>
              <a:rPr lang="es-CO" sz="900" dirty="0" err="1"/>
              <a:t>Electricity</a:t>
            </a:r>
            <a:r>
              <a:rPr lang="es-CO" sz="900" dirty="0"/>
              <a:t> </a:t>
            </a:r>
            <a:r>
              <a:rPr lang="es-CO" sz="900" dirty="0" err="1"/>
              <a:t>Corporation</a:t>
            </a:r>
            <a:r>
              <a:rPr lang="es-CO" sz="900" dirty="0"/>
              <a:t> </a:t>
            </a:r>
            <a:r>
              <a:rPr lang="es-CO" sz="900" b="1" dirty="0" smtClean="0"/>
              <a:t>(Liberia) – </a:t>
            </a:r>
            <a:r>
              <a:rPr lang="sv-SE" sz="900" b="1" dirty="0" smtClean="0"/>
              <a:t>InCMS, </a:t>
            </a:r>
            <a:r>
              <a:rPr lang="sv-SE" sz="900" dirty="0" smtClean="0"/>
              <a:t>InGRID </a:t>
            </a:r>
            <a:r>
              <a:rPr lang="sv-SE" sz="900" dirty="0"/>
              <a:t>Indra Distribution &amp; </a:t>
            </a:r>
            <a:r>
              <a:rPr lang="sv-SE" sz="900" dirty="0" smtClean="0"/>
              <a:t>Metering.</a:t>
            </a:r>
          </a:p>
        </p:txBody>
      </p:sp>
      <p:sp>
        <p:nvSpPr>
          <p:cNvPr id="9" name="Rounded Rectangular Callout 8"/>
          <p:cNvSpPr/>
          <p:nvPr/>
        </p:nvSpPr>
        <p:spPr>
          <a:xfrm>
            <a:off x="8962605" y="1441535"/>
            <a:ext cx="3669809" cy="561856"/>
          </a:xfrm>
          <a:prstGeom prst="wedgeRoundRectCallout">
            <a:avLst>
              <a:gd name="adj1" fmla="val -16352"/>
              <a:gd name="adj2" fmla="val 181075"/>
              <a:gd name="adj3" fmla="val 16667"/>
            </a:avLst>
          </a:prstGeom>
          <a:solidFill>
            <a:schemeClr val="bg1">
              <a:lumMod val="95000"/>
            </a:schemeClr>
          </a:solidFill>
          <a:ln>
            <a:solidFill>
              <a:schemeClr val="bg1">
                <a:lumMod val="65000"/>
              </a:schemeClr>
            </a:solidFill>
          </a:ln>
        </p:spPr>
        <p:txBody>
          <a:bodyPr wrap="square">
            <a:spAutoFit/>
          </a:bodyPr>
          <a:lstStyle/>
          <a:p>
            <a:r>
              <a:rPr lang="es-CO" sz="900" dirty="0" smtClean="0"/>
              <a:t>UTE </a:t>
            </a:r>
            <a:r>
              <a:rPr lang="es-CO" sz="900" dirty="0"/>
              <a:t>(</a:t>
            </a:r>
            <a:r>
              <a:rPr lang="es-CO" sz="900" dirty="0" smtClean="0"/>
              <a:t>Uruguay) - </a:t>
            </a:r>
            <a:r>
              <a:rPr lang="es-CO" sz="900" dirty="0" err="1"/>
              <a:t>InGRID</a:t>
            </a:r>
            <a:r>
              <a:rPr lang="es-CO" sz="900" dirty="0"/>
              <a:t> Indra </a:t>
            </a:r>
            <a:r>
              <a:rPr lang="es-CO" sz="900" dirty="0" err="1"/>
              <a:t>Distribution</a:t>
            </a:r>
            <a:r>
              <a:rPr lang="es-CO" sz="900" dirty="0"/>
              <a:t> &amp; </a:t>
            </a:r>
            <a:r>
              <a:rPr lang="es-CO" sz="900" dirty="0" err="1" smtClean="0"/>
              <a:t>Metering</a:t>
            </a:r>
            <a:endParaRPr lang="es-CO" sz="900" dirty="0" smtClean="0"/>
          </a:p>
          <a:p>
            <a:r>
              <a:rPr lang="es-CO" sz="900" b="1" dirty="0" smtClean="0"/>
              <a:t>KPLC (</a:t>
            </a:r>
            <a:r>
              <a:rPr lang="es-CO" sz="900" b="1" dirty="0" err="1" smtClean="0"/>
              <a:t>Kenya</a:t>
            </a:r>
            <a:r>
              <a:rPr lang="es-CO" sz="900" b="1" dirty="0" smtClean="0"/>
              <a:t>) – </a:t>
            </a:r>
            <a:r>
              <a:rPr lang="es-CO" sz="900" b="1" dirty="0" err="1" smtClean="0"/>
              <a:t>InCMS</a:t>
            </a:r>
            <a:endParaRPr lang="es-CO" sz="900" b="1" dirty="0" smtClean="0"/>
          </a:p>
          <a:p>
            <a:r>
              <a:rPr lang="es-CO" sz="900" dirty="0" err="1" smtClean="0"/>
              <a:t>AyA</a:t>
            </a:r>
            <a:r>
              <a:rPr lang="es-CO" sz="900" dirty="0" smtClean="0"/>
              <a:t> (Costa </a:t>
            </a:r>
            <a:r>
              <a:rPr lang="es-CO" sz="900" dirty="0"/>
              <a:t>Rica) </a:t>
            </a:r>
            <a:r>
              <a:rPr lang="es-CO" sz="900" dirty="0" smtClean="0"/>
              <a:t>– </a:t>
            </a:r>
            <a:r>
              <a:rPr lang="es-CO" sz="900" dirty="0" err="1" smtClean="0"/>
              <a:t>InGRID</a:t>
            </a:r>
            <a:r>
              <a:rPr lang="es-CO" sz="900" dirty="0" smtClean="0"/>
              <a:t> WFM.</a:t>
            </a:r>
          </a:p>
        </p:txBody>
      </p:sp>
      <p:sp>
        <p:nvSpPr>
          <p:cNvPr id="14" name="TextBox 13"/>
          <p:cNvSpPr txBox="1"/>
          <p:nvPr/>
        </p:nvSpPr>
        <p:spPr>
          <a:xfrm>
            <a:off x="0" y="6948135"/>
            <a:ext cx="2507604" cy="270869"/>
          </a:xfrm>
          <a:prstGeom prst="rect">
            <a:avLst/>
          </a:prstGeom>
          <a:noFill/>
        </p:spPr>
        <p:txBody>
          <a:bodyPr wrap="square" rtlCol="0">
            <a:spAutoFit/>
          </a:bodyPr>
          <a:lstStyle/>
          <a:p>
            <a:r>
              <a:rPr lang="es-CO" sz="1100" dirty="0" smtClean="0"/>
              <a:t>*45 </a:t>
            </a:r>
            <a:r>
              <a:rPr lang="es-CO" sz="1100" dirty="0" err="1" smtClean="0"/>
              <a:t>Clients</a:t>
            </a:r>
            <a:r>
              <a:rPr lang="es-CO" sz="1100" dirty="0" smtClean="0"/>
              <a:t> of Indra </a:t>
            </a:r>
            <a:r>
              <a:rPr lang="es-CO" sz="1100" dirty="0" err="1" smtClean="0"/>
              <a:t>were</a:t>
            </a:r>
            <a:r>
              <a:rPr lang="es-CO" sz="1100" dirty="0" smtClean="0"/>
              <a:t> </a:t>
            </a:r>
            <a:r>
              <a:rPr lang="es-CO" sz="1100" dirty="0" err="1" smtClean="0"/>
              <a:t>analyzed</a:t>
            </a:r>
            <a:endParaRPr lang="en-US" sz="1100" dirty="0"/>
          </a:p>
        </p:txBody>
      </p:sp>
      <p:graphicFrame>
        <p:nvGraphicFramePr>
          <p:cNvPr id="10" name="Chart 9"/>
          <p:cNvGraphicFramePr>
            <a:graphicFrameLocks/>
          </p:cNvGraphicFramePr>
          <p:nvPr>
            <p:extLst>
              <p:ext uri="{D42A27DB-BD31-4B8C-83A1-F6EECF244321}">
                <p14:modId xmlns:p14="http://schemas.microsoft.com/office/powerpoint/2010/main" val="1956123492"/>
              </p:ext>
            </p:extLst>
          </p:nvPr>
        </p:nvGraphicFramePr>
        <p:xfrm>
          <a:off x="658761" y="984073"/>
          <a:ext cx="11539724" cy="38550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760958884"/>
              </p:ext>
            </p:extLst>
          </p:nvPr>
        </p:nvGraphicFramePr>
        <p:xfrm>
          <a:off x="1669524" y="5026280"/>
          <a:ext cx="9518197" cy="231177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0" y="5054548"/>
            <a:ext cx="1933947" cy="369332"/>
          </a:xfrm>
          <a:prstGeom prst="homePlate">
            <a:avLst/>
          </a:prstGeom>
          <a:solidFill>
            <a:schemeClr val="accent2"/>
          </a:solidFill>
        </p:spPr>
        <p:txBody>
          <a:bodyPr wrap="square" rtlCol="0">
            <a:spAutoFit/>
          </a:bodyPr>
          <a:lstStyle/>
          <a:p>
            <a:r>
              <a:rPr lang="es-CO" dirty="0" smtClean="0"/>
              <a:t>   CIS </a:t>
            </a:r>
            <a:r>
              <a:rPr lang="es-CO" dirty="0" err="1" smtClean="0"/>
              <a:t>view</a:t>
            </a:r>
            <a:endParaRPr lang="es-CO" dirty="0"/>
          </a:p>
        </p:txBody>
      </p:sp>
      <p:sp>
        <p:nvSpPr>
          <p:cNvPr id="8" name="Rounded Rectangular Callout 7"/>
          <p:cNvSpPr/>
          <p:nvPr/>
        </p:nvSpPr>
        <p:spPr>
          <a:xfrm>
            <a:off x="10267408" y="5003421"/>
            <a:ext cx="2158488" cy="408623"/>
          </a:xfrm>
          <a:prstGeom prst="wedgeRoundRectCallout">
            <a:avLst>
              <a:gd name="adj1" fmla="val -22309"/>
              <a:gd name="adj2" fmla="val -123439"/>
              <a:gd name="adj3" fmla="val 16667"/>
            </a:avLst>
          </a:prstGeom>
          <a:solidFill>
            <a:schemeClr val="bg1">
              <a:lumMod val="95000"/>
            </a:schemeClr>
          </a:solidFill>
          <a:ln>
            <a:solidFill>
              <a:schemeClr val="bg1">
                <a:lumMod val="65000"/>
              </a:schemeClr>
            </a:solidFill>
          </a:ln>
        </p:spPr>
        <p:txBody>
          <a:bodyPr wrap="square">
            <a:spAutoFit/>
          </a:bodyPr>
          <a:lstStyle/>
          <a:p>
            <a:r>
              <a:rPr lang="es-CO" sz="900" b="1" dirty="0" smtClean="0"/>
              <a:t>ESCOM (Malawi) – </a:t>
            </a:r>
            <a:r>
              <a:rPr lang="sv-SE" sz="900" b="1" dirty="0" smtClean="0"/>
              <a:t>InCMS</a:t>
            </a:r>
            <a:r>
              <a:rPr lang="sv-SE" sz="900" dirty="0" smtClean="0"/>
              <a:t>, InGRID </a:t>
            </a:r>
            <a:r>
              <a:rPr lang="sv-SE" sz="900" dirty="0"/>
              <a:t>Indra Distribution &amp; </a:t>
            </a:r>
            <a:r>
              <a:rPr lang="sv-SE" sz="900" dirty="0" smtClean="0"/>
              <a:t>Metering.</a:t>
            </a:r>
            <a:endParaRPr lang="es-CO" sz="900" dirty="0"/>
          </a:p>
        </p:txBody>
      </p:sp>
    </p:spTree>
    <p:extLst>
      <p:ext uri="{BB962C8B-B14F-4D97-AF65-F5344CB8AC3E}">
        <p14:creationId xmlns:p14="http://schemas.microsoft.com/office/powerpoint/2010/main" val="5805702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33495E"/>
              </a:clrFrom>
              <a:clrTo>
                <a:srgbClr val="33495E">
                  <a:alpha val="0"/>
                </a:srgbClr>
              </a:clrTo>
            </a:clrChange>
            <a:extLst>
              <a:ext uri="{BEBA8EAE-BF5A-486C-A8C5-ECC9F3942E4B}">
                <a14:imgProps xmlns:a14="http://schemas.microsoft.com/office/drawing/2010/main">
                  <a14:imgLayer r:embed="rId3">
                    <a14:imgEffect>
                      <a14:backgroundRemoval t="24306" b="77778" l="18828" r="85234">
                        <a14:foregroundMark x1="38594" y1="36389" x2="20547" y2="59444"/>
                      </a14:backgroundRemoval>
                    </a14:imgEffect>
                  </a14:imgLayer>
                </a14:imgProps>
              </a:ext>
            </a:extLst>
          </a:blip>
          <a:srcRect l="19632" t="24641" r="52427" b="27516"/>
          <a:stretch/>
        </p:blipFill>
        <p:spPr>
          <a:xfrm>
            <a:off x="268939" y="1587769"/>
            <a:ext cx="3992399" cy="38454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p:cNvPicPr>
            <a:picLocks noChangeAspect="1"/>
          </p:cNvPicPr>
          <p:nvPr/>
        </p:nvPicPr>
        <p:blipFill rotWithShape="1">
          <a:blip r:embed="rId2">
            <a:clrChange>
              <a:clrFrom>
                <a:srgbClr val="33495E"/>
              </a:clrFrom>
              <a:clrTo>
                <a:srgbClr val="33495E">
                  <a:alpha val="0"/>
                </a:srgbClr>
              </a:clrTo>
            </a:clrChange>
            <a:extLst>
              <a:ext uri="{BEBA8EAE-BF5A-486C-A8C5-ECC9F3942E4B}">
                <a14:imgProps xmlns:a14="http://schemas.microsoft.com/office/drawing/2010/main">
                  <a14:imgLayer r:embed="rId3">
                    <a14:imgEffect>
                      <a14:backgroundRemoval t="24306" b="77778" l="18828" r="85234">
                        <a14:foregroundMark x1="38594" y1="36389" x2="20547" y2="59444"/>
                      </a14:backgroundRemoval>
                    </a14:imgEffect>
                  </a14:imgLayer>
                </a14:imgProps>
              </a:ext>
            </a:extLst>
          </a:blip>
          <a:srcRect l="52887" t="24031" r="19172" b="28126"/>
          <a:stretch/>
        </p:blipFill>
        <p:spPr>
          <a:xfrm>
            <a:off x="4805081" y="1587769"/>
            <a:ext cx="3998260" cy="38510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25417" b="75417" l="19531" r="80078">
                        <a14:foregroundMark x1="61563" y1="34028" x2="65781" y2="64861"/>
                      </a14:backgroundRemoval>
                    </a14:imgEffect>
                  </a14:imgLayer>
                </a14:imgProps>
              </a:ext>
            </a:extLst>
          </a:blip>
          <a:srcRect l="52868" t="25330" r="19841" b="25258"/>
          <a:stretch/>
        </p:blipFill>
        <p:spPr>
          <a:xfrm>
            <a:off x="9653178" y="1587769"/>
            <a:ext cx="3781535" cy="38510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p:cNvSpPr txBox="1"/>
          <p:nvPr/>
        </p:nvSpPr>
        <p:spPr>
          <a:xfrm>
            <a:off x="394447" y="2025865"/>
            <a:ext cx="3560797" cy="2862322"/>
          </a:xfrm>
          <a:prstGeom prst="rect">
            <a:avLst/>
          </a:prstGeom>
          <a:noFill/>
        </p:spPr>
        <p:txBody>
          <a:bodyPr wrap="square" rtlCol="0">
            <a:spAutoFit/>
          </a:bodyPr>
          <a:lstStyle/>
          <a:p>
            <a:r>
              <a:rPr lang="es-ES" dirty="0"/>
              <a:t>Indra </a:t>
            </a:r>
            <a:r>
              <a:rPr lang="es-ES" dirty="0" err="1" smtClean="0"/>
              <a:t>signed</a:t>
            </a:r>
            <a:r>
              <a:rPr lang="es-ES" dirty="0" smtClean="0"/>
              <a:t> a </a:t>
            </a:r>
            <a:r>
              <a:rPr lang="es-ES" dirty="0" err="1"/>
              <a:t>contract</a:t>
            </a:r>
            <a:r>
              <a:rPr lang="es-ES" dirty="0"/>
              <a:t> </a:t>
            </a:r>
            <a:r>
              <a:rPr lang="es-ES" dirty="0" err="1"/>
              <a:t>with</a:t>
            </a:r>
            <a:r>
              <a:rPr lang="es-ES" dirty="0"/>
              <a:t> </a:t>
            </a:r>
            <a:r>
              <a:rPr lang="es-ES" dirty="0" smtClean="0"/>
              <a:t>Corporación </a:t>
            </a:r>
            <a:r>
              <a:rPr lang="es-ES" dirty="0"/>
              <a:t>Dominicana de Empresas Eléctricas Estatales (CDEEE) to </a:t>
            </a:r>
            <a:r>
              <a:rPr lang="es-ES" dirty="0" err="1"/>
              <a:t>implement</a:t>
            </a:r>
            <a:r>
              <a:rPr lang="es-ES" dirty="0"/>
              <a:t> </a:t>
            </a:r>
            <a:r>
              <a:rPr lang="es-ES" dirty="0" err="1"/>
              <a:t>its</a:t>
            </a:r>
            <a:r>
              <a:rPr lang="es-ES" dirty="0"/>
              <a:t> </a:t>
            </a:r>
            <a:r>
              <a:rPr lang="es-ES" dirty="0" err="1" smtClean="0"/>
              <a:t>distribution</a:t>
            </a:r>
            <a:r>
              <a:rPr lang="es-ES" dirty="0" smtClean="0"/>
              <a:t> </a:t>
            </a:r>
            <a:r>
              <a:rPr lang="es-ES" dirty="0" err="1"/>
              <a:t>network</a:t>
            </a:r>
            <a:r>
              <a:rPr lang="es-ES" dirty="0"/>
              <a:t> </a:t>
            </a:r>
            <a:r>
              <a:rPr lang="es-ES" dirty="0" err="1"/>
              <a:t>operation</a:t>
            </a:r>
            <a:r>
              <a:rPr lang="es-ES" dirty="0"/>
              <a:t> </a:t>
            </a:r>
            <a:r>
              <a:rPr lang="es-ES" dirty="0" err="1"/>
              <a:t>management</a:t>
            </a:r>
            <a:r>
              <a:rPr lang="es-ES" dirty="0"/>
              <a:t> </a:t>
            </a:r>
            <a:r>
              <a:rPr lang="es-ES" dirty="0" err="1"/>
              <a:t>system</a:t>
            </a:r>
            <a:r>
              <a:rPr lang="es-ES" dirty="0"/>
              <a:t> in </a:t>
            </a:r>
            <a:r>
              <a:rPr lang="es-ES" dirty="0" smtClean="0"/>
              <a:t>EDEESTE</a:t>
            </a:r>
            <a:r>
              <a:rPr lang="es-ES" dirty="0"/>
              <a:t>, EDESUR and EDENORTE</a:t>
            </a:r>
            <a:r>
              <a:rPr lang="es-ES" dirty="0" smtClean="0"/>
              <a:t>.</a:t>
            </a:r>
          </a:p>
          <a:p>
            <a:endParaRPr lang="es-ES" dirty="0"/>
          </a:p>
          <a:p>
            <a:r>
              <a:rPr lang="es-ES" dirty="0" smtClean="0"/>
              <a:t>(2012)</a:t>
            </a:r>
            <a:endParaRPr lang="es-ES" dirty="0"/>
          </a:p>
        </p:txBody>
      </p:sp>
      <p:sp>
        <p:nvSpPr>
          <p:cNvPr id="14" name="Rectangle 13"/>
          <p:cNvSpPr/>
          <p:nvPr/>
        </p:nvSpPr>
        <p:spPr>
          <a:xfrm>
            <a:off x="5101563" y="2016887"/>
            <a:ext cx="3405296" cy="3139321"/>
          </a:xfrm>
          <a:prstGeom prst="rect">
            <a:avLst/>
          </a:prstGeom>
          <a:noFill/>
        </p:spPr>
        <p:txBody>
          <a:bodyPr wrap="square" rtlCol="0">
            <a:spAutoFit/>
          </a:bodyPr>
          <a:lstStyle/>
          <a:p>
            <a:r>
              <a:rPr lang="en-US" dirty="0" err="1"/>
              <a:t>Indra</a:t>
            </a:r>
            <a:r>
              <a:rPr lang="en-US" dirty="0"/>
              <a:t> maintains a close relation with the </a:t>
            </a:r>
            <a:r>
              <a:rPr lang="en-US" dirty="0" err="1"/>
              <a:t>Enel</a:t>
            </a:r>
            <a:r>
              <a:rPr lang="en-US" dirty="0"/>
              <a:t> Group as a technology partner. It undertook the implementation of a CRM </a:t>
            </a:r>
            <a:r>
              <a:rPr lang="en-US" dirty="0" smtClean="0"/>
              <a:t>platform and </a:t>
            </a:r>
            <a:r>
              <a:rPr lang="en-US" dirty="0"/>
              <a:t>information systems for different corporate and business divisions of Enel as well as the development of a global system for Enel Green Power to monitor wind farms.</a:t>
            </a:r>
          </a:p>
        </p:txBody>
      </p:sp>
      <p:sp>
        <p:nvSpPr>
          <p:cNvPr id="15" name="Rectangle 14"/>
          <p:cNvSpPr/>
          <p:nvPr/>
        </p:nvSpPr>
        <p:spPr>
          <a:xfrm>
            <a:off x="9838354" y="2856862"/>
            <a:ext cx="2796992" cy="2031325"/>
          </a:xfrm>
          <a:prstGeom prst="rect">
            <a:avLst/>
          </a:prstGeom>
          <a:noFill/>
        </p:spPr>
        <p:txBody>
          <a:bodyPr wrap="square" rtlCol="0">
            <a:spAutoFit/>
          </a:bodyPr>
          <a:lstStyle/>
          <a:p>
            <a:r>
              <a:rPr lang="en-US" dirty="0"/>
              <a:t>In Argentina, </a:t>
            </a:r>
            <a:r>
              <a:rPr lang="en-US" dirty="0" err="1"/>
              <a:t>Indra</a:t>
            </a:r>
            <a:r>
              <a:rPr lang="en-US" dirty="0"/>
              <a:t> signed an agreement </a:t>
            </a:r>
            <a:r>
              <a:rPr lang="en-US" dirty="0" smtClean="0"/>
              <a:t>for three years with </a:t>
            </a:r>
            <a:r>
              <a:rPr lang="en-US" dirty="0" err="1" smtClean="0"/>
              <a:t>Aysa</a:t>
            </a:r>
            <a:r>
              <a:rPr lang="en-US" dirty="0"/>
              <a:t> for </a:t>
            </a:r>
            <a:r>
              <a:rPr lang="en-US" dirty="0" smtClean="0"/>
              <a:t>supporting and </a:t>
            </a:r>
            <a:r>
              <a:rPr lang="en-US" dirty="0"/>
              <a:t>upgrading </a:t>
            </a:r>
            <a:r>
              <a:rPr lang="es-CO" dirty="0" smtClean="0"/>
              <a:t>SAP </a:t>
            </a:r>
            <a:r>
              <a:rPr lang="es-CO" dirty="0"/>
              <a:t>I-SU/CCS</a:t>
            </a:r>
            <a:r>
              <a:rPr lang="en-US" dirty="0" smtClean="0"/>
              <a:t>.</a:t>
            </a:r>
          </a:p>
          <a:p>
            <a:endParaRPr lang="en-US" dirty="0"/>
          </a:p>
          <a:p>
            <a:r>
              <a:rPr lang="en-US" dirty="0" smtClean="0"/>
              <a:t>(2016)</a:t>
            </a:r>
            <a:endParaRPr lang="es-ES" dirty="0"/>
          </a:p>
        </p:txBody>
      </p:sp>
      <p:sp>
        <p:nvSpPr>
          <p:cNvPr id="16" name="TextBox 15"/>
          <p:cNvSpPr txBox="1"/>
          <p:nvPr/>
        </p:nvSpPr>
        <p:spPr>
          <a:xfrm>
            <a:off x="1080656" y="689713"/>
            <a:ext cx="11554690" cy="815608"/>
          </a:xfrm>
          <a:prstGeom prst="rect">
            <a:avLst/>
          </a:prstGeom>
        </p:spPr>
        <p:txBody>
          <a:bodyPr lIns="100950" tIns="50475" rIns="100950" bIns="50475">
            <a:normAutofit lnSpcReduction="10000"/>
          </a:bodyPr>
          <a:lstStyle>
            <a:lvl1pPr algn="ctr" defTabSz="1345997">
              <a:spcBef>
                <a:spcPct val="0"/>
              </a:spcBef>
              <a:buNone/>
              <a:defRPr sz="4700" b="1">
                <a:solidFill>
                  <a:srgbClr val="002060"/>
                </a:solidFill>
                <a:latin typeface="+mj-lt"/>
                <a:ea typeface="+mj-ea"/>
                <a:cs typeface="+mj-cs"/>
              </a:defRPr>
            </a:lvl1pPr>
          </a:lstStyle>
          <a:p>
            <a:r>
              <a:rPr lang="es-CO" dirty="0" err="1" smtClean="0">
                <a:solidFill>
                  <a:schemeClr val="bg1"/>
                </a:solidFill>
              </a:rPr>
              <a:t>Indra’s</a:t>
            </a:r>
            <a:r>
              <a:rPr lang="es-CO" dirty="0" smtClean="0">
                <a:solidFill>
                  <a:schemeClr val="bg1"/>
                </a:solidFill>
              </a:rPr>
              <a:t> Customer </a:t>
            </a:r>
            <a:r>
              <a:rPr lang="es-CO" dirty="0" err="1" smtClean="0">
                <a:solidFill>
                  <a:schemeClr val="bg1"/>
                </a:solidFill>
              </a:rPr>
              <a:t>Factsheet</a:t>
            </a:r>
            <a:endParaRPr lang="en-US" dirty="0">
              <a:solidFill>
                <a:schemeClr val="bg1"/>
              </a:solidFill>
            </a:endParaRPr>
          </a:p>
        </p:txBody>
      </p:sp>
    </p:spTree>
    <p:extLst>
      <p:ext uri="{BB962C8B-B14F-4D97-AF65-F5344CB8AC3E}">
        <p14:creationId xmlns:p14="http://schemas.microsoft.com/office/powerpoint/2010/main" val="39221755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6AB54977-33F8-4105-824C-3D0C493D5B00}"/>
              </a:ext>
            </a:extLst>
          </p:cNvPr>
          <p:cNvCxnSpPr>
            <a:cxnSpLocks/>
            <a:stCxn id="14" idx="6"/>
            <a:endCxn id="42" idx="2"/>
          </p:cNvCxnSpPr>
          <p:nvPr/>
        </p:nvCxnSpPr>
        <p:spPr>
          <a:xfrm flipV="1">
            <a:off x="5412676" y="4004403"/>
            <a:ext cx="6816814" cy="1990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9" name="Picture 2" descr="Image result for glob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2080" y="609042"/>
            <a:ext cx="983735" cy="983735"/>
          </a:xfrm>
          <a:prstGeom prst="rect">
            <a:avLst/>
          </a:prstGeom>
          <a:noFill/>
          <a:extLst>
            <a:ext uri="{909E8E84-426E-40DD-AFC4-6F175D3DCCD1}">
              <a14:hiddenFill xmlns:a14="http://schemas.microsoft.com/office/drawing/2010/main">
                <a:solidFill>
                  <a:srgbClr val="FFFFFF"/>
                </a:solidFill>
              </a14:hiddenFill>
            </a:ext>
          </a:extLst>
        </p:spPr>
      </p:pic>
      <p:sp>
        <p:nvSpPr>
          <p:cNvPr id="30" name="1 Título"/>
          <p:cNvSpPr>
            <a:spLocks noGrp="1"/>
          </p:cNvSpPr>
          <p:nvPr>
            <p:ph type="title"/>
          </p:nvPr>
        </p:nvSpPr>
        <p:spPr>
          <a:xfrm>
            <a:off x="1008151" y="615474"/>
            <a:ext cx="11658600" cy="872065"/>
          </a:xfrm>
        </p:spPr>
        <p:txBody>
          <a:bodyPr/>
          <a:lstStyle/>
          <a:p>
            <a:r>
              <a:rPr lang="es-CO" dirty="0" smtClean="0"/>
              <a:t>    </a:t>
            </a:r>
            <a:r>
              <a:rPr lang="es-CO" dirty="0" err="1" smtClean="0"/>
              <a:t>An</a:t>
            </a:r>
            <a:r>
              <a:rPr lang="es-CO" dirty="0" smtClean="0"/>
              <a:t> </a:t>
            </a:r>
            <a:r>
              <a:rPr lang="es-CO" dirty="0" err="1"/>
              <a:t>unsuccessful</a:t>
            </a:r>
            <a:r>
              <a:rPr lang="es-CO" dirty="0"/>
              <a:t> </a:t>
            </a:r>
            <a:r>
              <a:rPr lang="es-CO" dirty="0" err="1"/>
              <a:t>customer</a:t>
            </a:r>
            <a:r>
              <a:rPr lang="es-CO" dirty="0"/>
              <a:t> </a:t>
            </a:r>
            <a:r>
              <a:rPr lang="es-CO" dirty="0" err="1"/>
              <a:t>story</a:t>
            </a:r>
            <a:endParaRPr lang="es-ES" dirty="0"/>
          </a:p>
        </p:txBody>
      </p:sp>
      <p:sp>
        <p:nvSpPr>
          <p:cNvPr id="5" name="Rounded Rectangle 4"/>
          <p:cNvSpPr/>
          <p:nvPr/>
        </p:nvSpPr>
        <p:spPr>
          <a:xfrm>
            <a:off x="4034752" y="1804525"/>
            <a:ext cx="8700567" cy="340519"/>
          </a:xfrm>
          <a:prstGeom prst="roundRect">
            <a:avLst/>
          </a:prstGeom>
          <a:solidFill>
            <a:schemeClr val="accent5">
              <a:lumMod val="20000"/>
              <a:lumOff val="80000"/>
            </a:schemeClr>
          </a:solidFill>
        </p:spPr>
        <p:txBody>
          <a:bodyPr wrap="square">
            <a:spAutoFit/>
          </a:bodyPr>
          <a:lstStyle/>
          <a:p>
            <a:r>
              <a:rPr lang="en-US" sz="1400" dirty="0">
                <a:solidFill>
                  <a:srgbClr val="4D4D4D"/>
                </a:solidFill>
                <a:latin typeface="Arial" panose="020B0604020202020204" pitchFamily="34" charset="0"/>
              </a:rPr>
              <a:t>ENEE took too long to go live with </a:t>
            </a:r>
            <a:r>
              <a:rPr lang="en-US" sz="1400" dirty="0" err="1">
                <a:solidFill>
                  <a:srgbClr val="4D4D4D"/>
                </a:solidFill>
                <a:latin typeface="Arial" panose="020B0604020202020204" pitchFamily="34" charset="0"/>
              </a:rPr>
              <a:t>Indra's</a:t>
            </a:r>
            <a:r>
              <a:rPr lang="en-US" sz="1400" dirty="0">
                <a:solidFill>
                  <a:srgbClr val="4D4D4D"/>
                </a:solidFill>
                <a:latin typeface="Arial" panose="020B0604020202020204" pitchFamily="34" charset="0"/>
              </a:rPr>
              <a:t> solutions and they have spent more money than was </a:t>
            </a:r>
            <a:r>
              <a:rPr lang="en-US" sz="1400" dirty="0" smtClean="0">
                <a:solidFill>
                  <a:srgbClr val="4D4D4D"/>
                </a:solidFill>
                <a:latin typeface="Arial" panose="020B0604020202020204" pitchFamily="34" charset="0"/>
              </a:rPr>
              <a:t>budgeted.</a:t>
            </a:r>
          </a:p>
        </p:txBody>
      </p:sp>
      <p:sp>
        <p:nvSpPr>
          <p:cNvPr id="6" name="Rounded Rectangle 5"/>
          <p:cNvSpPr/>
          <p:nvPr/>
        </p:nvSpPr>
        <p:spPr>
          <a:xfrm>
            <a:off x="8315654" y="1438340"/>
            <a:ext cx="4112742" cy="408623"/>
          </a:xfrm>
          <a:prstGeom prst="roundRect">
            <a:avLst/>
          </a:prstGeom>
          <a:solidFill>
            <a:schemeClr val="accent2">
              <a:lumMod val="60000"/>
              <a:lumOff val="40000"/>
            </a:schemeClr>
          </a:solidFill>
          <a:ln>
            <a:solidFill>
              <a:schemeClr val="bg1">
                <a:lumMod val="95000"/>
              </a:schemeClr>
            </a:solidFill>
          </a:ln>
        </p:spPr>
        <p:txBody>
          <a:bodyPr wrap="square">
            <a:spAutoFit/>
          </a:bodyPr>
          <a:lstStyle/>
          <a:p>
            <a:r>
              <a:rPr lang="en-US" b="1" dirty="0">
                <a:solidFill>
                  <a:srgbClr val="4D4D4D"/>
                </a:solidFill>
                <a:latin typeface="Arial" panose="020B0604020202020204" pitchFamily="34" charset="0"/>
              </a:rPr>
              <a:t>Factors affecting </a:t>
            </a:r>
            <a:r>
              <a:rPr lang="en-US" b="1" dirty="0" err="1" smtClean="0">
                <a:solidFill>
                  <a:srgbClr val="4D4D4D"/>
                </a:solidFill>
                <a:latin typeface="Arial" panose="020B0604020202020204" pitchFamily="34" charset="0"/>
              </a:rPr>
              <a:t>Indra</a:t>
            </a:r>
            <a:r>
              <a:rPr lang="en-US" b="1" dirty="0" smtClean="0">
                <a:solidFill>
                  <a:srgbClr val="4D4D4D"/>
                </a:solidFill>
                <a:latin typeface="Arial" panose="020B0604020202020204" pitchFamily="34" charset="0"/>
              </a:rPr>
              <a:t> reputation</a:t>
            </a:r>
            <a:endParaRPr lang="en-US" b="1" dirty="0">
              <a:solidFill>
                <a:srgbClr val="4D4D4D"/>
              </a:solidFill>
              <a:latin typeface="Arial" panose="020B0604020202020204" pitchFamily="34" charset="0"/>
            </a:endParaRPr>
          </a:p>
        </p:txBody>
      </p:sp>
      <p:pic>
        <p:nvPicPr>
          <p:cNvPr id="7"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6322" y="1376256"/>
            <a:ext cx="631070" cy="53278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CDCB9A2B-6699-4804-99AE-7A924FDA4340}"/>
              </a:ext>
            </a:extLst>
          </p:cNvPr>
          <p:cNvSpPr/>
          <p:nvPr/>
        </p:nvSpPr>
        <p:spPr>
          <a:xfrm>
            <a:off x="2196684" y="4371547"/>
            <a:ext cx="142875" cy="142875"/>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Circle: Hollow 29">
            <a:extLst>
              <a:ext uri="{FF2B5EF4-FFF2-40B4-BE49-F238E27FC236}">
                <a16:creationId xmlns:a16="http://schemas.microsoft.com/office/drawing/2014/main" id="{3A6CDF07-EF0B-4379-8FBF-3718BD896047}"/>
              </a:ext>
            </a:extLst>
          </p:cNvPr>
          <p:cNvSpPr/>
          <p:nvPr/>
        </p:nvSpPr>
        <p:spPr>
          <a:xfrm>
            <a:off x="2107382" y="4282251"/>
            <a:ext cx="321470" cy="321470"/>
          </a:xfrm>
          <a:prstGeom prst="donut">
            <a:avLst>
              <a:gd name="adj" fmla="val 5281"/>
            </a:avLst>
          </a:prstGeom>
          <a:solidFill>
            <a:srgbClr val="F3576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EA49CDC4-E9AD-4789-BEA6-BFF07A73111B}"/>
              </a:ext>
            </a:extLst>
          </p:cNvPr>
          <p:cNvCxnSpPr>
            <a:cxnSpLocks/>
            <a:endCxn id="11" idx="0"/>
          </p:cNvCxnSpPr>
          <p:nvPr/>
        </p:nvCxnSpPr>
        <p:spPr>
          <a:xfrm flipH="1" flipV="1">
            <a:off x="2268117" y="4009025"/>
            <a:ext cx="3800" cy="282870"/>
          </a:xfrm>
          <a:prstGeom prst="line">
            <a:avLst/>
          </a:prstGeom>
          <a:ln w="19050">
            <a:solidFill>
              <a:srgbClr val="F3576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4A8794-EADF-4527-95C6-C9D6781E9C8E}"/>
              </a:ext>
            </a:extLst>
          </p:cNvPr>
          <p:cNvSpPr/>
          <p:nvPr/>
        </p:nvSpPr>
        <p:spPr>
          <a:xfrm>
            <a:off x="2221527" y="4009025"/>
            <a:ext cx="93180" cy="93180"/>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TextBox 11">
            <a:extLst>
              <a:ext uri="{FF2B5EF4-FFF2-40B4-BE49-F238E27FC236}">
                <a16:creationId xmlns:a16="http://schemas.microsoft.com/office/drawing/2014/main" id="{4BE7D141-E60D-4B00-AA4B-1F588212DCAD}"/>
              </a:ext>
            </a:extLst>
          </p:cNvPr>
          <p:cNvSpPr txBox="1"/>
          <p:nvPr/>
        </p:nvSpPr>
        <p:spPr>
          <a:xfrm>
            <a:off x="1705405" y="4579150"/>
            <a:ext cx="1136540" cy="438582"/>
          </a:xfrm>
          <a:prstGeom prst="rect">
            <a:avLst/>
          </a:prstGeom>
          <a:noFill/>
        </p:spPr>
        <p:txBody>
          <a:bodyPr wrap="square" lIns="68580" tIns="34290" rIns="68580" bIns="34290" rtlCol="0">
            <a:spAutoFit/>
          </a:bodyPr>
          <a:lstStyle/>
          <a:p>
            <a:pPr algn="ctr"/>
            <a:r>
              <a:rPr lang="en-US" sz="2400" b="1" dirty="0" smtClean="0">
                <a:solidFill>
                  <a:srgbClr val="F35764"/>
                </a:solidFill>
              </a:rPr>
              <a:t>2013</a:t>
            </a:r>
            <a:endParaRPr lang="en-US" sz="2400" b="1" dirty="0">
              <a:solidFill>
                <a:srgbClr val="F35764"/>
              </a:solidFill>
            </a:endParaRPr>
          </a:p>
        </p:txBody>
      </p:sp>
      <p:sp>
        <p:nvSpPr>
          <p:cNvPr id="13" name="Oval 12">
            <a:extLst>
              <a:ext uri="{FF2B5EF4-FFF2-40B4-BE49-F238E27FC236}">
                <a16:creationId xmlns:a16="http://schemas.microsoft.com/office/drawing/2014/main" id="{CDCB9A2B-6699-4804-99AE-7A924FDA4340}"/>
              </a:ext>
            </a:extLst>
          </p:cNvPr>
          <p:cNvSpPr/>
          <p:nvPr/>
        </p:nvSpPr>
        <p:spPr>
          <a:xfrm>
            <a:off x="5180508" y="3952864"/>
            <a:ext cx="142875" cy="142875"/>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Circle: Hollow 29">
            <a:extLst>
              <a:ext uri="{FF2B5EF4-FFF2-40B4-BE49-F238E27FC236}">
                <a16:creationId xmlns:a16="http://schemas.microsoft.com/office/drawing/2014/main" id="{3A6CDF07-EF0B-4379-8FBF-3718BD896047}"/>
              </a:ext>
            </a:extLst>
          </p:cNvPr>
          <p:cNvSpPr/>
          <p:nvPr/>
        </p:nvSpPr>
        <p:spPr>
          <a:xfrm>
            <a:off x="5091206" y="3863568"/>
            <a:ext cx="321470" cy="321470"/>
          </a:xfrm>
          <a:prstGeom prst="donut">
            <a:avLst>
              <a:gd name="adj" fmla="val 5281"/>
            </a:avLst>
          </a:prstGeom>
          <a:solidFill>
            <a:srgbClr val="F3576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EA49CDC4-E9AD-4789-BEA6-BFF07A73111B}"/>
              </a:ext>
            </a:extLst>
          </p:cNvPr>
          <p:cNvCxnSpPr>
            <a:cxnSpLocks/>
          </p:cNvCxnSpPr>
          <p:nvPr/>
        </p:nvCxnSpPr>
        <p:spPr>
          <a:xfrm flipH="1" flipV="1">
            <a:off x="5255733" y="3578264"/>
            <a:ext cx="7" cy="294947"/>
          </a:xfrm>
          <a:prstGeom prst="line">
            <a:avLst/>
          </a:prstGeom>
          <a:ln w="19050">
            <a:solidFill>
              <a:srgbClr val="F3576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D4A8794-EADF-4527-95C6-C9D6781E9C8E}"/>
              </a:ext>
            </a:extLst>
          </p:cNvPr>
          <p:cNvSpPr/>
          <p:nvPr/>
        </p:nvSpPr>
        <p:spPr>
          <a:xfrm>
            <a:off x="5205351" y="3480802"/>
            <a:ext cx="93180" cy="93180"/>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TextBox 16">
            <a:extLst>
              <a:ext uri="{FF2B5EF4-FFF2-40B4-BE49-F238E27FC236}">
                <a16:creationId xmlns:a16="http://schemas.microsoft.com/office/drawing/2014/main" id="{4BE7D141-E60D-4B00-AA4B-1F588212DCAD}"/>
              </a:ext>
            </a:extLst>
          </p:cNvPr>
          <p:cNvSpPr txBox="1"/>
          <p:nvPr/>
        </p:nvSpPr>
        <p:spPr>
          <a:xfrm>
            <a:off x="4689229" y="4160467"/>
            <a:ext cx="1136540" cy="438582"/>
          </a:xfrm>
          <a:prstGeom prst="rect">
            <a:avLst/>
          </a:prstGeom>
          <a:noFill/>
        </p:spPr>
        <p:txBody>
          <a:bodyPr wrap="square" lIns="68580" tIns="34290" rIns="68580" bIns="34290" rtlCol="0">
            <a:spAutoFit/>
          </a:bodyPr>
          <a:lstStyle/>
          <a:p>
            <a:pPr algn="ctr"/>
            <a:r>
              <a:rPr lang="en-US" sz="2400" b="1" dirty="0" smtClean="0">
                <a:solidFill>
                  <a:srgbClr val="F35764"/>
                </a:solidFill>
              </a:rPr>
              <a:t>2014</a:t>
            </a:r>
            <a:endParaRPr lang="en-US" sz="2400" b="1" dirty="0">
              <a:solidFill>
                <a:srgbClr val="F35764"/>
              </a:solidFill>
            </a:endParaRPr>
          </a:p>
        </p:txBody>
      </p:sp>
      <p:sp>
        <p:nvSpPr>
          <p:cNvPr id="18" name="Oval 17">
            <a:extLst>
              <a:ext uri="{FF2B5EF4-FFF2-40B4-BE49-F238E27FC236}">
                <a16:creationId xmlns:a16="http://schemas.microsoft.com/office/drawing/2014/main" id="{CDCB9A2B-6699-4804-99AE-7A924FDA4340}"/>
              </a:ext>
            </a:extLst>
          </p:cNvPr>
          <p:cNvSpPr/>
          <p:nvPr/>
        </p:nvSpPr>
        <p:spPr>
          <a:xfrm>
            <a:off x="10013675" y="3952864"/>
            <a:ext cx="142875" cy="142875"/>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9" name="Circle: Hollow 29">
            <a:extLst>
              <a:ext uri="{FF2B5EF4-FFF2-40B4-BE49-F238E27FC236}">
                <a16:creationId xmlns:a16="http://schemas.microsoft.com/office/drawing/2014/main" id="{3A6CDF07-EF0B-4379-8FBF-3718BD896047}"/>
              </a:ext>
            </a:extLst>
          </p:cNvPr>
          <p:cNvSpPr/>
          <p:nvPr/>
        </p:nvSpPr>
        <p:spPr>
          <a:xfrm>
            <a:off x="9924373" y="3863568"/>
            <a:ext cx="321470" cy="321470"/>
          </a:xfrm>
          <a:prstGeom prst="donut">
            <a:avLst>
              <a:gd name="adj" fmla="val 5281"/>
            </a:avLst>
          </a:prstGeom>
          <a:solidFill>
            <a:srgbClr val="F3576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cxnSp>
        <p:nvCxnSpPr>
          <p:cNvPr id="20" name="Straight Connector 19">
            <a:extLst>
              <a:ext uri="{FF2B5EF4-FFF2-40B4-BE49-F238E27FC236}">
                <a16:creationId xmlns:a16="http://schemas.microsoft.com/office/drawing/2014/main" id="{EA49CDC4-E9AD-4789-BEA6-BFF07A73111B}"/>
              </a:ext>
            </a:extLst>
          </p:cNvPr>
          <p:cNvCxnSpPr>
            <a:cxnSpLocks/>
          </p:cNvCxnSpPr>
          <p:nvPr/>
        </p:nvCxnSpPr>
        <p:spPr>
          <a:xfrm flipH="1" flipV="1">
            <a:off x="10088900" y="3578264"/>
            <a:ext cx="7" cy="294947"/>
          </a:xfrm>
          <a:prstGeom prst="line">
            <a:avLst/>
          </a:prstGeom>
          <a:ln w="19050">
            <a:solidFill>
              <a:srgbClr val="F3576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D4A8794-EADF-4527-95C6-C9D6781E9C8E}"/>
              </a:ext>
            </a:extLst>
          </p:cNvPr>
          <p:cNvSpPr/>
          <p:nvPr/>
        </p:nvSpPr>
        <p:spPr>
          <a:xfrm>
            <a:off x="10038518" y="3480802"/>
            <a:ext cx="93180" cy="93180"/>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 name="TextBox 21">
            <a:extLst>
              <a:ext uri="{FF2B5EF4-FFF2-40B4-BE49-F238E27FC236}">
                <a16:creationId xmlns:a16="http://schemas.microsoft.com/office/drawing/2014/main" id="{4BE7D141-E60D-4B00-AA4B-1F588212DCAD}"/>
              </a:ext>
            </a:extLst>
          </p:cNvPr>
          <p:cNvSpPr txBox="1"/>
          <p:nvPr/>
        </p:nvSpPr>
        <p:spPr>
          <a:xfrm>
            <a:off x="9522396" y="4160467"/>
            <a:ext cx="1136540" cy="438582"/>
          </a:xfrm>
          <a:prstGeom prst="rect">
            <a:avLst/>
          </a:prstGeom>
          <a:noFill/>
        </p:spPr>
        <p:txBody>
          <a:bodyPr wrap="square" lIns="68580" tIns="34290" rIns="68580" bIns="34290" rtlCol="0">
            <a:spAutoFit/>
          </a:bodyPr>
          <a:lstStyle/>
          <a:p>
            <a:pPr algn="ctr"/>
            <a:r>
              <a:rPr lang="en-US" sz="2400" b="1" dirty="0" smtClean="0">
                <a:solidFill>
                  <a:srgbClr val="F35764"/>
                </a:solidFill>
              </a:rPr>
              <a:t>2018</a:t>
            </a:r>
            <a:endParaRPr lang="en-US" sz="2400" b="1" dirty="0">
              <a:solidFill>
                <a:srgbClr val="F35764"/>
              </a:solidFill>
            </a:endParaRPr>
          </a:p>
        </p:txBody>
      </p:sp>
      <p:cxnSp>
        <p:nvCxnSpPr>
          <p:cNvPr id="23" name="Straight Connector 22">
            <a:extLst>
              <a:ext uri="{FF2B5EF4-FFF2-40B4-BE49-F238E27FC236}">
                <a16:creationId xmlns:a16="http://schemas.microsoft.com/office/drawing/2014/main" id="{6AB54977-33F8-4105-824C-3D0C493D5B00}"/>
              </a:ext>
            </a:extLst>
          </p:cNvPr>
          <p:cNvCxnSpPr>
            <a:cxnSpLocks/>
            <a:stCxn id="11" idx="6"/>
            <a:endCxn id="14" idx="2"/>
          </p:cNvCxnSpPr>
          <p:nvPr/>
        </p:nvCxnSpPr>
        <p:spPr>
          <a:xfrm flipV="1">
            <a:off x="2314707" y="4024303"/>
            <a:ext cx="2776499" cy="31312"/>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A5C5A36-EC92-462F-BB70-6A797D63B1DD}"/>
              </a:ext>
            </a:extLst>
          </p:cNvPr>
          <p:cNvSpPr txBox="1"/>
          <p:nvPr/>
        </p:nvSpPr>
        <p:spPr>
          <a:xfrm>
            <a:off x="488298" y="2250797"/>
            <a:ext cx="3836124" cy="1177245"/>
          </a:xfrm>
          <a:prstGeom prst="rect">
            <a:avLst/>
          </a:prstGeom>
          <a:noFill/>
        </p:spPr>
        <p:txBody>
          <a:bodyPr wrap="square" lIns="68580" tIns="34290" rIns="68580" bIns="34290" rtlCol="0">
            <a:spAutoFit/>
          </a:bodyPr>
          <a:lstStyle>
            <a:defPPr>
              <a:defRPr lang="es-ES"/>
            </a:defPPr>
            <a:lvl1pPr algn="ctr">
              <a:defRPr sz="800" b="1">
                <a:solidFill>
                  <a:schemeClr val="bg2">
                    <a:lumMod val="50000"/>
                  </a:schemeClr>
                </a:solidFill>
              </a:defRPr>
            </a:lvl1pPr>
          </a:lstStyle>
          <a:p>
            <a:r>
              <a:rPr lang="en-US" sz="1200" b="0" dirty="0"/>
              <a:t>ENEE purchased three </a:t>
            </a:r>
            <a:r>
              <a:rPr lang="en-US" sz="1200" b="0" dirty="0" err="1"/>
              <a:t>Indra's</a:t>
            </a:r>
            <a:r>
              <a:rPr lang="en-US" sz="1200" b="0" dirty="0"/>
              <a:t> products including the commercial Management System (</a:t>
            </a:r>
            <a:r>
              <a:rPr lang="en-US" sz="1200" b="0" dirty="0" err="1"/>
              <a:t>SGCinCMS</a:t>
            </a:r>
            <a:r>
              <a:rPr lang="en-US" sz="1200" b="0" dirty="0"/>
              <a:t>), a Corporate Resource Management System (ERP-SAP) and an Incident Management System (SGI- </a:t>
            </a:r>
            <a:r>
              <a:rPr lang="en-US" sz="1200" b="0" dirty="0" err="1"/>
              <a:t>inGRID</a:t>
            </a:r>
            <a:r>
              <a:rPr lang="en-US" sz="1200" b="0" dirty="0" smtClean="0"/>
              <a:t>).</a:t>
            </a:r>
          </a:p>
          <a:p>
            <a:endParaRPr lang="en-US" sz="1200" b="0" dirty="0"/>
          </a:p>
          <a:p>
            <a:r>
              <a:rPr lang="en-US" sz="1200" b="0" dirty="0" smtClean="0"/>
              <a:t>Initial fee: $12,987,316.01 USD</a:t>
            </a:r>
            <a:endParaRPr lang="en-US" sz="1200" b="0" dirty="0"/>
          </a:p>
        </p:txBody>
      </p:sp>
      <p:sp>
        <p:nvSpPr>
          <p:cNvPr id="26" name="TextBox 25">
            <a:extLst>
              <a:ext uri="{FF2B5EF4-FFF2-40B4-BE49-F238E27FC236}">
                <a16:creationId xmlns:a16="http://schemas.microsoft.com/office/drawing/2014/main" id="{0A5C5A36-EC92-462F-BB70-6A797D63B1DD}"/>
              </a:ext>
            </a:extLst>
          </p:cNvPr>
          <p:cNvSpPr txBox="1"/>
          <p:nvPr/>
        </p:nvSpPr>
        <p:spPr>
          <a:xfrm>
            <a:off x="4507649" y="3010975"/>
            <a:ext cx="1488583" cy="623248"/>
          </a:xfrm>
          <a:prstGeom prst="rect">
            <a:avLst/>
          </a:prstGeom>
          <a:noFill/>
        </p:spPr>
        <p:txBody>
          <a:bodyPr wrap="square" lIns="68580" tIns="34290" rIns="68580" bIns="34290" rtlCol="0">
            <a:spAutoFit/>
          </a:bodyPr>
          <a:lstStyle>
            <a:defPPr>
              <a:defRPr lang="en-US"/>
            </a:defPPr>
            <a:lvl1pPr algn="ctr">
              <a:defRPr sz="1200" b="0">
                <a:solidFill>
                  <a:schemeClr val="bg2">
                    <a:lumMod val="50000"/>
                  </a:schemeClr>
                </a:solidFill>
              </a:defRPr>
            </a:lvl1pPr>
          </a:lstStyle>
          <a:p>
            <a:r>
              <a:rPr lang="es-CO" dirty="0" err="1"/>
              <a:t>later</a:t>
            </a:r>
            <a:r>
              <a:rPr lang="es-CO" dirty="0"/>
              <a:t> </a:t>
            </a:r>
            <a:r>
              <a:rPr lang="es-CO" dirty="0" err="1"/>
              <a:t>addendum</a:t>
            </a:r>
            <a:r>
              <a:rPr lang="es-CO" dirty="0"/>
              <a:t> </a:t>
            </a:r>
            <a:r>
              <a:rPr lang="es-CO" dirty="0" err="1"/>
              <a:t>for</a:t>
            </a:r>
            <a:r>
              <a:rPr lang="es-CO" dirty="0"/>
              <a:t> $2.02 </a:t>
            </a:r>
            <a:r>
              <a:rPr lang="es-CO" dirty="0" err="1"/>
              <a:t>million</a:t>
            </a:r>
            <a:r>
              <a:rPr lang="es-CO" dirty="0"/>
              <a:t> </a:t>
            </a:r>
            <a:r>
              <a:rPr lang="es-CO" dirty="0" err="1" smtClean="0"/>
              <a:t>dolars</a:t>
            </a:r>
            <a:r>
              <a:rPr lang="es-CO" dirty="0" smtClean="0"/>
              <a:t>. </a:t>
            </a:r>
            <a:endParaRPr lang="en-US" dirty="0"/>
          </a:p>
        </p:txBody>
      </p:sp>
      <p:sp>
        <p:nvSpPr>
          <p:cNvPr id="27" name="Rectangle 26"/>
          <p:cNvSpPr/>
          <p:nvPr/>
        </p:nvSpPr>
        <p:spPr>
          <a:xfrm>
            <a:off x="9145036" y="2777901"/>
            <a:ext cx="1880143" cy="623248"/>
          </a:xfrm>
          <a:prstGeom prst="rect">
            <a:avLst/>
          </a:prstGeom>
          <a:noFill/>
        </p:spPr>
        <p:txBody>
          <a:bodyPr wrap="square" lIns="68580" tIns="34290" rIns="68580" bIns="34290" rtlCol="0">
            <a:spAutoFit/>
          </a:bodyPr>
          <a:lstStyle/>
          <a:p>
            <a:pPr algn="ctr"/>
            <a:r>
              <a:rPr lang="en-US" sz="1200" dirty="0">
                <a:solidFill>
                  <a:schemeClr val="bg2">
                    <a:lumMod val="50000"/>
                  </a:schemeClr>
                </a:solidFill>
              </a:rPr>
              <a:t>ENEE, trying to the software go-live, invest 570,000 dollars more.</a:t>
            </a:r>
            <a:endParaRPr lang="es-CO" sz="1200" dirty="0">
              <a:solidFill>
                <a:schemeClr val="bg2">
                  <a:lumMod val="50000"/>
                </a:schemeClr>
              </a:solidFill>
            </a:endParaRPr>
          </a:p>
        </p:txBody>
      </p:sp>
      <p:sp>
        <p:nvSpPr>
          <p:cNvPr id="36" name="Oval 35">
            <a:extLst>
              <a:ext uri="{FF2B5EF4-FFF2-40B4-BE49-F238E27FC236}">
                <a16:creationId xmlns:a16="http://schemas.microsoft.com/office/drawing/2014/main" id="{CDCB9A2B-6699-4804-99AE-7A924FDA4340}"/>
              </a:ext>
            </a:extLst>
          </p:cNvPr>
          <p:cNvSpPr/>
          <p:nvPr/>
        </p:nvSpPr>
        <p:spPr>
          <a:xfrm>
            <a:off x="7503183" y="3944653"/>
            <a:ext cx="142875" cy="142875"/>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7" name="Circle: Hollow 29">
            <a:extLst>
              <a:ext uri="{FF2B5EF4-FFF2-40B4-BE49-F238E27FC236}">
                <a16:creationId xmlns:a16="http://schemas.microsoft.com/office/drawing/2014/main" id="{3A6CDF07-EF0B-4379-8FBF-3718BD896047}"/>
              </a:ext>
            </a:extLst>
          </p:cNvPr>
          <p:cNvSpPr/>
          <p:nvPr/>
        </p:nvSpPr>
        <p:spPr>
          <a:xfrm>
            <a:off x="7413881" y="3855357"/>
            <a:ext cx="321470" cy="321470"/>
          </a:xfrm>
          <a:prstGeom prst="donut">
            <a:avLst>
              <a:gd name="adj" fmla="val 5281"/>
            </a:avLst>
          </a:prstGeom>
          <a:solidFill>
            <a:srgbClr val="F3576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EA49CDC4-E9AD-4789-BEA6-BFF07A73111B}"/>
              </a:ext>
            </a:extLst>
          </p:cNvPr>
          <p:cNvCxnSpPr>
            <a:cxnSpLocks/>
          </p:cNvCxnSpPr>
          <p:nvPr/>
        </p:nvCxnSpPr>
        <p:spPr>
          <a:xfrm flipH="1" flipV="1">
            <a:off x="7578408" y="3570053"/>
            <a:ext cx="7" cy="294947"/>
          </a:xfrm>
          <a:prstGeom prst="line">
            <a:avLst/>
          </a:prstGeom>
          <a:ln w="19050">
            <a:solidFill>
              <a:srgbClr val="F35764"/>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D4A8794-EADF-4527-95C6-C9D6781E9C8E}"/>
              </a:ext>
            </a:extLst>
          </p:cNvPr>
          <p:cNvSpPr/>
          <p:nvPr/>
        </p:nvSpPr>
        <p:spPr>
          <a:xfrm>
            <a:off x="7528026" y="3472591"/>
            <a:ext cx="93180" cy="93180"/>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0" name="TextBox 39">
            <a:extLst>
              <a:ext uri="{FF2B5EF4-FFF2-40B4-BE49-F238E27FC236}">
                <a16:creationId xmlns:a16="http://schemas.microsoft.com/office/drawing/2014/main" id="{4BE7D141-E60D-4B00-AA4B-1F588212DCAD}"/>
              </a:ext>
            </a:extLst>
          </p:cNvPr>
          <p:cNvSpPr txBox="1"/>
          <p:nvPr/>
        </p:nvSpPr>
        <p:spPr>
          <a:xfrm>
            <a:off x="7011904" y="4152256"/>
            <a:ext cx="1136540" cy="438582"/>
          </a:xfrm>
          <a:prstGeom prst="rect">
            <a:avLst/>
          </a:prstGeom>
          <a:noFill/>
        </p:spPr>
        <p:txBody>
          <a:bodyPr wrap="square" lIns="68580" tIns="34290" rIns="68580" bIns="34290" rtlCol="0">
            <a:spAutoFit/>
          </a:bodyPr>
          <a:lstStyle/>
          <a:p>
            <a:pPr algn="ctr"/>
            <a:r>
              <a:rPr lang="en-US" sz="2400" b="1" dirty="0" smtClean="0">
                <a:solidFill>
                  <a:srgbClr val="F35764"/>
                </a:solidFill>
              </a:rPr>
              <a:t>2015</a:t>
            </a:r>
            <a:endParaRPr lang="en-US" sz="2400" b="1" dirty="0">
              <a:solidFill>
                <a:srgbClr val="F35764"/>
              </a:solidFill>
            </a:endParaRPr>
          </a:p>
        </p:txBody>
      </p:sp>
      <p:sp>
        <p:nvSpPr>
          <p:cNvPr id="41" name="TextBox 40">
            <a:extLst>
              <a:ext uri="{FF2B5EF4-FFF2-40B4-BE49-F238E27FC236}">
                <a16:creationId xmlns:a16="http://schemas.microsoft.com/office/drawing/2014/main" id="{0A5C5A36-EC92-462F-BB70-6A797D63B1DD}"/>
              </a:ext>
            </a:extLst>
          </p:cNvPr>
          <p:cNvSpPr txBox="1"/>
          <p:nvPr/>
        </p:nvSpPr>
        <p:spPr>
          <a:xfrm>
            <a:off x="6626704" y="2739531"/>
            <a:ext cx="1802643" cy="623248"/>
          </a:xfrm>
          <a:prstGeom prst="rect">
            <a:avLst/>
          </a:prstGeom>
          <a:noFill/>
        </p:spPr>
        <p:txBody>
          <a:bodyPr wrap="square" lIns="68580" tIns="34290" rIns="68580" bIns="34290" rtlCol="0">
            <a:spAutoFit/>
          </a:bodyPr>
          <a:lstStyle>
            <a:defPPr>
              <a:defRPr lang="en-US"/>
            </a:defPPr>
            <a:lvl1pPr algn="ctr">
              <a:defRPr sz="1200" b="0">
                <a:solidFill>
                  <a:schemeClr val="bg2">
                    <a:lumMod val="50000"/>
                  </a:schemeClr>
                </a:solidFill>
              </a:defRPr>
            </a:lvl1pPr>
          </a:lstStyle>
          <a:p>
            <a:r>
              <a:rPr lang="es-CO" dirty="0" smtClean="0"/>
              <a:t>EEH </a:t>
            </a:r>
            <a:r>
              <a:rPr lang="es-CO" dirty="0" err="1" smtClean="0"/>
              <a:t>took</a:t>
            </a:r>
            <a:r>
              <a:rPr lang="es-CO" dirty="0" smtClean="0"/>
              <a:t> </a:t>
            </a:r>
            <a:r>
              <a:rPr lang="es-CO" dirty="0" err="1" smtClean="0"/>
              <a:t>over</a:t>
            </a:r>
            <a:r>
              <a:rPr lang="es-CO" dirty="0" smtClean="0"/>
              <a:t> </a:t>
            </a:r>
            <a:r>
              <a:rPr lang="es-CO" dirty="0" err="1" smtClean="0"/>
              <a:t>the</a:t>
            </a:r>
            <a:r>
              <a:rPr lang="es-CO" dirty="0" smtClean="0"/>
              <a:t> software </a:t>
            </a:r>
            <a:r>
              <a:rPr lang="es-CO" dirty="0" err="1" smtClean="0"/>
              <a:t>implementation</a:t>
            </a:r>
            <a:r>
              <a:rPr lang="es-CO" dirty="0" smtClean="0"/>
              <a:t>. </a:t>
            </a:r>
            <a:endParaRPr lang="en-US" dirty="0"/>
          </a:p>
        </p:txBody>
      </p:sp>
      <p:sp>
        <p:nvSpPr>
          <p:cNvPr id="42" name="Oval 41">
            <a:extLst>
              <a:ext uri="{FF2B5EF4-FFF2-40B4-BE49-F238E27FC236}">
                <a16:creationId xmlns:a16="http://schemas.microsoft.com/office/drawing/2014/main" id="{CDCB9A2B-6699-4804-99AE-7A924FDA4340}"/>
              </a:ext>
            </a:extLst>
          </p:cNvPr>
          <p:cNvSpPr/>
          <p:nvPr/>
        </p:nvSpPr>
        <p:spPr>
          <a:xfrm>
            <a:off x="12229490" y="3932965"/>
            <a:ext cx="142875" cy="142875"/>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3" name="Circle: Hollow 29">
            <a:extLst>
              <a:ext uri="{FF2B5EF4-FFF2-40B4-BE49-F238E27FC236}">
                <a16:creationId xmlns:a16="http://schemas.microsoft.com/office/drawing/2014/main" id="{3A6CDF07-EF0B-4379-8FBF-3718BD896047}"/>
              </a:ext>
            </a:extLst>
          </p:cNvPr>
          <p:cNvSpPr/>
          <p:nvPr/>
        </p:nvSpPr>
        <p:spPr>
          <a:xfrm>
            <a:off x="12140188" y="3843669"/>
            <a:ext cx="321470" cy="321470"/>
          </a:xfrm>
          <a:prstGeom prst="donut">
            <a:avLst>
              <a:gd name="adj" fmla="val 5281"/>
            </a:avLst>
          </a:prstGeom>
          <a:solidFill>
            <a:srgbClr val="F3576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cxnSp>
        <p:nvCxnSpPr>
          <p:cNvPr id="44" name="Straight Connector 43">
            <a:extLst>
              <a:ext uri="{FF2B5EF4-FFF2-40B4-BE49-F238E27FC236}">
                <a16:creationId xmlns:a16="http://schemas.microsoft.com/office/drawing/2014/main" id="{EA49CDC4-E9AD-4789-BEA6-BFF07A73111B}"/>
              </a:ext>
            </a:extLst>
          </p:cNvPr>
          <p:cNvCxnSpPr>
            <a:cxnSpLocks/>
          </p:cNvCxnSpPr>
          <p:nvPr/>
        </p:nvCxnSpPr>
        <p:spPr>
          <a:xfrm flipH="1" flipV="1">
            <a:off x="12304715" y="3558365"/>
            <a:ext cx="7" cy="294947"/>
          </a:xfrm>
          <a:prstGeom prst="line">
            <a:avLst/>
          </a:prstGeom>
          <a:ln w="19050">
            <a:solidFill>
              <a:srgbClr val="F35764"/>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DD4A8794-EADF-4527-95C6-C9D6781E9C8E}"/>
              </a:ext>
            </a:extLst>
          </p:cNvPr>
          <p:cNvSpPr/>
          <p:nvPr/>
        </p:nvSpPr>
        <p:spPr>
          <a:xfrm>
            <a:off x="12254333" y="3460903"/>
            <a:ext cx="93180" cy="93180"/>
          </a:xfrm>
          <a:prstGeom prst="ellipse">
            <a:avLst/>
          </a:prstGeom>
          <a:solidFill>
            <a:srgbClr val="F357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6" name="TextBox 45">
            <a:extLst>
              <a:ext uri="{FF2B5EF4-FFF2-40B4-BE49-F238E27FC236}">
                <a16:creationId xmlns:a16="http://schemas.microsoft.com/office/drawing/2014/main" id="{4BE7D141-E60D-4B00-AA4B-1F588212DCAD}"/>
              </a:ext>
            </a:extLst>
          </p:cNvPr>
          <p:cNvSpPr txBox="1"/>
          <p:nvPr/>
        </p:nvSpPr>
        <p:spPr>
          <a:xfrm>
            <a:off x="11738211" y="4140568"/>
            <a:ext cx="1136540" cy="438582"/>
          </a:xfrm>
          <a:prstGeom prst="rect">
            <a:avLst/>
          </a:prstGeom>
          <a:noFill/>
        </p:spPr>
        <p:txBody>
          <a:bodyPr wrap="square" lIns="68580" tIns="34290" rIns="68580" bIns="34290" rtlCol="0">
            <a:spAutoFit/>
          </a:bodyPr>
          <a:lstStyle/>
          <a:p>
            <a:pPr algn="ctr"/>
            <a:r>
              <a:rPr lang="en-US" sz="2400" b="1" dirty="0" smtClean="0">
                <a:solidFill>
                  <a:srgbClr val="F35764"/>
                </a:solidFill>
              </a:rPr>
              <a:t>2019</a:t>
            </a:r>
            <a:endParaRPr lang="en-US" sz="2400" b="1" dirty="0">
              <a:solidFill>
                <a:srgbClr val="F35764"/>
              </a:solidFill>
            </a:endParaRPr>
          </a:p>
        </p:txBody>
      </p:sp>
      <p:sp>
        <p:nvSpPr>
          <p:cNvPr id="47" name="Rectangle 46"/>
          <p:cNvSpPr/>
          <p:nvPr/>
        </p:nvSpPr>
        <p:spPr>
          <a:xfrm>
            <a:off x="11360851" y="2786668"/>
            <a:ext cx="1880143" cy="623248"/>
          </a:xfrm>
          <a:prstGeom prst="rect">
            <a:avLst/>
          </a:prstGeom>
          <a:noFill/>
        </p:spPr>
        <p:txBody>
          <a:bodyPr wrap="square" lIns="68580" tIns="34290" rIns="68580" bIns="34290" rtlCol="0">
            <a:spAutoFit/>
          </a:bodyPr>
          <a:lstStyle/>
          <a:p>
            <a:pPr algn="ctr"/>
            <a:r>
              <a:rPr lang="en-US" sz="1200" dirty="0">
                <a:solidFill>
                  <a:schemeClr val="bg2">
                    <a:lumMod val="50000"/>
                  </a:schemeClr>
                </a:solidFill>
              </a:rPr>
              <a:t>Both ENEE and EEH were able to make the software go live.</a:t>
            </a:r>
            <a:endParaRPr lang="es-CO" sz="1200" dirty="0">
              <a:solidFill>
                <a:schemeClr val="bg2">
                  <a:lumMod val="50000"/>
                </a:schemeClr>
              </a:solidFill>
            </a:endParaRPr>
          </a:p>
        </p:txBody>
      </p:sp>
      <p:sp>
        <p:nvSpPr>
          <p:cNvPr id="48" name="1 Rectángulo"/>
          <p:cNvSpPr/>
          <p:nvPr/>
        </p:nvSpPr>
        <p:spPr>
          <a:xfrm>
            <a:off x="3702956" y="4826662"/>
            <a:ext cx="6858000" cy="646331"/>
          </a:xfrm>
          <a:prstGeom prst="rect">
            <a:avLst/>
          </a:prstGeom>
        </p:spPr>
        <p:txBody>
          <a:bodyPr>
            <a:spAutoFit/>
          </a:bodyPr>
          <a:lstStyle/>
          <a:p>
            <a:pPr algn="ctr"/>
            <a:r>
              <a:rPr lang="en-US" dirty="0" smtClean="0"/>
              <a:t>The </a:t>
            </a:r>
            <a:r>
              <a:rPr lang="en-US" dirty="0"/>
              <a:t>Software implementation project would exceed 30 </a:t>
            </a:r>
            <a:r>
              <a:rPr lang="en-US" dirty="0" smtClean="0"/>
              <a:t>million dollars and it is investigated by the Public Ministry.</a:t>
            </a:r>
            <a:endParaRPr lang="es-ES" dirty="0"/>
          </a:p>
        </p:txBody>
      </p:sp>
      <p:sp>
        <p:nvSpPr>
          <p:cNvPr id="49" name="8 Flecha curvada hacia la izquierda">
            <a:hlinkClick r:id="rId5" action="ppaction://hlinksldjump"/>
          </p:cNvPr>
          <p:cNvSpPr/>
          <p:nvPr/>
        </p:nvSpPr>
        <p:spPr>
          <a:xfrm>
            <a:off x="13168510" y="6666733"/>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sp>
        <p:nvSpPr>
          <p:cNvPr id="2" name="Rectangle 1"/>
          <p:cNvSpPr/>
          <p:nvPr/>
        </p:nvSpPr>
        <p:spPr>
          <a:xfrm>
            <a:off x="488298" y="5622587"/>
            <a:ext cx="12386453" cy="14396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1 Rectángulo"/>
          <p:cNvSpPr/>
          <p:nvPr/>
        </p:nvSpPr>
        <p:spPr>
          <a:xfrm>
            <a:off x="799538" y="6048206"/>
            <a:ext cx="11609159" cy="646331"/>
          </a:xfrm>
          <a:prstGeom prst="rect">
            <a:avLst/>
          </a:prstGeom>
        </p:spPr>
        <p:txBody>
          <a:bodyPr wrap="square">
            <a:spAutoFit/>
          </a:bodyPr>
          <a:lstStyle/>
          <a:p>
            <a:pPr algn="ctr"/>
            <a:r>
              <a:rPr lang="fi-FI" dirty="0"/>
              <a:t>ENERSA, EDEMSA, EDELAP, EDESA, EDEN, EDES, EDESAL, </a:t>
            </a:r>
            <a:r>
              <a:rPr lang="fi-FI" dirty="0" smtClean="0"/>
              <a:t>and ANDE have used Open SGC for more than 15 years, the software is obsolete and these utilities do not rely on Support services provided by Indra.</a:t>
            </a:r>
            <a:endParaRPr lang="es-ES" dirty="0"/>
          </a:p>
        </p:txBody>
      </p:sp>
      <p:pic>
        <p:nvPicPr>
          <p:cNvPr id="51" name="Picture 2" descr="Image result for ALE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763" y="5356192"/>
            <a:ext cx="631070" cy="53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3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err="1" smtClean="0"/>
              <a:t>Events</a:t>
            </a:r>
            <a:endParaRPr lang="es-ES" dirty="0"/>
          </a:p>
        </p:txBody>
      </p:sp>
    </p:spTree>
    <p:extLst>
      <p:ext uri="{BB962C8B-B14F-4D97-AF65-F5344CB8AC3E}">
        <p14:creationId xmlns:p14="http://schemas.microsoft.com/office/powerpoint/2010/main" val="1479831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Image result for european utility week 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0205" y="2220152"/>
            <a:ext cx="2196206" cy="68932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Agora Logos - 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851" y="2081335"/>
            <a:ext cx="2189621" cy="161302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92469" y="1100653"/>
            <a:ext cx="4234982" cy="571616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502054" y="1107583"/>
            <a:ext cx="8873704" cy="571616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9848" y="1251517"/>
            <a:ext cx="3022871" cy="315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err="1" smtClean="0">
                <a:solidFill>
                  <a:schemeClr val="tx1"/>
                </a:solidFill>
              </a:rPr>
              <a:t>Indra</a:t>
            </a:r>
            <a:r>
              <a:rPr lang="en-US" sz="1467" b="1" dirty="0" smtClean="0">
                <a:solidFill>
                  <a:schemeClr val="tx1"/>
                </a:solidFill>
              </a:rPr>
              <a:t> organizes:</a:t>
            </a:r>
            <a:endParaRPr lang="en-US" sz="1467" b="1" dirty="0">
              <a:solidFill>
                <a:schemeClr val="tx1"/>
              </a:solidFill>
            </a:endParaRPr>
          </a:p>
        </p:txBody>
      </p:sp>
      <p:sp>
        <p:nvSpPr>
          <p:cNvPr id="16" name="Rectangle 15"/>
          <p:cNvSpPr/>
          <p:nvPr/>
        </p:nvSpPr>
        <p:spPr>
          <a:xfrm>
            <a:off x="7638358" y="1203639"/>
            <a:ext cx="3681294"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err="1" smtClean="0">
                <a:solidFill>
                  <a:schemeClr val="tx1"/>
                </a:solidFill>
              </a:rPr>
              <a:t>Indra</a:t>
            </a:r>
            <a:r>
              <a:rPr lang="en-US" sz="1467" b="1" dirty="0" smtClean="0">
                <a:solidFill>
                  <a:schemeClr val="tx1"/>
                </a:solidFill>
              </a:rPr>
              <a:t> sponsors:</a:t>
            </a:r>
            <a:endParaRPr lang="en-US" sz="1467" b="1" dirty="0">
              <a:solidFill>
                <a:schemeClr val="tx1"/>
              </a:solidFill>
            </a:endParaRPr>
          </a:p>
        </p:txBody>
      </p:sp>
      <p:sp>
        <p:nvSpPr>
          <p:cNvPr id="18" name="Rectangle 14"/>
          <p:cNvSpPr/>
          <p:nvPr/>
        </p:nvSpPr>
        <p:spPr>
          <a:xfrm>
            <a:off x="17398442" y="8036555"/>
            <a:ext cx="652503" cy="88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Conference session • Panel </a:t>
            </a:r>
            <a:r>
              <a:rPr lang="en-US" sz="1500" dirty="0" err="1" smtClean="0">
                <a:solidFill>
                  <a:schemeClr val="tx1"/>
                </a:solidFill>
              </a:rPr>
              <a:t>discusions</a:t>
            </a:r>
            <a:r>
              <a:rPr lang="en-US" sz="1500" dirty="0" smtClean="0">
                <a:solidFill>
                  <a:schemeClr val="tx1"/>
                </a:solidFill>
              </a:rPr>
              <a:t> </a:t>
            </a:r>
            <a:r>
              <a:rPr lang="en-US" sz="1500" dirty="0">
                <a:solidFill>
                  <a:schemeClr val="tx1"/>
                </a:solidFill>
              </a:rPr>
              <a:t>• </a:t>
            </a:r>
            <a:r>
              <a:rPr lang="en-US" sz="1500" dirty="0" smtClean="0">
                <a:solidFill>
                  <a:schemeClr val="tx1"/>
                </a:solidFill>
              </a:rPr>
              <a:t>Exhibitions • Networking </a:t>
            </a:r>
            <a:r>
              <a:rPr lang="en-US" sz="1500" dirty="0">
                <a:solidFill>
                  <a:schemeClr val="tx1"/>
                </a:solidFill>
              </a:rPr>
              <a:t>• </a:t>
            </a:r>
            <a:endParaRPr lang="en-US" sz="1500" dirty="0" smtClean="0">
              <a:solidFill>
                <a:schemeClr val="tx1"/>
              </a:solidFill>
            </a:endParaRPr>
          </a:p>
          <a:p>
            <a:pPr algn="ctr"/>
            <a:r>
              <a:rPr lang="en-US" sz="1500" dirty="0" smtClean="0">
                <a:solidFill>
                  <a:schemeClr val="tx1"/>
                </a:solidFill>
              </a:rPr>
              <a:t>B2B Matchmaking</a:t>
            </a:r>
            <a:endParaRPr lang="en-US" sz="1500" dirty="0">
              <a:solidFill>
                <a:schemeClr val="tx1"/>
              </a:solidFill>
            </a:endParaRPr>
          </a:p>
        </p:txBody>
      </p:sp>
      <p:sp>
        <p:nvSpPr>
          <p:cNvPr id="19" name="1 Título"/>
          <p:cNvSpPr>
            <a:spLocks noGrp="1"/>
          </p:cNvSpPr>
          <p:nvPr>
            <p:ph type="title"/>
          </p:nvPr>
        </p:nvSpPr>
        <p:spPr>
          <a:xfrm>
            <a:off x="914150" y="135023"/>
            <a:ext cx="11658600" cy="872065"/>
          </a:xfrm>
        </p:spPr>
        <p:txBody>
          <a:bodyPr/>
          <a:lstStyle/>
          <a:p>
            <a:r>
              <a:rPr lang="es-ES" dirty="0" err="1" smtClean="0"/>
              <a:t>Events</a:t>
            </a:r>
            <a:endParaRPr lang="es-ES" dirty="0"/>
          </a:p>
        </p:txBody>
      </p:sp>
      <p:pic>
        <p:nvPicPr>
          <p:cNvPr id="1026" name="Picture 2" descr="Resultado de imagen para &quot;Annual ACS Customer Conference &amp; Minsait Utility Customer Summit - America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85" y="1929747"/>
            <a:ext cx="3461929" cy="958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Utilities Customers Summit Africa 2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999" y="3298664"/>
            <a:ext cx="3584742" cy="18927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Smart City Expo Latam Congress"/>
          <p:cNvPicPr>
            <a:picLocks noChangeAspect="1" noChangeArrowheads="1"/>
          </p:cNvPicPr>
          <p:nvPr/>
        </p:nvPicPr>
        <p:blipFill rotWithShape="1">
          <a:blip r:embed="rId7">
            <a:extLst>
              <a:ext uri="{28A0092B-C50C-407E-A947-70E740481C1C}">
                <a14:useLocalDpi xmlns:a14="http://schemas.microsoft.com/office/drawing/2010/main" val="0"/>
              </a:ext>
            </a:extLst>
          </a:blip>
          <a:srcRect l="13997" t="36494" r="17508" b="39056"/>
          <a:stretch/>
        </p:blipFill>
        <p:spPr bwMode="auto">
          <a:xfrm>
            <a:off x="10740205" y="4206283"/>
            <a:ext cx="1890445" cy="5061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Digital Enterprise Show (DE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853" t="14159" r="10775" b="16193"/>
          <a:stretch/>
        </p:blipFill>
        <p:spPr bwMode="auto">
          <a:xfrm>
            <a:off x="7691289" y="4755809"/>
            <a:ext cx="2157851" cy="13563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The future of cognitive technologies for the energy sec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9135" y="3460719"/>
            <a:ext cx="1583029" cy="12792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92742" y="4170315"/>
            <a:ext cx="2399373" cy="461665"/>
          </a:xfrm>
          <a:prstGeom prst="rect">
            <a:avLst/>
          </a:prstGeom>
          <a:solidFill>
            <a:schemeClr val="accent5">
              <a:lumMod val="20000"/>
              <a:lumOff val="80000"/>
              <a:alpha val="84000"/>
            </a:schemeClr>
          </a:solidFill>
        </p:spPr>
        <p:txBody>
          <a:bodyPr wrap="square">
            <a:spAutoFit/>
          </a:bodyPr>
          <a:lstStyle/>
          <a:p>
            <a:r>
              <a:rPr lang="en-US" sz="1200" dirty="0">
                <a:solidFill>
                  <a:srgbClr val="000000"/>
                </a:solidFill>
                <a:latin typeface="Calibri" panose="020F0502020204030204" pitchFamily="34" charset="0"/>
              </a:rPr>
              <a:t>The future of cognitive technologies for the energy sector</a:t>
            </a:r>
            <a:r>
              <a:rPr lang="en-US" sz="1200" dirty="0"/>
              <a:t> </a:t>
            </a:r>
            <a:endParaRPr lang="es-CO" sz="1200" dirty="0"/>
          </a:p>
        </p:txBody>
      </p:sp>
      <p:pic>
        <p:nvPicPr>
          <p:cNvPr id="1036" name="Picture 12" descr="Resultado de imagen para Â Smart WaterÂ Summi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2425" y="2178706"/>
            <a:ext cx="2016715" cy="110577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399718" y="2235643"/>
            <a:ext cx="1650932" cy="276999"/>
          </a:xfrm>
          <a:prstGeom prst="rect">
            <a:avLst/>
          </a:prstGeom>
          <a:solidFill>
            <a:schemeClr val="accent5">
              <a:lumMod val="20000"/>
              <a:lumOff val="80000"/>
              <a:alpha val="84000"/>
            </a:schemeClr>
          </a:solidFill>
        </p:spPr>
        <p:txBody>
          <a:bodyPr wrap="square">
            <a:spAutoFit/>
          </a:bodyPr>
          <a:lstStyle/>
          <a:p>
            <a:r>
              <a:rPr lang="en-US" sz="1200" dirty="0">
                <a:solidFill>
                  <a:srgbClr val="000000"/>
                </a:solidFill>
                <a:latin typeface="Calibri" panose="020F0502020204030204" pitchFamily="34" charset="0"/>
              </a:rPr>
              <a:t> Smart Water Summit</a:t>
            </a:r>
            <a:endParaRPr lang="es-CO" sz="1200" dirty="0"/>
          </a:p>
        </p:txBody>
      </p:sp>
      <p:pic>
        <p:nvPicPr>
          <p:cNvPr id="5" name="Picture 4"/>
          <p:cNvPicPr>
            <a:picLocks noChangeAspect="1"/>
          </p:cNvPicPr>
          <p:nvPr/>
        </p:nvPicPr>
        <p:blipFill rotWithShape="1">
          <a:blip r:embed="rId11"/>
          <a:srcRect l="3779" t="19140" r="2054" b="10551"/>
          <a:stretch/>
        </p:blipFill>
        <p:spPr>
          <a:xfrm>
            <a:off x="4860050" y="3526056"/>
            <a:ext cx="1753379" cy="970082"/>
          </a:xfrm>
          <a:prstGeom prst="rect">
            <a:avLst/>
          </a:prstGeom>
        </p:spPr>
      </p:pic>
      <p:sp>
        <p:nvSpPr>
          <p:cNvPr id="6" name="5-Point Star 5"/>
          <p:cNvSpPr/>
          <p:nvPr/>
        </p:nvSpPr>
        <p:spPr>
          <a:xfrm>
            <a:off x="4719329" y="2132701"/>
            <a:ext cx="264197" cy="241441"/>
          </a:xfrm>
          <a:prstGeom prst="star5">
            <a:avLst>
              <a:gd name="adj" fmla="val 25573"/>
              <a:gd name="hf" fmla="val 105146"/>
              <a:gd name="vf" fmla="val 110557"/>
            </a:avLst>
          </a:prstGeom>
          <a:solidFill>
            <a:srgbClr val="F9C216"/>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267072" y="5496523"/>
            <a:ext cx="3668425" cy="830997"/>
          </a:xfrm>
          <a:prstGeom prst="rect">
            <a:avLst/>
          </a:prstGeom>
        </p:spPr>
        <p:txBody>
          <a:bodyPr wrap="square">
            <a:spAutoFit/>
          </a:bodyPr>
          <a:lstStyle/>
          <a:p>
            <a:pPr algn="ctr"/>
            <a:r>
              <a:rPr lang="es-CO" sz="1200" dirty="0" err="1" smtClean="0"/>
              <a:t>Product</a:t>
            </a:r>
            <a:r>
              <a:rPr lang="es-CO" sz="1200" dirty="0" smtClean="0"/>
              <a:t> </a:t>
            </a:r>
            <a:r>
              <a:rPr lang="es-CO" sz="1200" dirty="0"/>
              <a:t>training &amp; </a:t>
            </a:r>
            <a:r>
              <a:rPr lang="es-CO" sz="1200" dirty="0" err="1"/>
              <a:t>workshop</a:t>
            </a:r>
            <a:r>
              <a:rPr lang="es-CO" sz="1200" dirty="0"/>
              <a:t> </a:t>
            </a:r>
            <a:r>
              <a:rPr lang="es-CO" sz="1200" dirty="0" err="1" smtClean="0"/>
              <a:t>sessions</a:t>
            </a:r>
            <a:r>
              <a:rPr lang="es-CO" sz="1200" dirty="0" smtClean="0"/>
              <a:t>, </a:t>
            </a:r>
            <a:r>
              <a:rPr lang="es-CO" sz="1200" dirty="0" err="1" smtClean="0"/>
              <a:t>Solution</a:t>
            </a:r>
            <a:r>
              <a:rPr lang="es-CO" sz="1200" dirty="0" smtClean="0"/>
              <a:t> </a:t>
            </a:r>
            <a:r>
              <a:rPr lang="es-CO" sz="1200" dirty="0"/>
              <a:t>&amp; </a:t>
            </a:r>
            <a:r>
              <a:rPr lang="es-CO" sz="1200" dirty="0" err="1"/>
              <a:t>product</a:t>
            </a:r>
            <a:r>
              <a:rPr lang="es-CO" sz="1200" dirty="0"/>
              <a:t> </a:t>
            </a:r>
            <a:r>
              <a:rPr lang="es-CO" sz="1200" dirty="0" err="1" smtClean="0"/>
              <a:t>sessions</a:t>
            </a:r>
            <a:r>
              <a:rPr lang="es-CO" sz="1200" dirty="0" smtClean="0"/>
              <a:t>, </a:t>
            </a:r>
            <a:r>
              <a:rPr lang="es-CO" sz="1200" dirty="0" err="1" smtClean="0"/>
              <a:t>Roadmap</a:t>
            </a:r>
            <a:r>
              <a:rPr lang="es-CO" sz="1200" dirty="0" smtClean="0"/>
              <a:t> </a:t>
            </a:r>
            <a:r>
              <a:rPr lang="es-CO" sz="1200" dirty="0" err="1" smtClean="0"/>
              <a:t>sessions</a:t>
            </a:r>
            <a:r>
              <a:rPr lang="es-CO" sz="1200" dirty="0" smtClean="0"/>
              <a:t>, </a:t>
            </a:r>
            <a:r>
              <a:rPr lang="es-CO" sz="1200" dirty="0" err="1"/>
              <a:t>Customer</a:t>
            </a:r>
            <a:r>
              <a:rPr lang="es-CO" sz="1200" dirty="0"/>
              <a:t> </a:t>
            </a:r>
            <a:r>
              <a:rPr lang="es-CO" sz="1200" dirty="0" err="1"/>
              <a:t>engagement</a:t>
            </a:r>
            <a:r>
              <a:rPr lang="es-CO" sz="1200" dirty="0"/>
              <a:t> </a:t>
            </a:r>
            <a:r>
              <a:rPr lang="es-CO" sz="1200" dirty="0" err="1" smtClean="0"/>
              <a:t>sessions</a:t>
            </a:r>
            <a:r>
              <a:rPr lang="es-CO" sz="1200" dirty="0" smtClean="0"/>
              <a:t>, </a:t>
            </a:r>
            <a:r>
              <a:rPr lang="es-CO" sz="1200" dirty="0" err="1" smtClean="0"/>
              <a:t>Customer</a:t>
            </a:r>
            <a:r>
              <a:rPr lang="es-CO" sz="1200" dirty="0" smtClean="0"/>
              <a:t> </a:t>
            </a:r>
            <a:r>
              <a:rPr lang="es-CO" sz="1200" dirty="0" err="1"/>
              <a:t>success</a:t>
            </a:r>
            <a:r>
              <a:rPr lang="es-CO" sz="1200" dirty="0"/>
              <a:t> </a:t>
            </a:r>
            <a:r>
              <a:rPr lang="es-CO" sz="1200" dirty="0" err="1" smtClean="0"/>
              <a:t>stories</a:t>
            </a:r>
            <a:r>
              <a:rPr lang="es-CO" sz="1200" dirty="0" smtClean="0"/>
              <a:t>, </a:t>
            </a:r>
            <a:r>
              <a:rPr lang="es-CO" sz="1200" dirty="0" err="1"/>
              <a:t>Exhibitor</a:t>
            </a:r>
            <a:r>
              <a:rPr lang="es-CO" sz="1200" dirty="0"/>
              <a:t> </a:t>
            </a:r>
            <a:r>
              <a:rPr lang="es-CO" sz="1200" dirty="0" err="1" smtClean="0"/>
              <a:t>showcase</a:t>
            </a:r>
            <a:r>
              <a:rPr lang="es-CO" sz="1200" dirty="0" smtClean="0"/>
              <a:t>.</a:t>
            </a:r>
            <a:endParaRPr lang="es-CO" sz="1200" dirty="0"/>
          </a:p>
        </p:txBody>
      </p:sp>
      <p:sp>
        <p:nvSpPr>
          <p:cNvPr id="7" name="Rectángulo 6"/>
          <p:cNvSpPr/>
          <p:nvPr/>
        </p:nvSpPr>
        <p:spPr>
          <a:xfrm>
            <a:off x="6581843" y="6153811"/>
            <a:ext cx="5637026" cy="646331"/>
          </a:xfrm>
          <a:prstGeom prst="rect">
            <a:avLst/>
          </a:prstGeom>
        </p:spPr>
        <p:txBody>
          <a:bodyPr wrap="square">
            <a:spAutoFit/>
          </a:bodyPr>
          <a:lstStyle/>
          <a:p>
            <a:pPr algn="ctr"/>
            <a:r>
              <a:rPr lang="es-CO" sz="1200" dirty="0" err="1"/>
              <a:t>E</a:t>
            </a:r>
            <a:r>
              <a:rPr lang="es-CO" sz="1200" dirty="0" err="1" smtClean="0"/>
              <a:t>xperiences</a:t>
            </a:r>
            <a:r>
              <a:rPr lang="es-CO" sz="1200" dirty="0" smtClean="0"/>
              <a:t> </a:t>
            </a:r>
            <a:r>
              <a:rPr lang="es-CO" sz="1200" dirty="0"/>
              <a:t>and </a:t>
            </a:r>
            <a:r>
              <a:rPr lang="es-CO" sz="1200" dirty="0" err="1"/>
              <a:t>key</a:t>
            </a:r>
            <a:r>
              <a:rPr lang="es-CO" sz="1200" dirty="0"/>
              <a:t> </a:t>
            </a:r>
            <a:r>
              <a:rPr lang="es-CO" sz="1200" dirty="0" err="1"/>
              <a:t>insights</a:t>
            </a:r>
            <a:r>
              <a:rPr lang="es-CO" sz="1200" dirty="0"/>
              <a:t> </a:t>
            </a:r>
            <a:r>
              <a:rPr lang="es-CO" sz="1200" dirty="0" err="1"/>
              <a:t>about</a:t>
            </a:r>
            <a:r>
              <a:rPr lang="es-CO" sz="1200" dirty="0"/>
              <a:t> </a:t>
            </a:r>
            <a:r>
              <a:rPr lang="es-CO" sz="1200" dirty="0" err="1"/>
              <a:t>the</a:t>
            </a:r>
            <a:r>
              <a:rPr lang="es-CO" sz="1200" dirty="0"/>
              <a:t> </a:t>
            </a:r>
            <a:r>
              <a:rPr lang="es-CO" sz="1200" dirty="0" err="1"/>
              <a:t>energy</a:t>
            </a:r>
            <a:r>
              <a:rPr lang="es-CO" sz="1200" dirty="0"/>
              <a:t> </a:t>
            </a:r>
            <a:r>
              <a:rPr lang="es-CO" sz="1200" dirty="0" err="1"/>
              <a:t>industry</a:t>
            </a:r>
            <a:r>
              <a:rPr lang="es-CO" sz="1200" dirty="0"/>
              <a:t> </a:t>
            </a:r>
            <a:r>
              <a:rPr lang="es-CO" sz="1200" dirty="0" err="1" smtClean="0"/>
              <a:t>transformation</a:t>
            </a:r>
            <a:endParaRPr lang="es-CO" sz="1200" dirty="0" smtClean="0"/>
          </a:p>
          <a:p>
            <a:pPr algn="ctr"/>
            <a:r>
              <a:rPr lang="en-US" sz="1200" dirty="0"/>
              <a:t>talks and specific use </a:t>
            </a:r>
            <a:r>
              <a:rPr lang="en-US" sz="1200" dirty="0" smtClean="0"/>
              <a:t>cases</a:t>
            </a:r>
          </a:p>
          <a:p>
            <a:pPr algn="ctr"/>
            <a:r>
              <a:rPr lang="en-US" sz="1200" dirty="0" smtClean="0"/>
              <a:t>Exhibitor showcases</a:t>
            </a:r>
            <a:endParaRPr lang="es-CO" sz="1200" dirty="0"/>
          </a:p>
        </p:txBody>
      </p:sp>
      <p:sp>
        <p:nvSpPr>
          <p:cNvPr id="22" name="Rectangle 21"/>
          <p:cNvSpPr/>
          <p:nvPr/>
        </p:nvSpPr>
        <p:spPr>
          <a:xfrm>
            <a:off x="4759162" y="1693741"/>
            <a:ext cx="1777708"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smtClean="0">
                <a:solidFill>
                  <a:schemeClr val="tx1"/>
                </a:solidFill>
              </a:rPr>
              <a:t>United States</a:t>
            </a:r>
            <a:endParaRPr lang="en-US" sz="1467" b="1" dirty="0">
              <a:solidFill>
                <a:schemeClr val="tx1"/>
              </a:solidFill>
            </a:endParaRPr>
          </a:p>
        </p:txBody>
      </p:sp>
      <p:sp>
        <p:nvSpPr>
          <p:cNvPr id="23" name="Rectangle 22"/>
          <p:cNvSpPr/>
          <p:nvPr/>
        </p:nvSpPr>
        <p:spPr>
          <a:xfrm>
            <a:off x="7913591" y="1654035"/>
            <a:ext cx="1777708"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smtClean="0">
                <a:solidFill>
                  <a:schemeClr val="tx1"/>
                </a:solidFill>
              </a:rPr>
              <a:t>Spain</a:t>
            </a:r>
            <a:endParaRPr lang="en-US" sz="1467" b="1" dirty="0">
              <a:solidFill>
                <a:schemeClr val="tx1"/>
              </a:solidFill>
            </a:endParaRPr>
          </a:p>
        </p:txBody>
      </p:sp>
      <p:sp>
        <p:nvSpPr>
          <p:cNvPr id="24" name="Rectangle 23"/>
          <p:cNvSpPr/>
          <p:nvPr/>
        </p:nvSpPr>
        <p:spPr>
          <a:xfrm>
            <a:off x="1275686" y="1573912"/>
            <a:ext cx="1777708"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err="1" smtClean="0">
                <a:solidFill>
                  <a:schemeClr val="tx1"/>
                </a:solidFill>
              </a:rPr>
              <a:t>Mombaza</a:t>
            </a:r>
            <a:endParaRPr lang="en-US" sz="1467" b="1" dirty="0">
              <a:solidFill>
                <a:schemeClr val="tx1"/>
              </a:solidFill>
            </a:endParaRPr>
          </a:p>
        </p:txBody>
      </p:sp>
      <p:sp>
        <p:nvSpPr>
          <p:cNvPr id="25" name="Rectangle 24"/>
          <p:cNvSpPr/>
          <p:nvPr/>
        </p:nvSpPr>
        <p:spPr>
          <a:xfrm>
            <a:off x="10796573" y="3833934"/>
            <a:ext cx="1777708"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smtClean="0">
                <a:solidFill>
                  <a:schemeClr val="tx1"/>
                </a:solidFill>
              </a:rPr>
              <a:t>Mexico</a:t>
            </a:r>
            <a:endParaRPr lang="en-US" sz="1467" b="1" dirty="0">
              <a:solidFill>
                <a:schemeClr val="tx1"/>
              </a:solidFill>
            </a:endParaRPr>
          </a:p>
        </p:txBody>
      </p:sp>
      <p:sp>
        <p:nvSpPr>
          <p:cNvPr id="26" name="Rectangle 25"/>
          <p:cNvSpPr/>
          <p:nvPr/>
        </p:nvSpPr>
        <p:spPr>
          <a:xfrm>
            <a:off x="1275686" y="3250862"/>
            <a:ext cx="1777708"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smtClean="0">
                <a:solidFill>
                  <a:schemeClr val="tx1"/>
                </a:solidFill>
              </a:rPr>
              <a:t>United States</a:t>
            </a:r>
            <a:endParaRPr lang="en-US" sz="1467" b="1" dirty="0">
              <a:solidFill>
                <a:schemeClr val="tx1"/>
              </a:solidFill>
            </a:endParaRPr>
          </a:p>
        </p:txBody>
      </p:sp>
      <p:sp>
        <p:nvSpPr>
          <p:cNvPr id="28" name="Rectangle 27"/>
          <p:cNvSpPr/>
          <p:nvPr/>
        </p:nvSpPr>
        <p:spPr>
          <a:xfrm>
            <a:off x="10812078" y="1832123"/>
            <a:ext cx="1777708" cy="31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b="1" dirty="0" err="1" smtClean="0">
                <a:solidFill>
                  <a:schemeClr val="tx1"/>
                </a:solidFill>
              </a:rPr>
              <a:t>Malasya</a:t>
            </a:r>
            <a:endParaRPr lang="en-US" sz="1467" b="1" dirty="0">
              <a:solidFill>
                <a:schemeClr val="tx1"/>
              </a:solidFill>
            </a:endParaRPr>
          </a:p>
        </p:txBody>
      </p:sp>
      <p:sp>
        <p:nvSpPr>
          <p:cNvPr id="29" name="Rectangle 28"/>
          <p:cNvSpPr/>
          <p:nvPr/>
        </p:nvSpPr>
        <p:spPr>
          <a:xfrm>
            <a:off x="10638621" y="2776649"/>
            <a:ext cx="2399373" cy="1015663"/>
          </a:xfrm>
          <a:prstGeom prst="rect">
            <a:avLst/>
          </a:prstGeom>
          <a:solidFill>
            <a:schemeClr val="accent5">
              <a:lumMod val="20000"/>
              <a:lumOff val="80000"/>
              <a:alpha val="84000"/>
            </a:schemeClr>
          </a:solidFill>
        </p:spPr>
        <p:txBody>
          <a:bodyPr wrap="square">
            <a:spAutoFit/>
          </a:bodyPr>
          <a:lstStyle/>
          <a:p>
            <a:r>
              <a:rPr lang="en-US" sz="1200" dirty="0" smtClean="0">
                <a:solidFill>
                  <a:srgbClr val="000000"/>
                </a:solidFill>
                <a:latin typeface="Calibri" panose="020F0502020204030204" pitchFamily="34" charset="0"/>
              </a:rPr>
              <a:t>In Europe, there is a similar event called the European Utility Week where will be presented two tracks of our interest related </a:t>
            </a:r>
            <a:r>
              <a:rPr lang="en-US" sz="1200" dirty="0">
                <a:solidFill>
                  <a:srgbClr val="000000"/>
                </a:solidFill>
                <a:latin typeface="Calibri" panose="020F0502020204030204" pitchFamily="34" charset="0"/>
              </a:rPr>
              <a:t>to Energy revolution </a:t>
            </a:r>
            <a:r>
              <a:rPr lang="en-US" sz="1200" dirty="0" smtClean="0">
                <a:solidFill>
                  <a:srgbClr val="000000"/>
                </a:solidFill>
                <a:latin typeface="Calibri" panose="020F0502020204030204" pitchFamily="34" charset="0"/>
              </a:rPr>
              <a:t>and digitalization.</a:t>
            </a:r>
            <a:endParaRPr lang="es-CO" sz="1200" dirty="0"/>
          </a:p>
        </p:txBody>
      </p:sp>
    </p:spTree>
    <p:extLst>
      <p:ext uri="{BB962C8B-B14F-4D97-AF65-F5344CB8AC3E}">
        <p14:creationId xmlns:p14="http://schemas.microsoft.com/office/powerpoint/2010/main" val="35414999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057625" y="1007088"/>
            <a:ext cx="5530342" cy="4256623"/>
          </a:xfrm>
          <a:prstGeom prst="rect">
            <a:avLst/>
          </a:prstGeom>
        </p:spPr>
      </p:pic>
      <p:pic>
        <p:nvPicPr>
          <p:cNvPr id="8" name="Picture 7"/>
          <p:cNvPicPr>
            <a:picLocks noChangeAspect="1"/>
          </p:cNvPicPr>
          <p:nvPr/>
        </p:nvPicPr>
        <p:blipFill>
          <a:blip r:embed="rId3"/>
          <a:stretch>
            <a:fillRect/>
          </a:stretch>
        </p:blipFill>
        <p:spPr>
          <a:xfrm>
            <a:off x="36818" y="915436"/>
            <a:ext cx="5668821" cy="3728750"/>
          </a:xfrm>
          <a:prstGeom prst="rect">
            <a:avLst/>
          </a:prstGeom>
        </p:spPr>
      </p:pic>
      <p:pic>
        <p:nvPicPr>
          <p:cNvPr id="5" name="Picture 20" descr="Agora Logos - 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063" y="3065677"/>
            <a:ext cx="2142771" cy="1578509"/>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a:spLocks noGrp="1"/>
          </p:cNvSpPr>
          <p:nvPr>
            <p:ph type="title"/>
          </p:nvPr>
        </p:nvSpPr>
        <p:spPr>
          <a:xfrm>
            <a:off x="914150" y="135023"/>
            <a:ext cx="11658600" cy="872065"/>
          </a:xfrm>
        </p:spPr>
        <p:txBody>
          <a:bodyPr/>
          <a:lstStyle/>
          <a:p>
            <a:r>
              <a:rPr lang="es-ES" dirty="0" err="1" smtClean="0"/>
              <a:t>Events</a:t>
            </a:r>
            <a:endParaRPr lang="es-ES" dirty="0"/>
          </a:p>
        </p:txBody>
      </p:sp>
      <p:pic>
        <p:nvPicPr>
          <p:cNvPr id="11" name="Picture 10"/>
          <p:cNvPicPr>
            <a:picLocks noChangeAspect="1"/>
          </p:cNvPicPr>
          <p:nvPr/>
        </p:nvPicPr>
        <p:blipFill rotWithShape="1">
          <a:blip r:embed="rId5">
            <a:clrChange>
              <a:clrFrom>
                <a:srgbClr val="FFFFFF"/>
              </a:clrFrom>
              <a:clrTo>
                <a:srgbClr val="FFFFFF">
                  <a:alpha val="0"/>
                </a:srgbClr>
              </a:clrTo>
            </a:clrChange>
          </a:blip>
          <a:srcRect b="42907"/>
          <a:stretch/>
        </p:blipFill>
        <p:spPr>
          <a:xfrm>
            <a:off x="-30820" y="4556838"/>
            <a:ext cx="6472718" cy="2820007"/>
          </a:xfrm>
          <a:prstGeom prst="rect">
            <a:avLst/>
          </a:prstGeom>
        </p:spPr>
      </p:pic>
      <p:pic>
        <p:nvPicPr>
          <p:cNvPr id="12" name="Picture 11"/>
          <p:cNvPicPr>
            <a:picLocks noChangeAspect="1"/>
          </p:cNvPicPr>
          <p:nvPr/>
        </p:nvPicPr>
        <p:blipFill rotWithShape="1">
          <a:blip r:embed="rId5"/>
          <a:srcRect t="57617"/>
          <a:stretch/>
        </p:blipFill>
        <p:spPr>
          <a:xfrm>
            <a:off x="6889400" y="5167251"/>
            <a:ext cx="6826600" cy="2207883"/>
          </a:xfrm>
          <a:prstGeom prst="rect">
            <a:avLst/>
          </a:prstGeom>
        </p:spPr>
      </p:pic>
      <p:pic>
        <p:nvPicPr>
          <p:cNvPr id="13" name="Picture 12"/>
          <p:cNvPicPr>
            <a:picLocks noChangeAspect="1"/>
          </p:cNvPicPr>
          <p:nvPr/>
        </p:nvPicPr>
        <p:blipFill rotWithShape="1">
          <a:blip r:embed="rId6">
            <a:clrChange>
              <a:clrFrom>
                <a:srgbClr val="FFFFFF"/>
              </a:clrFrom>
              <a:clrTo>
                <a:srgbClr val="FFFFFF">
                  <a:alpha val="0"/>
                </a:srgbClr>
              </a:clrTo>
            </a:clrChange>
          </a:blip>
          <a:srcRect b="26661"/>
          <a:stretch/>
        </p:blipFill>
        <p:spPr>
          <a:xfrm>
            <a:off x="5454081" y="1257749"/>
            <a:ext cx="2839565" cy="1979248"/>
          </a:xfrm>
          <a:prstGeom prst="rect">
            <a:avLst/>
          </a:prstGeom>
        </p:spPr>
      </p:pic>
      <p:pic>
        <p:nvPicPr>
          <p:cNvPr id="14" name="Picture 13"/>
          <p:cNvPicPr>
            <a:picLocks noChangeAspect="1"/>
          </p:cNvPicPr>
          <p:nvPr/>
        </p:nvPicPr>
        <p:blipFill rotWithShape="1">
          <a:blip r:embed="rId6">
            <a:clrChange>
              <a:clrFrom>
                <a:srgbClr val="FFFFFF"/>
              </a:clrFrom>
              <a:clrTo>
                <a:srgbClr val="FFFFFF">
                  <a:alpha val="0"/>
                </a:srgbClr>
              </a:clrTo>
            </a:clrChange>
          </a:blip>
          <a:srcRect t="74601"/>
          <a:stretch/>
        </p:blipFill>
        <p:spPr>
          <a:xfrm>
            <a:off x="4825164" y="4690679"/>
            <a:ext cx="3836571" cy="914668"/>
          </a:xfrm>
          <a:prstGeom prst="rect">
            <a:avLst/>
          </a:prstGeom>
        </p:spPr>
      </p:pic>
      <p:sp>
        <p:nvSpPr>
          <p:cNvPr id="2" name="Rectangle 1"/>
          <p:cNvSpPr/>
          <p:nvPr/>
        </p:nvSpPr>
        <p:spPr>
          <a:xfrm>
            <a:off x="5641315" y="3019184"/>
            <a:ext cx="2210862" cy="307777"/>
          </a:xfrm>
          <a:prstGeom prst="rect">
            <a:avLst/>
          </a:prstGeom>
          <a:solidFill>
            <a:schemeClr val="bg1"/>
          </a:solidFill>
        </p:spPr>
        <p:txBody>
          <a:bodyPr wrap="none">
            <a:spAutoFit/>
          </a:bodyPr>
          <a:lstStyle/>
          <a:p>
            <a:pPr algn="ctr"/>
            <a:r>
              <a:rPr lang="es-CO" sz="1400" b="1" dirty="0" err="1">
                <a:solidFill>
                  <a:srgbClr val="0B0085"/>
                </a:solidFill>
                <a:latin typeface="aktiv-grotesk-thin"/>
              </a:rPr>
              <a:t>October</a:t>
            </a:r>
            <a:r>
              <a:rPr lang="es-CO" sz="1400" b="1" dirty="0">
                <a:solidFill>
                  <a:srgbClr val="0B0085"/>
                </a:solidFill>
                <a:latin typeface="aktiv-grotesk-thin"/>
              </a:rPr>
              <a:t> 27th-29th, 2019</a:t>
            </a:r>
            <a:endParaRPr lang="es-CO" sz="1400" b="0" i="0" dirty="0">
              <a:solidFill>
                <a:srgbClr val="0B0085"/>
              </a:solidFill>
              <a:effectLst/>
              <a:latin typeface="aktiv-grotesk-thin"/>
            </a:endParaRPr>
          </a:p>
        </p:txBody>
      </p:sp>
    </p:spTree>
    <p:extLst>
      <p:ext uri="{BB962C8B-B14F-4D97-AF65-F5344CB8AC3E}">
        <p14:creationId xmlns:p14="http://schemas.microsoft.com/office/powerpoint/2010/main" val="10308316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Top </a:t>
            </a:r>
            <a:r>
              <a:rPr lang="es-ES" dirty="0" err="1" smtClean="0"/>
              <a:t>topics</a:t>
            </a:r>
            <a:endParaRPr lang="es-ES" dirty="0"/>
          </a:p>
        </p:txBody>
      </p:sp>
      <p:sp>
        <p:nvSpPr>
          <p:cNvPr id="55" name="Rectangle 54"/>
          <p:cNvSpPr/>
          <p:nvPr/>
        </p:nvSpPr>
        <p:spPr>
          <a:xfrm>
            <a:off x="609967" y="6459846"/>
            <a:ext cx="702436" cy="369332"/>
          </a:xfrm>
          <a:prstGeom prst="rect">
            <a:avLst/>
          </a:prstGeom>
        </p:spPr>
        <p:txBody>
          <a:bodyPr wrap="none">
            <a:spAutoFit/>
          </a:bodyPr>
          <a:lstStyle/>
          <a:p>
            <a:pPr fontAlgn="b"/>
            <a:r>
              <a:rPr lang="es-ES" dirty="0" smtClean="0"/>
              <a:t>Done</a:t>
            </a:r>
            <a:endParaRPr lang="es-ES" dirty="0">
              <a:solidFill>
                <a:srgbClr val="000000"/>
              </a:solidFill>
              <a:latin typeface="Calibri"/>
            </a:endParaRPr>
          </a:p>
        </p:txBody>
      </p:sp>
      <p:pic>
        <p:nvPicPr>
          <p:cNvPr id="56" name="Picture 4" descr="Image result for check ico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6907" y="6283076"/>
            <a:ext cx="546102" cy="54610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609967" y="6797095"/>
            <a:ext cx="734625" cy="369332"/>
          </a:xfrm>
          <a:prstGeom prst="rect">
            <a:avLst/>
          </a:prstGeom>
        </p:spPr>
        <p:txBody>
          <a:bodyPr wrap="none">
            <a:spAutoFit/>
          </a:bodyPr>
          <a:lstStyle/>
          <a:p>
            <a:pPr fontAlgn="b"/>
            <a:r>
              <a:rPr lang="es-ES" dirty="0" smtClean="0"/>
              <a:t>To do</a:t>
            </a:r>
            <a:endParaRPr lang="es-ES" dirty="0">
              <a:solidFill>
                <a:srgbClr val="000000"/>
              </a:solidFill>
              <a:latin typeface="Calibri"/>
            </a:endParaRPr>
          </a:p>
        </p:txBody>
      </p:sp>
      <p:pic>
        <p:nvPicPr>
          <p:cNvPr id="58" name="Picture 6" descr="Image result for alert ic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4079" y="6702218"/>
            <a:ext cx="559085" cy="5590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75403" y="2031812"/>
            <a:ext cx="4365193" cy="4247317"/>
          </a:xfrm>
          <a:prstGeom prst="rect">
            <a:avLst/>
          </a:prstGeom>
        </p:spPr>
        <p:txBody>
          <a:bodyPr wrap="square">
            <a:spAutoFit/>
          </a:bodyPr>
          <a:lstStyle/>
          <a:p>
            <a:pPr algn="ctr"/>
            <a:r>
              <a:rPr lang="es-CO" dirty="0" smtClean="0"/>
              <a:t>Digital </a:t>
            </a:r>
            <a:r>
              <a:rPr lang="es-CO" dirty="0" err="1" smtClean="0"/>
              <a:t>transformation</a:t>
            </a:r>
            <a:endParaRPr lang="es-CO" dirty="0" smtClean="0"/>
          </a:p>
          <a:p>
            <a:pPr algn="ctr"/>
            <a:r>
              <a:rPr lang="es-CO" dirty="0" smtClean="0"/>
              <a:t>Internet </a:t>
            </a:r>
            <a:r>
              <a:rPr lang="es-CO" dirty="0"/>
              <a:t>of </a:t>
            </a:r>
            <a:r>
              <a:rPr lang="es-CO" dirty="0" err="1" smtClean="0"/>
              <a:t>Things</a:t>
            </a:r>
            <a:endParaRPr lang="es-CO" dirty="0" smtClean="0"/>
          </a:p>
          <a:p>
            <a:pPr algn="ctr"/>
            <a:r>
              <a:rPr lang="es-CO" dirty="0" err="1" smtClean="0"/>
              <a:t>Advanced</a:t>
            </a:r>
            <a:r>
              <a:rPr lang="es-CO" dirty="0" smtClean="0"/>
              <a:t> </a:t>
            </a:r>
            <a:r>
              <a:rPr lang="es-CO" dirty="0" err="1" smtClean="0"/>
              <a:t>Analytics</a:t>
            </a:r>
            <a:endParaRPr lang="es-CO" dirty="0" smtClean="0"/>
          </a:p>
          <a:p>
            <a:pPr algn="ctr"/>
            <a:r>
              <a:rPr lang="es-CO" dirty="0" err="1" smtClean="0"/>
              <a:t>Omnichannel</a:t>
            </a:r>
            <a:endParaRPr lang="es-CO" dirty="0"/>
          </a:p>
          <a:p>
            <a:pPr algn="ctr"/>
            <a:r>
              <a:rPr lang="es-CO" dirty="0" err="1" smtClean="0"/>
              <a:t>Customer</a:t>
            </a:r>
            <a:r>
              <a:rPr lang="es-CO" dirty="0" smtClean="0"/>
              <a:t> </a:t>
            </a:r>
            <a:r>
              <a:rPr lang="es-CO" dirty="0" err="1" smtClean="0"/>
              <a:t>centricity</a:t>
            </a:r>
            <a:endParaRPr lang="es-CO" dirty="0" smtClean="0"/>
          </a:p>
          <a:p>
            <a:pPr algn="ctr"/>
            <a:r>
              <a:rPr lang="es-CO" dirty="0" err="1" smtClean="0"/>
              <a:t>Prosumers</a:t>
            </a:r>
            <a:endParaRPr lang="es-CO" dirty="0"/>
          </a:p>
          <a:p>
            <a:pPr algn="ctr"/>
            <a:r>
              <a:rPr lang="es-CO" dirty="0" smtClean="0"/>
              <a:t>Smart </a:t>
            </a:r>
            <a:r>
              <a:rPr lang="es-CO" dirty="0" err="1" smtClean="0"/>
              <a:t>Grid</a:t>
            </a:r>
            <a:endParaRPr lang="es-CO" dirty="0"/>
          </a:p>
          <a:p>
            <a:pPr algn="ctr"/>
            <a:r>
              <a:rPr lang="es-CO" dirty="0" smtClean="0"/>
              <a:t>Artificial </a:t>
            </a:r>
            <a:r>
              <a:rPr lang="es-CO" dirty="0" err="1" smtClean="0"/>
              <a:t>Intelligence</a:t>
            </a:r>
            <a:endParaRPr lang="es-CO" dirty="0" smtClean="0"/>
          </a:p>
          <a:p>
            <a:pPr algn="ctr"/>
            <a:r>
              <a:rPr lang="es-CO" dirty="0" err="1" smtClean="0"/>
              <a:t>Blockchain</a:t>
            </a:r>
            <a:endParaRPr lang="es-CO" dirty="0" smtClean="0"/>
          </a:p>
          <a:p>
            <a:pPr algn="ctr"/>
            <a:r>
              <a:rPr lang="es-CO" dirty="0" smtClean="0"/>
              <a:t>Cloud</a:t>
            </a:r>
          </a:p>
          <a:p>
            <a:pPr algn="ctr"/>
            <a:r>
              <a:rPr lang="es-CO" dirty="0" err="1" smtClean="0"/>
              <a:t>Cybersecurity</a:t>
            </a:r>
            <a:endParaRPr lang="es-CO" dirty="0" smtClean="0"/>
          </a:p>
          <a:p>
            <a:pPr algn="ctr"/>
            <a:r>
              <a:rPr lang="es-CO" dirty="0" smtClean="0"/>
              <a:t>AR/VR </a:t>
            </a:r>
          </a:p>
          <a:p>
            <a:pPr algn="ctr"/>
            <a:r>
              <a:rPr lang="es-CO" dirty="0" smtClean="0"/>
              <a:t>Marketing </a:t>
            </a:r>
            <a:r>
              <a:rPr lang="es-CO" dirty="0" err="1" smtClean="0"/>
              <a:t>Automation</a:t>
            </a:r>
            <a:endParaRPr lang="es-CO" dirty="0" smtClean="0"/>
          </a:p>
          <a:p>
            <a:pPr algn="ctr"/>
            <a:r>
              <a:rPr lang="es-CO" dirty="0" smtClean="0"/>
              <a:t>Digital </a:t>
            </a:r>
            <a:r>
              <a:rPr lang="es-CO" dirty="0"/>
              <a:t>Marketing </a:t>
            </a:r>
            <a:endParaRPr lang="es-CO" dirty="0" smtClean="0"/>
          </a:p>
          <a:p>
            <a:pPr algn="ctr"/>
            <a:r>
              <a:rPr lang="es-CO" dirty="0" smtClean="0"/>
              <a:t>Big Data</a:t>
            </a:r>
          </a:p>
        </p:txBody>
      </p:sp>
      <p:pic>
        <p:nvPicPr>
          <p:cNvPr id="53"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2731" y="2031812"/>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3890" y="2269083"/>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56829" y="3082664"/>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02087" y="3412575"/>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02087" y="3654957"/>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79825" y="4189922"/>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93923" y="4979239"/>
            <a:ext cx="371803" cy="37180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60365" y="2873870"/>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46209" y="3944503"/>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73553" y="4499618"/>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61379" y="5323819"/>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6740" y="5618868"/>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99928" y="5865657"/>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alert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32289" y="4758418"/>
            <a:ext cx="385844" cy="3858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check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82498" y="2540444"/>
            <a:ext cx="371803" cy="37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41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6126" y="1206595"/>
            <a:ext cx="13716000" cy="25282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15 Grupo"/>
          <p:cNvGrpSpPr/>
          <p:nvPr/>
        </p:nvGrpSpPr>
        <p:grpSpPr>
          <a:xfrm>
            <a:off x="462676" y="1117245"/>
            <a:ext cx="2635305" cy="2635307"/>
            <a:chOff x="8306654" y="4390328"/>
            <a:chExt cx="2635305" cy="2635307"/>
          </a:xfrm>
        </p:grpSpPr>
        <p:sp>
          <p:nvSpPr>
            <p:cNvPr id="72" name="TextBox 71"/>
            <p:cNvSpPr txBox="1"/>
            <p:nvPr/>
          </p:nvSpPr>
          <p:spPr>
            <a:xfrm>
              <a:off x="8861327" y="5823980"/>
              <a:ext cx="1595936" cy="369332"/>
            </a:xfrm>
            <a:prstGeom prst="rect">
              <a:avLst/>
            </a:prstGeom>
            <a:noFill/>
          </p:spPr>
          <p:txBody>
            <a:bodyPr wrap="square" lIns="0" tIns="45720" rIns="0" bIns="45720" rtlCol="0">
              <a:spAutoFit/>
            </a:bodyPr>
            <a:lstStyle/>
            <a:p>
              <a:pPr algn="ctr">
                <a:spcAft>
                  <a:spcPts val="267"/>
                </a:spcAft>
              </a:pPr>
              <a:endParaRPr lang="en-US" dirty="0">
                <a:solidFill>
                  <a:schemeClr val="tx2">
                    <a:lumMod val="50000"/>
                  </a:schemeClr>
                </a:solidFill>
              </a:endParaRPr>
            </a:p>
          </p:txBody>
        </p:sp>
        <p:sp>
          <p:nvSpPr>
            <p:cNvPr id="94" name="TextBox 93"/>
            <p:cNvSpPr txBox="1"/>
            <p:nvPr/>
          </p:nvSpPr>
          <p:spPr>
            <a:xfrm>
              <a:off x="8558417" y="5024104"/>
              <a:ext cx="2154140" cy="584775"/>
            </a:xfrm>
            <a:prstGeom prst="rect">
              <a:avLst/>
            </a:prstGeom>
            <a:noFill/>
          </p:spPr>
          <p:txBody>
            <a:bodyPr wrap="square" lIns="0" tIns="45720" rIns="0" bIns="45720" rtlCol="0">
              <a:spAutoFit/>
            </a:bodyPr>
            <a:lstStyle/>
            <a:p>
              <a:pPr algn="ctr">
                <a:spcAft>
                  <a:spcPts val="267"/>
                </a:spcAft>
              </a:pPr>
              <a:endParaRPr lang="en-US" sz="3200" dirty="0">
                <a:solidFill>
                  <a:schemeClr val="tx2">
                    <a:lumMod val="50000"/>
                  </a:schemeClr>
                </a:solidFill>
              </a:endParaRPr>
            </a:p>
          </p:txBody>
        </p:sp>
        <p:sp>
          <p:nvSpPr>
            <p:cNvPr id="10" name="Oval 9"/>
            <p:cNvSpPr/>
            <p:nvPr/>
          </p:nvSpPr>
          <p:spPr>
            <a:xfrm>
              <a:off x="8306654" y="4390328"/>
              <a:ext cx="2635305" cy="2635307"/>
            </a:xfrm>
            <a:prstGeom prst="ellipse">
              <a:avLst/>
            </a:prstGeom>
            <a:solidFill>
              <a:schemeClr val="bg1"/>
            </a:solidFill>
            <a:ln w="1905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3200" dirty="0"/>
                <a:t> </a:t>
              </a:r>
            </a:p>
          </p:txBody>
        </p:sp>
      </p:grpSp>
      <p:sp>
        <p:nvSpPr>
          <p:cNvPr id="51" name="TextBox 50"/>
          <p:cNvSpPr txBox="1"/>
          <p:nvPr/>
        </p:nvSpPr>
        <p:spPr>
          <a:xfrm>
            <a:off x="3245461" y="2667405"/>
            <a:ext cx="4172974" cy="1077218"/>
          </a:xfrm>
          <a:prstGeom prst="rect">
            <a:avLst/>
          </a:prstGeom>
        </p:spPr>
        <p:txBody>
          <a:bodyPr wrap="square">
            <a:spAutoFit/>
          </a:bodyPr>
          <a:lstStyle>
            <a:defPPr>
              <a:defRPr lang="en-US"/>
            </a:defPPr>
            <a:lvl1pPr algn="ctr">
              <a:defRPr>
                <a:solidFill>
                  <a:schemeClr val="bg1"/>
                </a:solidFill>
              </a:defRPr>
            </a:lvl1pPr>
          </a:lstStyle>
          <a:p>
            <a:r>
              <a:rPr lang="en-US" sz="1600" dirty="0" smtClean="0"/>
              <a:t>R&amp;D: 5%-</a:t>
            </a:r>
            <a:r>
              <a:rPr lang="en-US" sz="1600" dirty="0"/>
              <a:t>8% over sales</a:t>
            </a:r>
          </a:p>
          <a:p>
            <a:r>
              <a:rPr lang="en-US" sz="1600" dirty="0"/>
              <a:t>+200 agreements with research centers and </a:t>
            </a:r>
            <a:r>
              <a:rPr lang="en-US" sz="1600" dirty="0" smtClean="0"/>
              <a:t>universities</a:t>
            </a:r>
          </a:p>
          <a:p>
            <a:r>
              <a:rPr lang="en-US" sz="1600" dirty="0" smtClean="0"/>
              <a:t>+1.000M Euro in R&amp;D (2011 – 2017)</a:t>
            </a:r>
            <a:endParaRPr lang="en-US" sz="1600" dirty="0"/>
          </a:p>
        </p:txBody>
      </p:sp>
      <p:sp>
        <p:nvSpPr>
          <p:cNvPr id="46" name="1 Título"/>
          <p:cNvSpPr>
            <a:spLocks noGrp="1"/>
          </p:cNvSpPr>
          <p:nvPr>
            <p:ph type="title"/>
          </p:nvPr>
        </p:nvSpPr>
        <p:spPr>
          <a:xfrm>
            <a:off x="0" y="162327"/>
            <a:ext cx="13716000" cy="768350"/>
          </a:xfrm>
        </p:spPr>
        <p:txBody>
          <a:bodyPr>
            <a:normAutofit fontScale="90000"/>
          </a:bodyPr>
          <a:lstStyle/>
          <a:p>
            <a:pPr algn="ctr"/>
            <a:r>
              <a:rPr lang="en-US" b="1" dirty="0" err="1" smtClean="0"/>
              <a:t>Indra</a:t>
            </a:r>
            <a:r>
              <a:rPr lang="en-US" b="1" dirty="0" smtClean="0"/>
              <a:t> in a nutshell</a:t>
            </a:r>
            <a:endParaRPr lang="en-US" b="1" dirty="0"/>
          </a:p>
        </p:txBody>
      </p:sp>
      <p:sp>
        <p:nvSpPr>
          <p:cNvPr id="23" name="Rectangle 22"/>
          <p:cNvSpPr/>
          <p:nvPr/>
        </p:nvSpPr>
        <p:spPr>
          <a:xfrm>
            <a:off x="751593" y="2694331"/>
            <a:ext cx="2222681" cy="923330"/>
          </a:xfrm>
          <a:prstGeom prst="rect">
            <a:avLst/>
          </a:prstGeom>
        </p:spPr>
        <p:txBody>
          <a:bodyPr wrap="square">
            <a:spAutoFit/>
          </a:bodyPr>
          <a:lstStyle/>
          <a:p>
            <a:pPr algn="ctr"/>
            <a:r>
              <a:rPr lang="en-US" dirty="0"/>
              <a:t>Sales (2017): </a:t>
            </a:r>
          </a:p>
          <a:p>
            <a:pPr algn="ctr"/>
            <a:r>
              <a:rPr lang="en-US" dirty="0"/>
              <a:t>3,011 billion euros in 2017</a:t>
            </a:r>
            <a:endParaRPr lang="en-US" sz="2400" dirty="0"/>
          </a:p>
        </p:txBody>
      </p:sp>
      <p:sp>
        <p:nvSpPr>
          <p:cNvPr id="77" name="Oval 76"/>
          <p:cNvSpPr/>
          <p:nvPr/>
        </p:nvSpPr>
        <p:spPr>
          <a:xfrm>
            <a:off x="8150495" y="7568434"/>
            <a:ext cx="114779" cy="114779"/>
          </a:xfrm>
          <a:prstGeom prst="ellipse">
            <a:avLst/>
          </a:prstGeom>
          <a:solidFill>
            <a:schemeClr val="tx2">
              <a:lumMod val="85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pic>
        <p:nvPicPr>
          <p:cNvPr id="27" name="Picture 26"/>
          <p:cNvPicPr>
            <a:picLocks noChangeAspect="1"/>
          </p:cNvPicPr>
          <p:nvPr/>
        </p:nvPicPr>
        <p:blipFill>
          <a:blip r:embed="rId3">
            <a:clrChange>
              <a:clrFrom>
                <a:srgbClr val="000000"/>
              </a:clrFrom>
              <a:clrTo>
                <a:srgbClr val="000000">
                  <a:alpha val="0"/>
                </a:srgbClr>
              </a:clrTo>
            </a:clrChange>
          </a:blip>
          <a:stretch>
            <a:fillRect/>
          </a:stretch>
        </p:blipFill>
        <p:spPr>
          <a:xfrm>
            <a:off x="4631920" y="1261868"/>
            <a:ext cx="1392859" cy="1392859"/>
          </a:xfrm>
          <a:prstGeom prst="rect">
            <a:avLst/>
          </a:prstGeom>
        </p:spPr>
      </p:pic>
      <p:pic>
        <p:nvPicPr>
          <p:cNvPr id="29" name="Picture 28"/>
          <p:cNvPicPr>
            <a:picLocks noChangeAspect="1"/>
          </p:cNvPicPr>
          <p:nvPr/>
        </p:nvPicPr>
        <p:blipFill rotWithShape="1">
          <a:blip r:embed="rId4">
            <a:clrChange>
              <a:clrFrom>
                <a:srgbClr val="000000"/>
              </a:clrFrom>
              <a:clrTo>
                <a:srgbClr val="000000">
                  <a:alpha val="0"/>
                </a:srgbClr>
              </a:clrTo>
            </a:clrChange>
          </a:blip>
          <a:srcRect l="17122" t="17738" r="17437" b="17189"/>
          <a:stretch/>
        </p:blipFill>
        <p:spPr>
          <a:xfrm>
            <a:off x="8214175" y="1495490"/>
            <a:ext cx="1002677" cy="997045"/>
          </a:xfrm>
          <a:prstGeom prst="ellipse">
            <a:avLst/>
          </a:prstGeom>
        </p:spPr>
      </p:pic>
      <p:sp>
        <p:nvSpPr>
          <p:cNvPr id="32" name="Rectangle 31"/>
          <p:cNvSpPr/>
          <p:nvPr/>
        </p:nvSpPr>
        <p:spPr>
          <a:xfrm>
            <a:off x="7836186" y="2711649"/>
            <a:ext cx="1697901" cy="338554"/>
          </a:xfrm>
          <a:prstGeom prst="rect">
            <a:avLst/>
          </a:prstGeom>
        </p:spPr>
        <p:txBody>
          <a:bodyPr wrap="square">
            <a:spAutoFit/>
          </a:bodyPr>
          <a:lstStyle/>
          <a:p>
            <a:pPr algn="ctr"/>
            <a:r>
              <a:rPr lang="es-CO" sz="1600" dirty="0">
                <a:solidFill>
                  <a:schemeClr val="bg1"/>
                </a:solidFill>
              </a:rPr>
              <a:t>+140 </a:t>
            </a:r>
            <a:r>
              <a:rPr lang="en-US" sz="1600" dirty="0" smtClean="0">
                <a:solidFill>
                  <a:schemeClr val="bg1"/>
                </a:solidFill>
              </a:rPr>
              <a:t>countries</a:t>
            </a:r>
            <a:endParaRPr lang="en-US" sz="1600" dirty="0">
              <a:solidFill>
                <a:schemeClr val="bg1"/>
              </a:solidFill>
            </a:endParaRPr>
          </a:p>
        </p:txBody>
      </p:sp>
      <p:pic>
        <p:nvPicPr>
          <p:cNvPr id="34" name="Picture 33"/>
          <p:cNvPicPr>
            <a:picLocks noChangeAspect="1"/>
          </p:cNvPicPr>
          <p:nvPr/>
        </p:nvPicPr>
        <p:blipFill>
          <a:blip r:embed="rId5">
            <a:clrChange>
              <a:clrFrom>
                <a:srgbClr val="FFFFFF"/>
              </a:clrFrom>
              <a:clrTo>
                <a:srgbClr val="FFFFFF">
                  <a:alpha val="0"/>
                </a:srgbClr>
              </a:clrTo>
            </a:clrChange>
          </a:blip>
          <a:stretch>
            <a:fillRect/>
          </a:stretch>
        </p:blipFill>
        <p:spPr>
          <a:xfrm>
            <a:off x="1047467" y="1483316"/>
            <a:ext cx="1116210" cy="1116210"/>
          </a:xfrm>
          <a:prstGeom prst="rect">
            <a:avLst/>
          </a:prstGeom>
        </p:spPr>
      </p:pic>
      <p:pic>
        <p:nvPicPr>
          <p:cNvPr id="35" name="Picture 34"/>
          <p:cNvPicPr>
            <a:picLocks noChangeAspect="1"/>
          </p:cNvPicPr>
          <p:nvPr/>
        </p:nvPicPr>
        <p:blipFill>
          <a:blip r:embed="rId6">
            <a:clrChange>
              <a:clrFrom>
                <a:srgbClr val="000000"/>
              </a:clrFrom>
              <a:clrTo>
                <a:srgbClr val="000000">
                  <a:alpha val="0"/>
                </a:srgbClr>
              </a:clrTo>
            </a:clrChange>
          </a:blip>
          <a:stretch>
            <a:fillRect/>
          </a:stretch>
        </p:blipFill>
        <p:spPr>
          <a:xfrm>
            <a:off x="11479302" y="1587825"/>
            <a:ext cx="868186" cy="812374"/>
          </a:xfrm>
          <a:prstGeom prst="rect">
            <a:avLst/>
          </a:prstGeom>
        </p:spPr>
      </p:pic>
      <p:sp>
        <p:nvSpPr>
          <p:cNvPr id="36" name="Rectangle 35"/>
          <p:cNvSpPr/>
          <p:nvPr/>
        </p:nvSpPr>
        <p:spPr>
          <a:xfrm>
            <a:off x="10890832" y="2655146"/>
            <a:ext cx="2045752" cy="338554"/>
          </a:xfrm>
          <a:prstGeom prst="rect">
            <a:avLst/>
          </a:prstGeom>
        </p:spPr>
        <p:txBody>
          <a:bodyPr wrap="square">
            <a:spAutoFit/>
          </a:bodyPr>
          <a:lstStyle/>
          <a:p>
            <a:pPr algn="ctr"/>
            <a:r>
              <a:rPr lang="en-US" sz="1600" dirty="0">
                <a:solidFill>
                  <a:schemeClr val="bg1"/>
                </a:solidFill>
              </a:rPr>
              <a:t>40,000 employees</a:t>
            </a:r>
          </a:p>
        </p:txBody>
      </p:sp>
      <p:sp>
        <p:nvSpPr>
          <p:cNvPr id="43" name="Rounded Rectangle 42"/>
          <p:cNvSpPr/>
          <p:nvPr/>
        </p:nvSpPr>
        <p:spPr>
          <a:xfrm>
            <a:off x="1199925" y="5166558"/>
            <a:ext cx="1463040"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19%</a:t>
            </a:r>
            <a:endParaRPr lang="es-CO" sz="3600" dirty="0"/>
          </a:p>
        </p:txBody>
      </p:sp>
      <p:sp>
        <p:nvSpPr>
          <p:cNvPr id="96" name="Rounded Rectangle 95"/>
          <p:cNvSpPr/>
          <p:nvPr/>
        </p:nvSpPr>
        <p:spPr>
          <a:xfrm>
            <a:off x="4984699" y="5166559"/>
            <a:ext cx="1285287"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a:t>20%</a:t>
            </a:r>
          </a:p>
        </p:txBody>
      </p:sp>
      <p:sp>
        <p:nvSpPr>
          <p:cNvPr id="97" name="Rounded Rectangle 96"/>
          <p:cNvSpPr/>
          <p:nvPr/>
        </p:nvSpPr>
        <p:spPr>
          <a:xfrm>
            <a:off x="6391718" y="5166559"/>
            <a:ext cx="1084982"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17%</a:t>
            </a:r>
            <a:endParaRPr lang="es-CO" sz="3600" dirty="0"/>
          </a:p>
        </p:txBody>
      </p:sp>
      <p:sp>
        <p:nvSpPr>
          <p:cNvPr id="99" name="Rounded Rectangle 98"/>
          <p:cNvSpPr/>
          <p:nvPr/>
        </p:nvSpPr>
        <p:spPr>
          <a:xfrm>
            <a:off x="7598432" y="5166559"/>
            <a:ext cx="1068216" cy="832323"/>
          </a:xfrm>
          <a:prstGeom prst="roundRect">
            <a:avLst/>
          </a:prstGeom>
          <a:solidFill>
            <a:srgbClr val="F9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16%</a:t>
            </a:r>
            <a:endParaRPr lang="es-CO" sz="3600" dirty="0"/>
          </a:p>
        </p:txBody>
      </p:sp>
      <p:sp>
        <p:nvSpPr>
          <p:cNvPr id="100" name="Rounded Rectangle 99"/>
          <p:cNvSpPr/>
          <p:nvPr/>
        </p:nvSpPr>
        <p:spPr>
          <a:xfrm>
            <a:off x="8874295" y="5166557"/>
            <a:ext cx="812259"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8%</a:t>
            </a:r>
            <a:endParaRPr lang="es-CO" sz="3600" dirty="0"/>
          </a:p>
        </p:txBody>
      </p:sp>
      <p:sp>
        <p:nvSpPr>
          <p:cNvPr id="101" name="Rounded Rectangle 100"/>
          <p:cNvSpPr/>
          <p:nvPr/>
        </p:nvSpPr>
        <p:spPr>
          <a:xfrm>
            <a:off x="1117098" y="4087239"/>
            <a:ext cx="3226368" cy="2970968"/>
          </a:xfrm>
          <a:prstGeom prst="roundRect">
            <a:avLst>
              <a:gd name="adj" fmla="val 7873"/>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2" name="Rounded Rectangle 101"/>
          <p:cNvSpPr/>
          <p:nvPr/>
        </p:nvSpPr>
        <p:spPr>
          <a:xfrm>
            <a:off x="4845166" y="4075489"/>
            <a:ext cx="5142982" cy="2982718"/>
          </a:xfrm>
          <a:prstGeom prst="roundRect">
            <a:avLst>
              <a:gd name="adj" fmla="val 390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3" name="Rectangle 102"/>
          <p:cNvSpPr/>
          <p:nvPr/>
        </p:nvSpPr>
        <p:spPr>
          <a:xfrm>
            <a:off x="1855205" y="4169347"/>
            <a:ext cx="1697901" cy="523220"/>
          </a:xfrm>
          <a:prstGeom prst="rect">
            <a:avLst/>
          </a:prstGeom>
        </p:spPr>
        <p:txBody>
          <a:bodyPr wrap="square">
            <a:spAutoFit/>
          </a:bodyPr>
          <a:lstStyle/>
          <a:p>
            <a:pPr algn="ctr"/>
            <a:r>
              <a:rPr lang="es-CO" sz="2800" dirty="0" smtClean="0"/>
              <a:t>T&amp;D</a:t>
            </a:r>
            <a:endParaRPr lang="es-CO" sz="2800" dirty="0"/>
          </a:p>
        </p:txBody>
      </p:sp>
      <p:sp>
        <p:nvSpPr>
          <p:cNvPr id="104" name="Rectangle 103"/>
          <p:cNvSpPr/>
          <p:nvPr/>
        </p:nvSpPr>
        <p:spPr>
          <a:xfrm>
            <a:off x="6182334" y="4113365"/>
            <a:ext cx="1697901" cy="523220"/>
          </a:xfrm>
          <a:prstGeom prst="rect">
            <a:avLst/>
          </a:prstGeom>
        </p:spPr>
        <p:txBody>
          <a:bodyPr wrap="square">
            <a:spAutoFit/>
          </a:bodyPr>
          <a:lstStyle/>
          <a:p>
            <a:pPr algn="ctr"/>
            <a:r>
              <a:rPr lang="es-CO" sz="2800" dirty="0" smtClean="0"/>
              <a:t>TI</a:t>
            </a:r>
            <a:endParaRPr lang="es-CO" sz="2800" dirty="0"/>
          </a:p>
        </p:txBody>
      </p:sp>
      <p:sp>
        <p:nvSpPr>
          <p:cNvPr id="105" name="Rounded Rectangle 104"/>
          <p:cNvSpPr/>
          <p:nvPr/>
        </p:nvSpPr>
        <p:spPr>
          <a:xfrm>
            <a:off x="2784697" y="5166557"/>
            <a:ext cx="1463040"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20%</a:t>
            </a:r>
            <a:endParaRPr lang="es-CO" sz="3600" dirty="0"/>
          </a:p>
        </p:txBody>
      </p:sp>
      <p:sp>
        <p:nvSpPr>
          <p:cNvPr id="107" name="Rounded Rectangle 106"/>
          <p:cNvSpPr/>
          <p:nvPr/>
        </p:nvSpPr>
        <p:spPr>
          <a:xfrm>
            <a:off x="1199925" y="6093669"/>
            <a:ext cx="1463040"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18%</a:t>
            </a:r>
            <a:endParaRPr lang="es-CO" sz="3600" dirty="0"/>
          </a:p>
        </p:txBody>
      </p:sp>
      <p:sp>
        <p:nvSpPr>
          <p:cNvPr id="108" name="Rounded Rectangle 107"/>
          <p:cNvSpPr/>
          <p:nvPr/>
        </p:nvSpPr>
        <p:spPr>
          <a:xfrm>
            <a:off x="2784697" y="6093668"/>
            <a:ext cx="1463040"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20%</a:t>
            </a:r>
            <a:endParaRPr lang="es-CO" sz="3600" dirty="0"/>
          </a:p>
        </p:txBody>
      </p:sp>
      <p:sp>
        <p:nvSpPr>
          <p:cNvPr id="109" name="Rectangle 108"/>
          <p:cNvSpPr/>
          <p:nvPr/>
        </p:nvSpPr>
        <p:spPr>
          <a:xfrm>
            <a:off x="1199925" y="4603315"/>
            <a:ext cx="1463040" cy="584775"/>
          </a:xfrm>
          <a:prstGeom prst="rect">
            <a:avLst/>
          </a:prstGeom>
        </p:spPr>
        <p:txBody>
          <a:bodyPr wrap="square">
            <a:spAutoFit/>
          </a:bodyPr>
          <a:lstStyle/>
          <a:p>
            <a:pPr algn="ctr"/>
            <a:r>
              <a:rPr lang="es-CO" sz="1600" dirty="0" err="1" smtClean="0"/>
              <a:t>Transport</a:t>
            </a:r>
            <a:r>
              <a:rPr lang="es-CO" sz="1600" dirty="0" smtClean="0"/>
              <a:t> &amp; </a:t>
            </a:r>
            <a:r>
              <a:rPr lang="es-CO" sz="1600" dirty="0" err="1" smtClean="0"/>
              <a:t>Traffic</a:t>
            </a:r>
            <a:endParaRPr lang="es-CO" sz="1600" dirty="0"/>
          </a:p>
        </p:txBody>
      </p:sp>
      <p:sp>
        <p:nvSpPr>
          <p:cNvPr id="110" name="Rectangle 109"/>
          <p:cNvSpPr/>
          <p:nvPr/>
        </p:nvSpPr>
        <p:spPr>
          <a:xfrm>
            <a:off x="2784697" y="4633161"/>
            <a:ext cx="1463040" cy="584775"/>
          </a:xfrm>
          <a:prstGeom prst="rect">
            <a:avLst/>
          </a:prstGeom>
        </p:spPr>
        <p:txBody>
          <a:bodyPr wrap="square">
            <a:spAutoFit/>
          </a:bodyPr>
          <a:lstStyle/>
          <a:p>
            <a:pPr algn="ctr"/>
            <a:r>
              <a:rPr lang="es-CO" sz="1600" dirty="0" err="1" smtClean="0"/>
              <a:t>Defense</a:t>
            </a:r>
            <a:r>
              <a:rPr lang="es-CO" sz="1600" dirty="0" smtClean="0"/>
              <a:t> &amp; Security</a:t>
            </a:r>
            <a:endParaRPr lang="es-CO" sz="1600" dirty="0"/>
          </a:p>
        </p:txBody>
      </p:sp>
      <p:sp>
        <p:nvSpPr>
          <p:cNvPr id="111" name="Rounded Rectangle 110"/>
          <p:cNvSpPr/>
          <p:nvPr/>
        </p:nvSpPr>
        <p:spPr>
          <a:xfrm>
            <a:off x="4984699" y="6093668"/>
            <a:ext cx="1285287"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21%</a:t>
            </a:r>
            <a:endParaRPr lang="es-CO" sz="3600" dirty="0"/>
          </a:p>
        </p:txBody>
      </p:sp>
      <p:sp>
        <p:nvSpPr>
          <p:cNvPr id="112" name="Rounded Rectangle 111"/>
          <p:cNvSpPr/>
          <p:nvPr/>
        </p:nvSpPr>
        <p:spPr>
          <a:xfrm>
            <a:off x="6391718" y="6093668"/>
            <a:ext cx="1084982"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14%</a:t>
            </a:r>
            <a:endParaRPr lang="es-CO" sz="3600" dirty="0"/>
          </a:p>
        </p:txBody>
      </p:sp>
      <p:sp>
        <p:nvSpPr>
          <p:cNvPr id="113" name="Rounded Rectangle 112"/>
          <p:cNvSpPr/>
          <p:nvPr/>
        </p:nvSpPr>
        <p:spPr>
          <a:xfrm>
            <a:off x="7598432" y="6093668"/>
            <a:ext cx="1084982" cy="832323"/>
          </a:xfrm>
          <a:prstGeom prst="roundRect">
            <a:avLst/>
          </a:prstGeom>
          <a:solidFill>
            <a:srgbClr val="F9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19%</a:t>
            </a:r>
            <a:endParaRPr lang="es-CO" sz="3600" dirty="0"/>
          </a:p>
        </p:txBody>
      </p:sp>
      <p:sp>
        <p:nvSpPr>
          <p:cNvPr id="114" name="Rounded Rectangle 113"/>
          <p:cNvSpPr/>
          <p:nvPr/>
        </p:nvSpPr>
        <p:spPr>
          <a:xfrm>
            <a:off x="8874295" y="6093668"/>
            <a:ext cx="793595" cy="83232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smtClean="0"/>
              <a:t>8%</a:t>
            </a:r>
            <a:endParaRPr lang="es-CO" sz="3600" dirty="0"/>
          </a:p>
        </p:txBody>
      </p:sp>
      <p:sp>
        <p:nvSpPr>
          <p:cNvPr id="115" name="Rectangle 114"/>
          <p:cNvSpPr/>
          <p:nvPr/>
        </p:nvSpPr>
        <p:spPr>
          <a:xfrm>
            <a:off x="7522711" y="4450464"/>
            <a:ext cx="1351584" cy="584775"/>
          </a:xfrm>
          <a:prstGeom prst="rect">
            <a:avLst/>
          </a:prstGeom>
        </p:spPr>
        <p:txBody>
          <a:bodyPr wrap="square">
            <a:spAutoFit/>
          </a:bodyPr>
          <a:lstStyle/>
          <a:p>
            <a:pPr algn="ctr"/>
            <a:r>
              <a:rPr lang="es-CO" sz="1600" dirty="0" err="1" smtClean="0"/>
              <a:t>Energy</a:t>
            </a:r>
            <a:r>
              <a:rPr lang="es-CO" sz="1600" dirty="0" smtClean="0"/>
              <a:t> &amp; </a:t>
            </a:r>
            <a:r>
              <a:rPr lang="es-CO" sz="1600" dirty="0" err="1" smtClean="0"/>
              <a:t>Industry</a:t>
            </a:r>
            <a:endParaRPr lang="es-CO" sz="1600" dirty="0"/>
          </a:p>
        </p:txBody>
      </p:sp>
      <p:sp>
        <p:nvSpPr>
          <p:cNvPr id="116" name="Rectangle 115"/>
          <p:cNvSpPr/>
          <p:nvPr/>
        </p:nvSpPr>
        <p:spPr>
          <a:xfrm>
            <a:off x="5084851" y="4503684"/>
            <a:ext cx="1084982" cy="584775"/>
          </a:xfrm>
          <a:prstGeom prst="rect">
            <a:avLst/>
          </a:prstGeom>
        </p:spPr>
        <p:txBody>
          <a:bodyPr wrap="square">
            <a:spAutoFit/>
          </a:bodyPr>
          <a:lstStyle/>
          <a:p>
            <a:pPr algn="ctr"/>
            <a:r>
              <a:rPr lang="es-CO" sz="1600" dirty="0" err="1" smtClean="0"/>
              <a:t>Financial</a:t>
            </a:r>
            <a:r>
              <a:rPr lang="es-CO" sz="1600" dirty="0" smtClean="0"/>
              <a:t> </a:t>
            </a:r>
            <a:r>
              <a:rPr lang="es-CO" sz="1600" dirty="0" err="1" smtClean="0"/>
              <a:t>Services</a:t>
            </a:r>
            <a:endParaRPr lang="es-CO" sz="1600" dirty="0"/>
          </a:p>
        </p:txBody>
      </p:sp>
      <p:sp>
        <p:nvSpPr>
          <p:cNvPr id="117" name="Rectangle 116"/>
          <p:cNvSpPr/>
          <p:nvPr/>
        </p:nvSpPr>
        <p:spPr>
          <a:xfrm>
            <a:off x="8865687" y="4464701"/>
            <a:ext cx="1086200" cy="584775"/>
          </a:xfrm>
          <a:prstGeom prst="rect">
            <a:avLst/>
          </a:prstGeom>
        </p:spPr>
        <p:txBody>
          <a:bodyPr wrap="square">
            <a:spAutoFit/>
          </a:bodyPr>
          <a:lstStyle/>
          <a:p>
            <a:pPr algn="ctr"/>
            <a:r>
              <a:rPr lang="es-CO" sz="1600" dirty="0" smtClean="0"/>
              <a:t>Telecom &amp; Media</a:t>
            </a:r>
            <a:endParaRPr lang="es-CO" sz="1600" dirty="0"/>
          </a:p>
        </p:txBody>
      </p:sp>
      <p:sp>
        <p:nvSpPr>
          <p:cNvPr id="118" name="Rectangle 117"/>
          <p:cNvSpPr/>
          <p:nvPr/>
        </p:nvSpPr>
        <p:spPr>
          <a:xfrm>
            <a:off x="6182334" y="4475517"/>
            <a:ext cx="1477134" cy="584775"/>
          </a:xfrm>
          <a:prstGeom prst="rect">
            <a:avLst/>
          </a:prstGeom>
        </p:spPr>
        <p:txBody>
          <a:bodyPr wrap="square">
            <a:spAutoFit/>
          </a:bodyPr>
          <a:lstStyle/>
          <a:p>
            <a:pPr algn="ctr"/>
            <a:r>
              <a:rPr lang="es-CO" sz="1600" dirty="0" err="1" smtClean="0"/>
              <a:t>Public</a:t>
            </a:r>
            <a:r>
              <a:rPr lang="es-CO" sz="1600" dirty="0" smtClean="0"/>
              <a:t> </a:t>
            </a:r>
            <a:r>
              <a:rPr lang="es-CO" sz="1600" dirty="0" err="1" smtClean="0"/>
              <a:t>Admin</a:t>
            </a:r>
            <a:r>
              <a:rPr lang="es-CO" sz="1600" dirty="0" smtClean="0"/>
              <a:t> &amp; </a:t>
            </a:r>
            <a:r>
              <a:rPr lang="es-CO" sz="1600" dirty="0" err="1" smtClean="0"/>
              <a:t>Healthcare</a:t>
            </a:r>
            <a:endParaRPr lang="es-CO" sz="1600" dirty="0"/>
          </a:p>
        </p:txBody>
      </p:sp>
      <p:sp>
        <p:nvSpPr>
          <p:cNvPr id="119" name="Rectangle 118"/>
          <p:cNvSpPr/>
          <p:nvPr/>
        </p:nvSpPr>
        <p:spPr>
          <a:xfrm>
            <a:off x="-23556" y="5321108"/>
            <a:ext cx="1123140" cy="523220"/>
          </a:xfrm>
          <a:prstGeom prst="rect">
            <a:avLst/>
          </a:prstGeom>
        </p:spPr>
        <p:txBody>
          <a:bodyPr wrap="square">
            <a:spAutoFit/>
          </a:bodyPr>
          <a:lstStyle/>
          <a:p>
            <a:pPr algn="ctr"/>
            <a:r>
              <a:rPr lang="es-CO" sz="2800" dirty="0"/>
              <a:t>2017</a:t>
            </a:r>
          </a:p>
        </p:txBody>
      </p:sp>
      <p:sp>
        <p:nvSpPr>
          <p:cNvPr id="120" name="Rectangle 119"/>
          <p:cNvSpPr/>
          <p:nvPr/>
        </p:nvSpPr>
        <p:spPr>
          <a:xfrm>
            <a:off x="-23556" y="6246015"/>
            <a:ext cx="1131651" cy="523220"/>
          </a:xfrm>
          <a:prstGeom prst="rect">
            <a:avLst/>
          </a:prstGeom>
        </p:spPr>
        <p:txBody>
          <a:bodyPr wrap="square">
            <a:spAutoFit/>
          </a:bodyPr>
          <a:lstStyle/>
          <a:p>
            <a:pPr algn="ctr"/>
            <a:r>
              <a:rPr lang="es-CO" sz="2800" dirty="0" smtClean="0"/>
              <a:t>2018</a:t>
            </a:r>
            <a:endParaRPr lang="es-CO" sz="2800" dirty="0"/>
          </a:p>
        </p:txBody>
      </p:sp>
      <p:grpSp>
        <p:nvGrpSpPr>
          <p:cNvPr id="42" name="Grupo 41"/>
          <p:cNvGrpSpPr/>
          <p:nvPr/>
        </p:nvGrpSpPr>
        <p:grpSpPr>
          <a:xfrm>
            <a:off x="10171202" y="3861941"/>
            <a:ext cx="3251787" cy="3251198"/>
            <a:chOff x="1349534" y="870858"/>
            <a:chExt cx="3251787" cy="3251198"/>
          </a:xfrm>
        </p:grpSpPr>
        <p:sp>
          <p:nvSpPr>
            <p:cNvPr id="44" name="Arco de bloque 43"/>
            <p:cNvSpPr/>
            <p:nvPr/>
          </p:nvSpPr>
          <p:spPr>
            <a:xfrm>
              <a:off x="1422692" y="885372"/>
              <a:ext cx="3178629" cy="3236684"/>
            </a:xfrm>
            <a:prstGeom prst="blockArc">
              <a:avLst>
                <a:gd name="adj1" fmla="val 16171665"/>
                <a:gd name="adj2" fmla="val 5425148"/>
                <a:gd name="adj3" fmla="val 2499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s-CO" b="1" dirty="0" smtClean="0">
                  <a:solidFill>
                    <a:schemeClr val="bg1"/>
                  </a:solidFill>
                </a:rPr>
                <a:t>50%</a:t>
              </a:r>
            </a:p>
            <a:p>
              <a:pPr lvl="2" algn="ctr"/>
              <a:r>
                <a:rPr lang="es-CO" sz="1400" b="1" dirty="0" err="1" smtClean="0">
                  <a:solidFill>
                    <a:schemeClr val="bg1"/>
                  </a:solidFill>
                </a:rPr>
                <a:t>Spain</a:t>
              </a:r>
              <a:endParaRPr lang="es-CO" sz="1400" b="1" dirty="0">
                <a:solidFill>
                  <a:schemeClr val="bg1"/>
                </a:solidFill>
              </a:endParaRPr>
            </a:p>
          </p:txBody>
        </p:sp>
        <p:sp>
          <p:nvSpPr>
            <p:cNvPr id="45" name="Arco de bloque 44"/>
            <p:cNvSpPr/>
            <p:nvPr/>
          </p:nvSpPr>
          <p:spPr>
            <a:xfrm flipH="1">
              <a:off x="1378856" y="870858"/>
              <a:ext cx="3178629" cy="3207656"/>
            </a:xfrm>
            <a:prstGeom prst="blockArc">
              <a:avLst>
                <a:gd name="adj1" fmla="val 16171665"/>
                <a:gd name="adj2" fmla="val 19248393"/>
                <a:gd name="adj3" fmla="val 2492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chemeClr val="bg1"/>
                  </a:solidFill>
                  <a:effectLst>
                    <a:outerShdw blurRad="38100" dist="38100" dir="2700000" algn="tl">
                      <a:srgbClr val="000000">
                        <a:alpha val="43137"/>
                      </a:srgbClr>
                    </a:outerShdw>
                  </a:effectLst>
                </a:rPr>
                <a:t>14%</a:t>
              </a:r>
            </a:p>
            <a:p>
              <a:pPr algn="ctr"/>
              <a:r>
                <a:rPr lang="es-CO" b="1" dirty="0" smtClean="0">
                  <a:solidFill>
                    <a:schemeClr val="bg1"/>
                  </a:solidFill>
                  <a:effectLst>
                    <a:outerShdw blurRad="38100" dist="38100" dir="2700000" algn="tl">
                      <a:srgbClr val="000000">
                        <a:alpha val="43137"/>
                      </a:srgbClr>
                    </a:outerShdw>
                  </a:effectLst>
                </a:rPr>
                <a:t>AMEA</a:t>
              </a:r>
              <a:endParaRPr lang="es-CO" b="1" dirty="0">
                <a:solidFill>
                  <a:schemeClr val="bg1"/>
                </a:solidFill>
                <a:effectLst>
                  <a:outerShdw blurRad="38100" dist="38100" dir="2700000" algn="tl">
                    <a:srgbClr val="000000">
                      <a:alpha val="43137"/>
                    </a:srgbClr>
                  </a:outerShdw>
                </a:effectLst>
              </a:endParaRPr>
            </a:p>
          </p:txBody>
        </p:sp>
        <p:sp>
          <p:nvSpPr>
            <p:cNvPr id="48" name="Arco de bloque 47"/>
            <p:cNvSpPr/>
            <p:nvPr/>
          </p:nvSpPr>
          <p:spPr>
            <a:xfrm flipH="1">
              <a:off x="1349534" y="885372"/>
              <a:ext cx="3178629" cy="3207656"/>
            </a:xfrm>
            <a:prstGeom prst="blockArc">
              <a:avLst>
                <a:gd name="adj1" fmla="val 19257150"/>
                <a:gd name="adj2" fmla="val 1092162"/>
                <a:gd name="adj3" fmla="val 2525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chemeClr val="bg1"/>
                  </a:solidFill>
                  <a:effectLst>
                    <a:outerShdw blurRad="38100" dist="38100" dir="2700000" algn="tl">
                      <a:srgbClr val="000000">
                        <a:alpha val="43137"/>
                      </a:srgbClr>
                    </a:outerShdw>
                  </a:effectLst>
                </a:rPr>
                <a:t>16%</a:t>
              </a:r>
            </a:p>
            <a:p>
              <a:pPr marL="0" lvl="2" algn="ctr"/>
              <a:r>
                <a:rPr lang="en-US" sz="1400" b="1" dirty="0" smtClean="0">
                  <a:solidFill>
                    <a:schemeClr val="bg1"/>
                  </a:solidFill>
                </a:rPr>
                <a:t>Europe</a:t>
              </a:r>
              <a:endParaRPr lang="es-CO" sz="1400" b="1" dirty="0">
                <a:solidFill>
                  <a:schemeClr val="bg1"/>
                </a:solidFill>
              </a:endParaRPr>
            </a:p>
          </p:txBody>
        </p:sp>
        <p:sp>
          <p:nvSpPr>
            <p:cNvPr id="49" name="Arco de bloque 48"/>
            <p:cNvSpPr/>
            <p:nvPr/>
          </p:nvSpPr>
          <p:spPr>
            <a:xfrm flipH="1">
              <a:off x="1364342" y="914400"/>
              <a:ext cx="3178629" cy="3207656"/>
            </a:xfrm>
            <a:prstGeom prst="blockArc">
              <a:avLst>
                <a:gd name="adj1" fmla="val 1076222"/>
                <a:gd name="adj2" fmla="val 5425488"/>
                <a:gd name="adj3" fmla="val 2448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chemeClr val="bg1"/>
                  </a:solidFill>
                  <a:effectLst>
                    <a:outerShdw blurRad="38100" dist="38100" dir="2700000" algn="tl">
                      <a:srgbClr val="000000">
                        <a:alpha val="43137"/>
                      </a:srgbClr>
                    </a:outerShdw>
                  </a:effectLst>
                </a:rPr>
                <a:t>20%</a:t>
              </a:r>
            </a:p>
            <a:p>
              <a:pPr marL="0" lvl="2" algn="ctr"/>
              <a:r>
                <a:rPr lang="es-CO" sz="1400" b="1" dirty="0" err="1" smtClean="0">
                  <a:solidFill>
                    <a:schemeClr val="bg1"/>
                  </a:solidFill>
                </a:rPr>
                <a:t>America</a:t>
              </a:r>
              <a:endParaRPr lang="es-CO" sz="1400" b="1" dirty="0">
                <a:solidFill>
                  <a:schemeClr val="bg1"/>
                </a:solidFill>
              </a:endParaRPr>
            </a:p>
          </p:txBody>
        </p:sp>
      </p:grpSp>
      <p:sp>
        <p:nvSpPr>
          <p:cNvPr id="2" name="Rectángulo 1"/>
          <p:cNvSpPr/>
          <p:nvPr/>
        </p:nvSpPr>
        <p:spPr>
          <a:xfrm>
            <a:off x="11045355" y="5295617"/>
            <a:ext cx="1499128" cy="369332"/>
          </a:xfrm>
          <a:prstGeom prst="rect">
            <a:avLst/>
          </a:prstGeom>
        </p:spPr>
        <p:txBody>
          <a:bodyPr wrap="none">
            <a:spAutoFit/>
          </a:bodyPr>
          <a:lstStyle/>
          <a:p>
            <a:pPr algn="ctr"/>
            <a:r>
              <a:rPr lang="en-US" dirty="0"/>
              <a:t>Sales (</a:t>
            </a:r>
            <a:r>
              <a:rPr lang="en-US" dirty="0" smtClean="0"/>
              <a:t>2018) </a:t>
            </a:r>
            <a:endParaRPr lang="en-US" dirty="0"/>
          </a:p>
        </p:txBody>
      </p:sp>
    </p:spTree>
    <p:extLst>
      <p:ext uri="{BB962C8B-B14F-4D97-AF65-F5344CB8AC3E}">
        <p14:creationId xmlns:p14="http://schemas.microsoft.com/office/powerpoint/2010/main" val="18052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err="1" smtClean="0"/>
              <a:t>Partners</a:t>
            </a:r>
            <a:endParaRPr lang="es-ES" dirty="0"/>
          </a:p>
        </p:txBody>
      </p:sp>
    </p:spTree>
    <p:extLst>
      <p:ext uri="{BB962C8B-B14F-4D97-AF65-F5344CB8AC3E}">
        <p14:creationId xmlns:p14="http://schemas.microsoft.com/office/powerpoint/2010/main" val="1626355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40 CuadroTexto"/>
          <p:cNvSpPr txBox="1"/>
          <p:nvPr/>
        </p:nvSpPr>
        <p:spPr>
          <a:xfrm>
            <a:off x="4722937" y="215610"/>
            <a:ext cx="4722200" cy="461665"/>
          </a:xfrm>
          <a:prstGeom prst="rect">
            <a:avLst/>
          </a:prstGeom>
          <a:noFill/>
        </p:spPr>
        <p:txBody>
          <a:bodyPr wrap="square" rtlCol="0">
            <a:spAutoFit/>
          </a:bodyPr>
          <a:lstStyle>
            <a:defPPr>
              <a:defRPr lang="es-ES"/>
            </a:defPPr>
            <a:lvl1pPr algn="ctr">
              <a:defRPr sz="2400" b="1">
                <a:solidFill>
                  <a:srgbClr val="002060"/>
                </a:solidFill>
              </a:defRPr>
            </a:lvl1pPr>
          </a:lstStyle>
          <a:p>
            <a:r>
              <a:rPr lang="es-CO" dirty="0" err="1" smtClean="0"/>
              <a:t>Indra’s</a:t>
            </a:r>
            <a:r>
              <a:rPr lang="es-CO" dirty="0" smtClean="0"/>
              <a:t> </a:t>
            </a:r>
            <a:r>
              <a:rPr lang="es-CO" dirty="0" err="1" smtClean="0"/>
              <a:t>Partner</a:t>
            </a:r>
            <a:r>
              <a:rPr lang="es-CO" dirty="0" smtClean="0"/>
              <a:t> Network</a:t>
            </a:r>
            <a:endParaRPr lang="en-US" dirty="0"/>
          </a:p>
        </p:txBody>
      </p:sp>
      <p:pic>
        <p:nvPicPr>
          <p:cNvPr id="5122" name="Picture 2" descr="Resultado de imagen para ALLEGRO logo"/>
          <p:cNvPicPr>
            <a:picLocks noChangeAspect="1" noChangeArrowheads="1"/>
          </p:cNvPicPr>
          <p:nvPr/>
        </p:nvPicPr>
        <p:blipFill rotWithShape="1">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t="32393" b="32011"/>
          <a:stretch/>
        </p:blipFill>
        <p:spPr bwMode="auto">
          <a:xfrm>
            <a:off x="11407771" y="1081435"/>
            <a:ext cx="1468362" cy="522671"/>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p:cNvPicPr>
            <a:picLocks noChangeAspect="1"/>
          </p:cNvPicPr>
          <p:nvPr/>
        </p:nvPicPr>
        <p:blipFill>
          <a:blip r:embed="rId4"/>
          <a:stretch>
            <a:fillRect/>
          </a:stretch>
        </p:blipFill>
        <p:spPr>
          <a:xfrm>
            <a:off x="8572341" y="1157592"/>
            <a:ext cx="1745593" cy="325449"/>
          </a:xfrm>
          <a:prstGeom prst="rect">
            <a:avLst/>
          </a:prstGeom>
        </p:spPr>
      </p:pic>
      <p:pic>
        <p:nvPicPr>
          <p:cNvPr id="1033" name="Picture 1032"/>
          <p:cNvPicPr>
            <a:picLocks noChangeAspect="1"/>
          </p:cNvPicPr>
          <p:nvPr/>
        </p:nvPicPr>
        <p:blipFill>
          <a:blip r:embed="rId5"/>
          <a:stretch>
            <a:fillRect/>
          </a:stretch>
        </p:blipFill>
        <p:spPr>
          <a:xfrm>
            <a:off x="3630690" y="1054029"/>
            <a:ext cx="1040981" cy="549126"/>
          </a:xfrm>
          <a:prstGeom prst="rect">
            <a:avLst/>
          </a:prstGeom>
        </p:spPr>
      </p:pic>
      <p:pic>
        <p:nvPicPr>
          <p:cNvPr id="5170" name="Picture 50" descr="Resultado de imagen para hc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6" t="38087" r="1056" b="41789"/>
          <a:stretch/>
        </p:blipFill>
        <p:spPr bwMode="auto">
          <a:xfrm>
            <a:off x="6436056" y="1174143"/>
            <a:ext cx="963606" cy="308898"/>
          </a:xfrm>
          <a:prstGeom prst="rect">
            <a:avLst/>
          </a:prstGeom>
          <a:noFill/>
          <a:extLst>
            <a:ext uri="{909E8E84-426E-40DD-AFC4-6F175D3DCCD1}">
              <a14:hiddenFill xmlns:a14="http://schemas.microsoft.com/office/drawing/2010/main">
                <a:solidFill>
                  <a:srgbClr val="FFFFFF"/>
                </a:solidFill>
              </a14:hiddenFill>
            </a:ext>
          </a:extLst>
        </p:spPr>
      </p:pic>
      <p:pic>
        <p:nvPicPr>
          <p:cNvPr id="5186" name="Picture 66" descr="Resultado de imagen para zigbee"/>
          <p:cNvPicPr>
            <a:picLocks noChangeAspect="1" noChangeArrowheads="1"/>
          </p:cNvPicPr>
          <p:nvPr/>
        </p:nvPicPr>
        <p:blipFill rotWithShape="1">
          <a:blip r:embed="rId7">
            <a:extLst>
              <a:ext uri="{28A0092B-C50C-407E-A947-70E740481C1C}">
                <a14:useLocalDpi xmlns:a14="http://schemas.microsoft.com/office/drawing/2010/main" val="0"/>
              </a:ext>
            </a:extLst>
          </a:blip>
          <a:srcRect l="11720" t="35729" r="13093" b="30954"/>
          <a:stretch/>
        </p:blipFill>
        <p:spPr bwMode="auto">
          <a:xfrm>
            <a:off x="385969" y="1045682"/>
            <a:ext cx="2271138" cy="5658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22513" y="1717238"/>
            <a:ext cx="2632494" cy="646331"/>
          </a:xfrm>
          <a:prstGeom prst="rect">
            <a:avLst/>
          </a:prstGeom>
        </p:spPr>
        <p:txBody>
          <a:bodyPr wrap="square">
            <a:spAutoFit/>
          </a:bodyPr>
          <a:lstStyle/>
          <a:p>
            <a:pPr algn="ctr"/>
            <a:r>
              <a:rPr lang="es-CO" sz="1200" dirty="0"/>
              <a:t>Indra and Cisco </a:t>
            </a:r>
            <a:r>
              <a:rPr lang="es-CO" sz="1200" dirty="0" err="1"/>
              <a:t>sign</a:t>
            </a:r>
            <a:r>
              <a:rPr lang="es-CO" sz="1200" dirty="0"/>
              <a:t> </a:t>
            </a:r>
            <a:r>
              <a:rPr lang="es-CO" sz="1200" dirty="0" smtClean="0"/>
              <a:t>a </a:t>
            </a:r>
            <a:r>
              <a:rPr lang="es-CO" sz="1200" dirty="0" err="1" smtClean="0"/>
              <a:t>Memorandum</a:t>
            </a:r>
            <a:r>
              <a:rPr lang="es-CO" sz="1200" dirty="0" smtClean="0"/>
              <a:t> </a:t>
            </a:r>
            <a:r>
              <a:rPr lang="es-CO" sz="1200" dirty="0"/>
              <a:t>of </a:t>
            </a:r>
            <a:r>
              <a:rPr lang="es-CO" sz="1200" dirty="0" err="1"/>
              <a:t>Understanding</a:t>
            </a:r>
            <a:r>
              <a:rPr lang="es-CO" sz="1200" dirty="0"/>
              <a:t> to </a:t>
            </a:r>
            <a:r>
              <a:rPr lang="es-CO" sz="1200" dirty="0" err="1"/>
              <a:t>Develop</a:t>
            </a:r>
            <a:r>
              <a:rPr lang="es-CO" sz="1200" dirty="0"/>
              <a:t> New </a:t>
            </a:r>
            <a:r>
              <a:rPr lang="es-CO" sz="1200" dirty="0" err="1"/>
              <a:t>Tecnologies</a:t>
            </a:r>
            <a:r>
              <a:rPr lang="es-CO" sz="1200" dirty="0"/>
              <a:t> and </a:t>
            </a:r>
            <a:r>
              <a:rPr lang="es-CO" sz="1200" dirty="0" err="1"/>
              <a:t>Solutions</a:t>
            </a:r>
            <a:r>
              <a:rPr lang="es-CO" sz="1200" dirty="0"/>
              <a:t>. </a:t>
            </a:r>
          </a:p>
        </p:txBody>
      </p:sp>
      <p:sp>
        <p:nvSpPr>
          <p:cNvPr id="3" name="Rectangle 2"/>
          <p:cNvSpPr/>
          <p:nvPr/>
        </p:nvSpPr>
        <p:spPr>
          <a:xfrm>
            <a:off x="52967" y="1646902"/>
            <a:ext cx="2937143" cy="830997"/>
          </a:xfrm>
          <a:prstGeom prst="rect">
            <a:avLst/>
          </a:prstGeom>
        </p:spPr>
        <p:txBody>
          <a:bodyPr wrap="square">
            <a:spAutoFit/>
          </a:bodyPr>
          <a:lstStyle/>
          <a:p>
            <a:pPr algn="ctr"/>
            <a:r>
              <a:rPr lang="es-CO" sz="1200" dirty="0"/>
              <a:t>Indra </a:t>
            </a:r>
            <a:r>
              <a:rPr lang="es-CO" sz="1200" dirty="0" err="1"/>
              <a:t>is</a:t>
            </a:r>
            <a:r>
              <a:rPr lang="es-CO" sz="1200" dirty="0"/>
              <a:t> </a:t>
            </a:r>
            <a:r>
              <a:rPr lang="es-CO" sz="1200" dirty="0" err="1"/>
              <a:t>part</a:t>
            </a:r>
            <a:r>
              <a:rPr lang="es-CO" sz="1200" dirty="0"/>
              <a:t> of </a:t>
            </a:r>
            <a:r>
              <a:rPr lang="es-CO" sz="1200" dirty="0" err="1"/>
              <a:t>Zigbee</a:t>
            </a:r>
            <a:r>
              <a:rPr lang="es-CO" sz="1200" dirty="0"/>
              <a:t> Alliance, a non-</a:t>
            </a:r>
            <a:r>
              <a:rPr lang="es-CO" sz="1200" dirty="0" err="1"/>
              <a:t>profit</a:t>
            </a:r>
            <a:r>
              <a:rPr lang="es-CO" sz="1200" dirty="0"/>
              <a:t> </a:t>
            </a:r>
            <a:r>
              <a:rPr lang="es-CO" sz="1200" dirty="0" err="1"/>
              <a:t>association</a:t>
            </a:r>
            <a:r>
              <a:rPr lang="es-CO" sz="1200" dirty="0"/>
              <a:t> </a:t>
            </a:r>
            <a:r>
              <a:rPr lang="es-CO" sz="1200" dirty="0" err="1"/>
              <a:t>for</a:t>
            </a:r>
            <a:r>
              <a:rPr lang="es-CO" sz="1200" dirty="0"/>
              <a:t> </a:t>
            </a:r>
            <a:r>
              <a:rPr lang="es-CO" sz="1200" dirty="0" err="1"/>
              <a:t>the</a:t>
            </a:r>
            <a:r>
              <a:rPr lang="es-CO" sz="1200" dirty="0"/>
              <a:t> </a:t>
            </a:r>
            <a:r>
              <a:rPr lang="es-CO" sz="1200" dirty="0" err="1"/>
              <a:t>creation</a:t>
            </a:r>
            <a:r>
              <a:rPr lang="es-CO" sz="1200" dirty="0"/>
              <a:t> and </a:t>
            </a:r>
            <a:r>
              <a:rPr lang="es-CO" sz="1200" dirty="0" err="1"/>
              <a:t>development</a:t>
            </a:r>
            <a:r>
              <a:rPr lang="es-CO" sz="1200" dirty="0"/>
              <a:t> of </a:t>
            </a:r>
            <a:r>
              <a:rPr lang="es-CO" sz="1200" dirty="0" err="1"/>
              <a:t>the</a:t>
            </a:r>
            <a:r>
              <a:rPr lang="es-CO" sz="1200" dirty="0"/>
              <a:t> </a:t>
            </a:r>
            <a:r>
              <a:rPr lang="es-CO" sz="1200" dirty="0" err="1"/>
              <a:t>standards</a:t>
            </a:r>
            <a:r>
              <a:rPr lang="es-CO" sz="1200" dirty="0"/>
              <a:t> </a:t>
            </a:r>
            <a:r>
              <a:rPr lang="es-CO" sz="1200" dirty="0" err="1"/>
              <a:t>on</a:t>
            </a:r>
            <a:r>
              <a:rPr lang="es-CO" sz="1200" dirty="0"/>
              <a:t> </a:t>
            </a:r>
            <a:r>
              <a:rPr lang="es-CO" sz="1200" dirty="0" err="1"/>
              <a:t>which</a:t>
            </a:r>
            <a:r>
              <a:rPr lang="es-CO" sz="1200" dirty="0"/>
              <a:t> </a:t>
            </a:r>
            <a:r>
              <a:rPr lang="es-CO" sz="1200" dirty="0" err="1"/>
              <a:t>the</a:t>
            </a:r>
            <a:r>
              <a:rPr lang="es-CO" sz="1200" dirty="0"/>
              <a:t> Internet of </a:t>
            </a:r>
            <a:r>
              <a:rPr lang="es-CO" sz="1200" dirty="0" err="1"/>
              <a:t>Things</a:t>
            </a:r>
            <a:r>
              <a:rPr lang="es-CO" sz="1200" dirty="0"/>
              <a:t> (</a:t>
            </a:r>
            <a:r>
              <a:rPr lang="es-CO" sz="1200" dirty="0" err="1"/>
              <a:t>IoT</a:t>
            </a:r>
            <a:r>
              <a:rPr lang="es-CO" sz="1200" dirty="0"/>
              <a:t>) </a:t>
            </a:r>
            <a:r>
              <a:rPr lang="es-CO" sz="1200" dirty="0" err="1"/>
              <a:t>is</a:t>
            </a:r>
            <a:r>
              <a:rPr lang="es-CO" sz="1200" dirty="0"/>
              <a:t> </a:t>
            </a:r>
            <a:r>
              <a:rPr lang="es-CO" sz="1200" dirty="0" err="1"/>
              <a:t>based</a:t>
            </a:r>
            <a:r>
              <a:rPr lang="es-CO" sz="1200" dirty="0"/>
              <a:t>. </a:t>
            </a:r>
          </a:p>
        </p:txBody>
      </p:sp>
      <p:sp>
        <p:nvSpPr>
          <p:cNvPr id="4" name="Rectangle 3"/>
          <p:cNvSpPr/>
          <p:nvPr/>
        </p:nvSpPr>
        <p:spPr>
          <a:xfrm>
            <a:off x="8263254" y="1743019"/>
            <a:ext cx="2568868" cy="646331"/>
          </a:xfrm>
          <a:prstGeom prst="rect">
            <a:avLst/>
          </a:prstGeom>
        </p:spPr>
        <p:txBody>
          <a:bodyPr wrap="square">
            <a:spAutoFit/>
          </a:bodyPr>
          <a:lstStyle/>
          <a:p>
            <a:pPr algn="ctr"/>
            <a:r>
              <a:rPr lang="es-CO" sz="1200" dirty="0" smtClean="0"/>
              <a:t>Home </a:t>
            </a:r>
            <a:r>
              <a:rPr lang="es-CO" sz="1200" dirty="0" err="1"/>
              <a:t>automation</a:t>
            </a:r>
            <a:r>
              <a:rPr lang="es-CO" sz="1200" dirty="0"/>
              <a:t> </a:t>
            </a:r>
            <a:r>
              <a:rPr lang="es-CO" sz="1200" dirty="0" err="1"/>
              <a:t>research</a:t>
            </a:r>
            <a:r>
              <a:rPr lang="es-CO" sz="1200" dirty="0"/>
              <a:t> </a:t>
            </a:r>
            <a:r>
              <a:rPr lang="es-CO" sz="1200" dirty="0" err="1"/>
              <a:t>project</a:t>
            </a:r>
            <a:r>
              <a:rPr lang="es-CO" sz="1200" dirty="0"/>
              <a:t> led </a:t>
            </a:r>
            <a:r>
              <a:rPr lang="es-CO" sz="1200" dirty="0" err="1"/>
              <a:t>by</a:t>
            </a:r>
            <a:r>
              <a:rPr lang="es-CO" sz="1200" dirty="0"/>
              <a:t> Indra Software </a:t>
            </a:r>
            <a:r>
              <a:rPr lang="es-CO" sz="1200" dirty="0" err="1"/>
              <a:t>Labs</a:t>
            </a:r>
            <a:r>
              <a:rPr lang="es-CO" sz="1200" dirty="0"/>
              <a:t>.</a:t>
            </a:r>
          </a:p>
        </p:txBody>
      </p:sp>
      <p:sp>
        <p:nvSpPr>
          <p:cNvPr id="5" name="Rectangle 4"/>
          <p:cNvSpPr/>
          <p:nvPr/>
        </p:nvSpPr>
        <p:spPr>
          <a:xfrm>
            <a:off x="10832122" y="1706037"/>
            <a:ext cx="2793041" cy="830997"/>
          </a:xfrm>
          <a:prstGeom prst="rect">
            <a:avLst/>
          </a:prstGeom>
        </p:spPr>
        <p:txBody>
          <a:bodyPr wrap="square">
            <a:spAutoFit/>
          </a:bodyPr>
          <a:lstStyle/>
          <a:p>
            <a:pPr algn="ctr"/>
            <a:r>
              <a:rPr lang="es-CO" sz="1200" dirty="0" smtClean="0"/>
              <a:t>To </a:t>
            </a:r>
            <a:r>
              <a:rPr lang="es-CO" sz="1200" dirty="0" err="1"/>
              <a:t>offer</a:t>
            </a:r>
            <a:r>
              <a:rPr lang="es-CO" sz="1200" dirty="0"/>
              <a:t> </a:t>
            </a:r>
            <a:r>
              <a:rPr lang="es-CO" sz="1200" dirty="0" err="1"/>
              <a:t>services</a:t>
            </a:r>
            <a:r>
              <a:rPr lang="es-CO" sz="1200" dirty="0"/>
              <a:t> to </a:t>
            </a:r>
            <a:r>
              <a:rPr lang="es-CO" sz="1200" dirty="0" err="1"/>
              <a:t>companies</a:t>
            </a:r>
            <a:r>
              <a:rPr lang="es-CO" sz="1200" dirty="0"/>
              <a:t> </a:t>
            </a:r>
            <a:r>
              <a:rPr lang="es-CO" sz="1200" dirty="0" err="1"/>
              <a:t>related</a:t>
            </a:r>
            <a:r>
              <a:rPr lang="es-CO" sz="1200" dirty="0"/>
              <a:t> to </a:t>
            </a:r>
            <a:r>
              <a:rPr lang="es-CO" sz="1200" dirty="0" err="1"/>
              <a:t>commodity</a:t>
            </a:r>
            <a:r>
              <a:rPr lang="es-CO" sz="1200" dirty="0"/>
              <a:t> trading and </a:t>
            </a:r>
            <a:r>
              <a:rPr lang="es-CO" sz="1200" dirty="0" err="1"/>
              <a:t>risk</a:t>
            </a:r>
            <a:r>
              <a:rPr lang="es-CO" sz="1200" dirty="0"/>
              <a:t> </a:t>
            </a:r>
            <a:r>
              <a:rPr lang="es-CO" sz="1200" dirty="0" err="1"/>
              <a:t>management</a:t>
            </a:r>
            <a:r>
              <a:rPr lang="es-CO" sz="1200" dirty="0"/>
              <a:t> (CTRM, </a:t>
            </a:r>
            <a:r>
              <a:rPr lang="es-CO" sz="1200" dirty="0" err="1"/>
              <a:t>Commodity</a:t>
            </a:r>
            <a:r>
              <a:rPr lang="es-CO" sz="1200" dirty="0"/>
              <a:t> Trading and </a:t>
            </a:r>
            <a:r>
              <a:rPr lang="es-CO" sz="1200" dirty="0" err="1"/>
              <a:t>Risk</a:t>
            </a:r>
            <a:r>
              <a:rPr lang="es-CO" sz="1200" dirty="0"/>
              <a:t> Management</a:t>
            </a:r>
            <a:r>
              <a:rPr lang="es-CO" sz="1200" dirty="0" smtClean="0"/>
              <a:t>).</a:t>
            </a:r>
            <a:endParaRPr lang="es-CO" sz="1200" dirty="0"/>
          </a:p>
        </p:txBody>
      </p:sp>
      <p:sp>
        <p:nvSpPr>
          <p:cNvPr id="6" name="Rectangle 5"/>
          <p:cNvSpPr/>
          <p:nvPr/>
        </p:nvSpPr>
        <p:spPr>
          <a:xfrm>
            <a:off x="5528140" y="1763404"/>
            <a:ext cx="2765952" cy="1200329"/>
          </a:xfrm>
          <a:prstGeom prst="rect">
            <a:avLst/>
          </a:prstGeom>
        </p:spPr>
        <p:txBody>
          <a:bodyPr wrap="square">
            <a:spAutoFit/>
          </a:bodyPr>
          <a:lstStyle/>
          <a:p>
            <a:pPr algn="ctr"/>
            <a:r>
              <a:rPr lang="es-CO" sz="1200" dirty="0"/>
              <a:t>HCL has </a:t>
            </a:r>
            <a:r>
              <a:rPr lang="es-CO" sz="1200" dirty="0" err="1"/>
              <a:t>become</a:t>
            </a:r>
            <a:r>
              <a:rPr lang="es-CO" sz="1200" dirty="0"/>
              <a:t> </a:t>
            </a:r>
            <a:r>
              <a:rPr lang="es-CO" sz="1200" dirty="0" err="1"/>
              <a:t>the</a:t>
            </a:r>
            <a:r>
              <a:rPr lang="es-CO" sz="1200" dirty="0"/>
              <a:t> </a:t>
            </a:r>
            <a:r>
              <a:rPr lang="es-CO" sz="1200" dirty="0" err="1"/>
              <a:t>first</a:t>
            </a:r>
            <a:r>
              <a:rPr lang="es-CO" sz="1200" dirty="0"/>
              <a:t> </a:t>
            </a:r>
            <a:r>
              <a:rPr lang="es-CO" sz="1200" dirty="0" err="1"/>
              <a:t>partner</a:t>
            </a:r>
            <a:r>
              <a:rPr lang="es-CO" sz="1200" dirty="0"/>
              <a:t> to </a:t>
            </a:r>
            <a:r>
              <a:rPr lang="es-CO" sz="1200" dirty="0" err="1"/>
              <a:t>market</a:t>
            </a:r>
            <a:r>
              <a:rPr lang="es-CO" sz="1200" dirty="0"/>
              <a:t> </a:t>
            </a:r>
            <a:r>
              <a:rPr lang="es-CO" sz="1200" dirty="0" err="1"/>
              <a:t>InGRID</a:t>
            </a:r>
            <a:r>
              <a:rPr lang="es-CO" sz="1200" dirty="0"/>
              <a:t> Active </a:t>
            </a:r>
            <a:r>
              <a:rPr lang="es-CO" sz="1200" dirty="0" err="1"/>
              <a:t>Grid</a:t>
            </a:r>
            <a:r>
              <a:rPr lang="es-CO" sz="1200" dirty="0"/>
              <a:t> Management (AGM</a:t>
            </a:r>
            <a:r>
              <a:rPr lang="es-CO" sz="1200" dirty="0" smtClean="0"/>
              <a:t>). </a:t>
            </a:r>
            <a:r>
              <a:rPr lang="en-US" sz="1200" dirty="0"/>
              <a:t>HCL </a:t>
            </a:r>
            <a:r>
              <a:rPr lang="en-US" sz="1200" dirty="0" err="1"/>
              <a:t>IoT</a:t>
            </a:r>
            <a:r>
              <a:rPr lang="en-US" sz="1200" dirty="0"/>
              <a:t> will offer the </a:t>
            </a:r>
            <a:r>
              <a:rPr lang="en-US" sz="1200" dirty="0" err="1"/>
              <a:t>InGRID</a:t>
            </a:r>
            <a:r>
              <a:rPr lang="en-US" sz="1200" dirty="0"/>
              <a:t> AGM platform to sector companies in the United States and </a:t>
            </a:r>
            <a:r>
              <a:rPr lang="en-US" sz="1200" dirty="0" smtClean="0"/>
              <a:t>Canada.</a:t>
            </a:r>
            <a:endParaRPr lang="es-CO" sz="1200" dirty="0"/>
          </a:p>
        </p:txBody>
      </p:sp>
      <p:pic>
        <p:nvPicPr>
          <p:cNvPr id="52" name="Picture 51"/>
          <p:cNvPicPr>
            <a:picLocks noChangeAspect="1"/>
          </p:cNvPicPr>
          <p:nvPr/>
        </p:nvPicPr>
        <p:blipFill rotWithShape="1">
          <a:blip r:embed="rId8"/>
          <a:srcRect l="18811" t="12880" r="7890" b="10059"/>
          <a:stretch/>
        </p:blipFill>
        <p:spPr>
          <a:xfrm>
            <a:off x="1028761" y="4719231"/>
            <a:ext cx="1168222" cy="421858"/>
          </a:xfrm>
          <a:prstGeom prst="rect">
            <a:avLst/>
          </a:prstGeom>
        </p:spPr>
      </p:pic>
      <p:pic>
        <p:nvPicPr>
          <p:cNvPr id="53" name="Picture 52"/>
          <p:cNvPicPr>
            <a:picLocks noChangeAspect="1"/>
          </p:cNvPicPr>
          <p:nvPr/>
        </p:nvPicPr>
        <p:blipFill>
          <a:blip r:embed="rId9"/>
          <a:stretch>
            <a:fillRect/>
          </a:stretch>
        </p:blipFill>
        <p:spPr>
          <a:xfrm>
            <a:off x="417275" y="5882453"/>
            <a:ext cx="1141228" cy="297124"/>
          </a:xfrm>
          <a:prstGeom prst="rect">
            <a:avLst/>
          </a:prstGeom>
        </p:spPr>
      </p:pic>
      <p:pic>
        <p:nvPicPr>
          <p:cNvPr id="54" name="Picture 4" descr="Resultado de imagen para ALTULA"/>
          <p:cNvPicPr>
            <a:picLocks noChangeAspect="1" noChangeArrowheads="1"/>
          </p:cNvPicPr>
          <p:nvPr/>
        </p:nvPicPr>
        <p:blipFill rotWithShape="1">
          <a:blip r:embed="rId10">
            <a:extLst>
              <a:ext uri="{28A0092B-C50C-407E-A947-70E740481C1C}">
                <a14:useLocalDpi xmlns:a14="http://schemas.microsoft.com/office/drawing/2010/main" val="0"/>
              </a:ext>
            </a:extLst>
          </a:blip>
          <a:srcRect t="31820" b="29349"/>
          <a:stretch/>
        </p:blipFill>
        <p:spPr bwMode="auto">
          <a:xfrm>
            <a:off x="2392835" y="4742603"/>
            <a:ext cx="942087" cy="3658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esultado de imagen para AMDOC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575" t="32480" r="13048" b="32058"/>
          <a:stretch/>
        </p:blipFill>
        <p:spPr bwMode="auto">
          <a:xfrm>
            <a:off x="6360377" y="4780040"/>
            <a:ext cx="1392521" cy="32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4"/>
          <a:stretch>
            <a:fillRect/>
          </a:stretch>
        </p:blipFill>
        <p:spPr>
          <a:xfrm>
            <a:off x="4713582" y="4798332"/>
            <a:ext cx="1526784" cy="284654"/>
          </a:xfrm>
          <a:prstGeom prst="rect">
            <a:avLst/>
          </a:prstGeom>
        </p:spPr>
      </p:pic>
      <p:pic>
        <p:nvPicPr>
          <p:cNvPr id="57" name="Picture 8" descr="Resultado de imagen para arcsigh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6398" b="25324"/>
          <a:stretch/>
        </p:blipFill>
        <p:spPr bwMode="auto">
          <a:xfrm>
            <a:off x="3381612" y="4775882"/>
            <a:ext cx="1259640" cy="37704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Resultado de imagen para ERP del Grupo AriÃ³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79393" y="4749255"/>
            <a:ext cx="799244" cy="58664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Resultado de imagen para &quot;arrow iberia&quot;"/>
          <p:cNvPicPr>
            <a:picLocks noChangeAspect="1" noChangeArrowheads="1"/>
          </p:cNvPicPr>
          <p:nvPr/>
        </p:nvPicPr>
        <p:blipFill rotWithShape="1">
          <a:blip r:embed="rId14">
            <a:extLst>
              <a:ext uri="{28A0092B-C50C-407E-A947-70E740481C1C}">
                <a14:useLocalDpi xmlns:a14="http://schemas.microsoft.com/office/drawing/2010/main" val="0"/>
              </a:ext>
            </a:extLst>
          </a:blip>
          <a:srcRect t="25780" b="24116"/>
          <a:stretch/>
        </p:blipFill>
        <p:spPr bwMode="auto">
          <a:xfrm>
            <a:off x="5136735" y="5214917"/>
            <a:ext cx="1485304" cy="3720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Resultado de imagen para aruba networks"/>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58725"/>
          <a:stretch/>
        </p:blipFill>
        <p:spPr bwMode="auto">
          <a:xfrm>
            <a:off x="10063061" y="4723090"/>
            <a:ext cx="961214" cy="4974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rotWithShape="1">
          <a:blip r:embed="rId16"/>
          <a:srcRect l="10150" t="23126" r="9071" b="23862"/>
          <a:stretch/>
        </p:blipFill>
        <p:spPr>
          <a:xfrm>
            <a:off x="2469097" y="5356408"/>
            <a:ext cx="1028068" cy="219647"/>
          </a:xfrm>
          <a:prstGeom prst="rect">
            <a:avLst/>
          </a:prstGeom>
        </p:spPr>
      </p:pic>
      <p:pic>
        <p:nvPicPr>
          <p:cNvPr id="62" name="Picture 61"/>
          <p:cNvPicPr>
            <a:picLocks noChangeAspect="1"/>
          </p:cNvPicPr>
          <p:nvPr/>
        </p:nvPicPr>
        <p:blipFill rotWithShape="1">
          <a:blip r:embed="rId17"/>
          <a:srcRect l="9126" t="25578" r="8449" b="26256"/>
          <a:stretch/>
        </p:blipFill>
        <p:spPr>
          <a:xfrm>
            <a:off x="850227" y="5263395"/>
            <a:ext cx="1205163" cy="352126"/>
          </a:xfrm>
          <a:prstGeom prst="rect">
            <a:avLst/>
          </a:prstGeom>
        </p:spPr>
      </p:pic>
      <p:pic>
        <p:nvPicPr>
          <p:cNvPr id="63" name="Picture 16" descr="Resultado de imagen para atlantis computing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21243" y="5170136"/>
            <a:ext cx="778475" cy="40591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Resultado de imagen para aubay nlu logo"/>
          <p:cNvPicPr>
            <a:picLocks noChangeAspect="1" noChangeArrowheads="1"/>
          </p:cNvPicPr>
          <p:nvPr/>
        </p:nvPicPr>
        <p:blipFill rotWithShape="1">
          <a:blip r:embed="rId19">
            <a:extLst>
              <a:ext uri="{28A0092B-C50C-407E-A947-70E740481C1C}">
                <a14:useLocalDpi xmlns:a14="http://schemas.microsoft.com/office/drawing/2010/main" val="0"/>
              </a:ext>
            </a:extLst>
          </a:blip>
          <a:srcRect l="19648" r="19947"/>
          <a:stretch/>
        </p:blipFill>
        <p:spPr bwMode="auto">
          <a:xfrm>
            <a:off x="159584" y="4535269"/>
            <a:ext cx="785758" cy="78049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Resultado de imagen para aurionpr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10873" y="5579854"/>
            <a:ext cx="1871396" cy="66404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Resultado de imagen para AuthComm"/>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13894" y="5184859"/>
            <a:ext cx="2115032" cy="3764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rotWithShape="1">
          <a:blip r:embed="rId22"/>
          <a:srcRect l="-1530" t="14438" r="1530" b="19757"/>
          <a:stretch/>
        </p:blipFill>
        <p:spPr>
          <a:xfrm>
            <a:off x="11044372" y="4759937"/>
            <a:ext cx="1179434" cy="388062"/>
          </a:xfrm>
          <a:prstGeom prst="rect">
            <a:avLst/>
          </a:prstGeom>
        </p:spPr>
      </p:pic>
      <p:pic>
        <p:nvPicPr>
          <p:cNvPr id="68" name="Picture 26" descr="Resultado de imagen para bitam.es"/>
          <p:cNvPicPr>
            <a:picLocks noChangeAspect="1" noChangeArrowheads="1"/>
          </p:cNvPicPr>
          <p:nvPr/>
        </p:nvPicPr>
        <p:blipFill rotWithShape="1">
          <a:blip r:embed="rId23">
            <a:extLst>
              <a:ext uri="{28A0092B-C50C-407E-A947-70E740481C1C}">
                <a14:useLocalDpi xmlns:a14="http://schemas.microsoft.com/office/drawing/2010/main" val="0"/>
              </a:ext>
            </a:extLst>
          </a:blip>
          <a:srcRect l="25518" t="34123" r="26504" b="36096"/>
          <a:stretch/>
        </p:blipFill>
        <p:spPr bwMode="auto">
          <a:xfrm>
            <a:off x="1755796" y="6141558"/>
            <a:ext cx="1620061" cy="4778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8" descr="Resultado de imagen para ca technologies"/>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2799" t="36004" r="21239" b="36730"/>
          <a:stretch/>
        </p:blipFill>
        <p:spPr bwMode="auto">
          <a:xfrm>
            <a:off x="2821530" y="3061305"/>
            <a:ext cx="1657247" cy="39069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0" descr="Resultado de imagen para cim maintenance"/>
          <p:cNvPicPr>
            <a:picLocks noChangeAspect="1" noChangeArrowheads="1"/>
          </p:cNvPicPr>
          <p:nvPr/>
        </p:nvPicPr>
        <p:blipFill rotWithShape="1">
          <a:blip r:embed="rId25">
            <a:extLst>
              <a:ext uri="{28A0092B-C50C-407E-A947-70E740481C1C}">
                <a14:useLocalDpi xmlns:a14="http://schemas.microsoft.com/office/drawing/2010/main" val="0"/>
              </a:ext>
            </a:extLst>
          </a:blip>
          <a:srcRect t="25606" b="31788"/>
          <a:stretch/>
        </p:blipFill>
        <p:spPr bwMode="auto">
          <a:xfrm>
            <a:off x="3466234" y="6196073"/>
            <a:ext cx="916327" cy="39041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4" descr="Resultado de imagen para citrix"/>
          <p:cNvPicPr>
            <a:picLocks noChangeAspect="1" noChangeArrowheads="1"/>
          </p:cNvPicPr>
          <p:nvPr/>
        </p:nvPicPr>
        <p:blipFill rotWithShape="1">
          <a:blip r:embed="rId26">
            <a:extLst>
              <a:ext uri="{28A0092B-C50C-407E-A947-70E740481C1C}">
                <a14:useLocalDpi xmlns:a14="http://schemas.microsoft.com/office/drawing/2010/main" val="0"/>
              </a:ext>
            </a:extLst>
          </a:blip>
          <a:srcRect t="27721" b="27407"/>
          <a:stretch/>
        </p:blipFill>
        <p:spPr bwMode="auto">
          <a:xfrm>
            <a:off x="12296013" y="4612558"/>
            <a:ext cx="1315380" cy="59023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rotWithShape="1">
          <a:blip r:embed="rId27"/>
          <a:srcRect l="13409" t="34686" r="12021" b="40013"/>
          <a:stretch/>
        </p:blipFill>
        <p:spPr>
          <a:xfrm>
            <a:off x="11842520" y="5255061"/>
            <a:ext cx="1570595" cy="277594"/>
          </a:xfrm>
          <a:prstGeom prst="rect">
            <a:avLst/>
          </a:prstGeom>
        </p:spPr>
      </p:pic>
      <p:pic>
        <p:nvPicPr>
          <p:cNvPr id="74" name="Picture 38" descr="Resultado de imagen para esri"/>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869048" y="4748565"/>
            <a:ext cx="975562" cy="39924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0" descr="Resultado de imagen para european software institute"/>
          <p:cNvPicPr>
            <a:picLocks noChangeAspect="1" noChangeArrowheads="1"/>
          </p:cNvPicPr>
          <p:nvPr/>
        </p:nvPicPr>
        <p:blipFill rotWithShape="1">
          <a:blip r:embed="rId29">
            <a:extLst>
              <a:ext uri="{28A0092B-C50C-407E-A947-70E740481C1C}">
                <a14:useLocalDpi xmlns:a14="http://schemas.microsoft.com/office/drawing/2010/main" val="0"/>
              </a:ext>
            </a:extLst>
          </a:blip>
          <a:srcRect l="13407" t="30741" r="11088" b="31506"/>
          <a:stretch/>
        </p:blipFill>
        <p:spPr bwMode="auto">
          <a:xfrm>
            <a:off x="4478777" y="6174499"/>
            <a:ext cx="986305" cy="49315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2" descr="Resultado de imagen para FUJITSU TECHNOLOGY SOLUTIONS"/>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12782" b="16303"/>
          <a:stretch/>
        </p:blipFill>
        <p:spPr bwMode="auto">
          <a:xfrm>
            <a:off x="5526531" y="6140665"/>
            <a:ext cx="1207489" cy="61866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4" descr="Resultado de imagen para ge digital energy"/>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18338" b="20717"/>
          <a:stretch/>
        </p:blipFill>
        <p:spPr bwMode="auto">
          <a:xfrm>
            <a:off x="10433364" y="6188716"/>
            <a:ext cx="1579638" cy="48134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6" descr="Resultado de imagen para genesys"/>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14279" t="25904" r="13811" b="29238"/>
          <a:stretch/>
        </p:blipFill>
        <p:spPr bwMode="auto">
          <a:xfrm>
            <a:off x="9067340" y="6189151"/>
            <a:ext cx="1240725" cy="40633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8" descr="Imagen relacionada"/>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7816" t="34650" r="6800" b="34785"/>
          <a:stretch/>
        </p:blipFill>
        <p:spPr bwMode="auto">
          <a:xfrm>
            <a:off x="12174934" y="6189151"/>
            <a:ext cx="1360721" cy="48709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p:cNvPicPr>
            <a:picLocks noChangeAspect="1"/>
          </p:cNvPicPr>
          <p:nvPr/>
        </p:nvPicPr>
        <p:blipFill rotWithShape="1">
          <a:blip r:embed="rId34"/>
          <a:srcRect t="39707" b="38958"/>
          <a:stretch/>
        </p:blipFill>
        <p:spPr>
          <a:xfrm>
            <a:off x="6798737" y="6182697"/>
            <a:ext cx="2238375" cy="434897"/>
          </a:xfrm>
          <a:prstGeom prst="rect">
            <a:avLst/>
          </a:prstGeom>
        </p:spPr>
      </p:pic>
      <p:pic>
        <p:nvPicPr>
          <p:cNvPr id="82" name="Picture 81"/>
          <p:cNvPicPr>
            <a:picLocks noChangeAspect="1"/>
          </p:cNvPicPr>
          <p:nvPr/>
        </p:nvPicPr>
        <p:blipFill>
          <a:blip r:embed="rId35"/>
          <a:stretch>
            <a:fillRect/>
          </a:stretch>
        </p:blipFill>
        <p:spPr>
          <a:xfrm>
            <a:off x="4142891" y="5315765"/>
            <a:ext cx="618469" cy="247387"/>
          </a:xfrm>
          <a:prstGeom prst="rect">
            <a:avLst/>
          </a:prstGeom>
        </p:spPr>
      </p:pic>
      <p:pic>
        <p:nvPicPr>
          <p:cNvPr id="83" name="Picture 82"/>
          <p:cNvPicPr>
            <a:picLocks noChangeAspect="1"/>
          </p:cNvPicPr>
          <p:nvPr/>
        </p:nvPicPr>
        <p:blipFill rotWithShape="1">
          <a:blip r:embed="rId36"/>
          <a:srcRect t="41805" b="41805"/>
          <a:stretch/>
        </p:blipFill>
        <p:spPr>
          <a:xfrm>
            <a:off x="7016966" y="5753986"/>
            <a:ext cx="1905000" cy="312235"/>
          </a:xfrm>
          <a:prstGeom prst="rect">
            <a:avLst/>
          </a:prstGeom>
        </p:spPr>
      </p:pic>
      <p:pic>
        <p:nvPicPr>
          <p:cNvPr id="84" name="Picture 54" descr="Resultado de imagen para informatica company"/>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9223291" y="5202794"/>
            <a:ext cx="1502796" cy="44285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6" descr="Resultado de imagen para intel"/>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1310480" y="5707888"/>
            <a:ext cx="566489" cy="37411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a:blip r:embed="rId39"/>
          <a:stretch>
            <a:fillRect/>
          </a:stretch>
        </p:blipFill>
        <p:spPr>
          <a:xfrm>
            <a:off x="9979909" y="3021340"/>
            <a:ext cx="788156" cy="402231"/>
          </a:xfrm>
          <a:prstGeom prst="rect">
            <a:avLst/>
          </a:prstGeom>
        </p:spPr>
      </p:pic>
      <p:pic>
        <p:nvPicPr>
          <p:cNvPr id="87" name="Picture 60" descr="Resultado de imagen para sas company"/>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2425702" y="5709176"/>
            <a:ext cx="859186" cy="37154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2" descr="Resultado de imagen para software ag"/>
          <p:cNvPicPr>
            <a:picLocks noChangeAspect="1" noChangeArrowheads="1"/>
          </p:cNvPicPr>
          <p:nvPr/>
        </p:nvPicPr>
        <p:blipFill rotWithShape="1">
          <a:blip r:embed="rId41">
            <a:extLst>
              <a:ext uri="{28A0092B-C50C-407E-A947-70E740481C1C}">
                <a14:useLocalDpi xmlns:a14="http://schemas.microsoft.com/office/drawing/2010/main" val="0"/>
              </a:ext>
            </a:extLst>
          </a:blip>
          <a:srcRect t="37463" b="41463"/>
          <a:stretch/>
        </p:blipFill>
        <p:spPr bwMode="auto">
          <a:xfrm>
            <a:off x="8834817" y="5703756"/>
            <a:ext cx="1905000" cy="40144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p:cNvPicPr>
            <a:picLocks noChangeAspect="1"/>
          </p:cNvPicPr>
          <p:nvPr/>
        </p:nvPicPr>
        <p:blipFill rotWithShape="1">
          <a:blip r:embed="rId42"/>
          <a:srcRect t="10976"/>
          <a:stretch/>
        </p:blipFill>
        <p:spPr>
          <a:xfrm>
            <a:off x="5788379" y="5685013"/>
            <a:ext cx="1142934" cy="497684"/>
          </a:xfrm>
          <a:prstGeom prst="rect">
            <a:avLst/>
          </a:prstGeom>
        </p:spPr>
      </p:pic>
      <p:pic>
        <p:nvPicPr>
          <p:cNvPr id="90" name="Picture 89"/>
          <p:cNvPicPr>
            <a:picLocks noChangeAspect="1"/>
          </p:cNvPicPr>
          <p:nvPr/>
        </p:nvPicPr>
        <p:blipFill>
          <a:blip r:embed="rId43"/>
          <a:stretch>
            <a:fillRect/>
          </a:stretch>
        </p:blipFill>
        <p:spPr>
          <a:xfrm>
            <a:off x="2178563" y="5754002"/>
            <a:ext cx="1342780" cy="347684"/>
          </a:xfrm>
          <a:prstGeom prst="rect">
            <a:avLst/>
          </a:prstGeom>
        </p:spPr>
      </p:pic>
      <p:pic>
        <p:nvPicPr>
          <p:cNvPr id="91" name="Picture 90"/>
          <p:cNvPicPr>
            <a:picLocks noChangeAspect="1"/>
          </p:cNvPicPr>
          <p:nvPr/>
        </p:nvPicPr>
        <p:blipFill rotWithShape="1">
          <a:blip r:embed="rId44"/>
          <a:srcRect t="23809" b="20656"/>
          <a:stretch/>
        </p:blipFill>
        <p:spPr>
          <a:xfrm>
            <a:off x="126316" y="6186714"/>
            <a:ext cx="1587724" cy="427177"/>
          </a:xfrm>
          <a:prstGeom prst="rect">
            <a:avLst/>
          </a:prstGeom>
        </p:spPr>
      </p:pic>
      <p:sp>
        <p:nvSpPr>
          <p:cNvPr id="93" name="40 CuadroTexto"/>
          <p:cNvSpPr txBox="1"/>
          <p:nvPr/>
        </p:nvSpPr>
        <p:spPr>
          <a:xfrm>
            <a:off x="4613500" y="3784635"/>
            <a:ext cx="4722200" cy="461665"/>
          </a:xfrm>
          <a:prstGeom prst="rect">
            <a:avLst/>
          </a:prstGeom>
          <a:noFill/>
        </p:spPr>
        <p:txBody>
          <a:bodyPr wrap="square" rtlCol="0">
            <a:spAutoFit/>
          </a:bodyPr>
          <a:lstStyle>
            <a:defPPr>
              <a:defRPr lang="es-ES"/>
            </a:defPPr>
            <a:lvl1pPr algn="ctr">
              <a:defRPr sz="2400" b="1">
                <a:solidFill>
                  <a:srgbClr val="002060"/>
                </a:solidFill>
              </a:defRPr>
            </a:lvl1pPr>
          </a:lstStyle>
          <a:p>
            <a:r>
              <a:rPr lang="es-CO" dirty="0" err="1" smtClean="0"/>
              <a:t>Other</a:t>
            </a:r>
            <a:r>
              <a:rPr lang="es-CO" dirty="0" smtClean="0"/>
              <a:t> </a:t>
            </a:r>
            <a:r>
              <a:rPr lang="es-CO" dirty="0" err="1" smtClean="0"/>
              <a:t>partners</a:t>
            </a:r>
            <a:endParaRPr lang="en-US" dirty="0"/>
          </a:p>
        </p:txBody>
      </p:sp>
      <p:sp>
        <p:nvSpPr>
          <p:cNvPr id="80" name="8 Flecha curvada hacia la izquierda">
            <a:hlinkClick r:id="rId45" action="ppaction://hlinksldjump"/>
          </p:cNvPr>
          <p:cNvSpPr/>
          <p:nvPr/>
        </p:nvSpPr>
        <p:spPr>
          <a:xfrm>
            <a:off x="13168510" y="6666733"/>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sp>
        <p:nvSpPr>
          <p:cNvPr id="7" name="Rectangle 6"/>
          <p:cNvSpPr/>
          <p:nvPr/>
        </p:nvSpPr>
        <p:spPr>
          <a:xfrm>
            <a:off x="1714041" y="3477958"/>
            <a:ext cx="3892144" cy="830997"/>
          </a:xfrm>
          <a:prstGeom prst="rect">
            <a:avLst/>
          </a:prstGeom>
        </p:spPr>
        <p:txBody>
          <a:bodyPr wrap="square">
            <a:spAutoFit/>
          </a:bodyPr>
          <a:lstStyle/>
          <a:p>
            <a:pPr algn="ctr"/>
            <a:r>
              <a:rPr lang="es-CO" sz="1200" dirty="0" smtClean="0"/>
              <a:t>In 2011, </a:t>
            </a:r>
            <a:r>
              <a:rPr lang="es-CO" sz="1200" dirty="0" err="1"/>
              <a:t>d</a:t>
            </a:r>
            <a:r>
              <a:rPr lang="es-CO" sz="1200" dirty="0" err="1" smtClean="0"/>
              <a:t>uring</a:t>
            </a:r>
            <a:r>
              <a:rPr lang="es-CO" sz="1200" dirty="0" smtClean="0"/>
              <a:t> Cloud </a:t>
            </a:r>
            <a:r>
              <a:rPr lang="es-CO" sz="1200" dirty="0" err="1" smtClean="0"/>
              <a:t>Academy</a:t>
            </a:r>
            <a:r>
              <a:rPr lang="es-CO" sz="1200" dirty="0" smtClean="0"/>
              <a:t> Summit, CA </a:t>
            </a:r>
            <a:r>
              <a:rPr lang="es-CO" sz="1200" dirty="0"/>
              <a:t>Technologies and </a:t>
            </a:r>
            <a:r>
              <a:rPr lang="es-CO" sz="1200" dirty="0" err="1"/>
              <a:t>its</a:t>
            </a:r>
            <a:r>
              <a:rPr lang="es-CO" sz="1200" dirty="0"/>
              <a:t> </a:t>
            </a:r>
            <a:r>
              <a:rPr lang="es-CO" sz="1200" dirty="0" err="1"/>
              <a:t>partners</a:t>
            </a:r>
            <a:r>
              <a:rPr lang="es-CO" sz="1200" dirty="0"/>
              <a:t> </a:t>
            </a:r>
            <a:r>
              <a:rPr lang="es-CO" sz="1200" dirty="0" err="1"/>
              <a:t>Accenture</a:t>
            </a:r>
            <a:r>
              <a:rPr lang="es-CO" sz="1200" dirty="0"/>
              <a:t>, </a:t>
            </a:r>
            <a:r>
              <a:rPr lang="es-CO" sz="1200" dirty="0" err="1"/>
              <a:t>Capgemini</a:t>
            </a:r>
            <a:r>
              <a:rPr lang="es-CO" sz="1200" dirty="0"/>
              <a:t>, Cisco, </a:t>
            </a:r>
            <a:r>
              <a:rPr lang="es-CO" sz="1200" dirty="0" err="1"/>
              <a:t>everis</a:t>
            </a:r>
            <a:r>
              <a:rPr lang="es-CO" sz="1200" dirty="0" smtClean="0"/>
              <a:t>, </a:t>
            </a:r>
            <a:r>
              <a:rPr lang="es-CO" sz="1200" dirty="0" err="1" smtClean="0"/>
              <a:t>including</a:t>
            </a:r>
            <a:r>
              <a:rPr lang="es-CO" sz="1200" dirty="0" smtClean="0"/>
              <a:t> </a:t>
            </a:r>
            <a:r>
              <a:rPr lang="es-CO" sz="1200" dirty="0"/>
              <a:t>Indra, </a:t>
            </a:r>
            <a:r>
              <a:rPr lang="es-CO" sz="1200" dirty="0" err="1" smtClean="0"/>
              <a:t>showcased</a:t>
            </a:r>
            <a:r>
              <a:rPr lang="es-CO" sz="1200" dirty="0" smtClean="0"/>
              <a:t> </a:t>
            </a:r>
            <a:r>
              <a:rPr lang="es-CO" sz="1200" dirty="0" err="1" smtClean="0"/>
              <a:t>technological</a:t>
            </a:r>
            <a:r>
              <a:rPr lang="es-CO" sz="1200" dirty="0" smtClean="0"/>
              <a:t> </a:t>
            </a:r>
            <a:r>
              <a:rPr lang="es-CO" sz="1200" dirty="0" err="1" smtClean="0"/>
              <a:t>proposals</a:t>
            </a:r>
            <a:r>
              <a:rPr lang="es-CO" sz="1200" dirty="0" smtClean="0"/>
              <a:t> </a:t>
            </a:r>
            <a:r>
              <a:rPr lang="es-CO" sz="1200" dirty="0" err="1" smtClean="0"/>
              <a:t>for</a:t>
            </a:r>
            <a:r>
              <a:rPr lang="es-CO" sz="1200" dirty="0" smtClean="0"/>
              <a:t> </a:t>
            </a:r>
            <a:r>
              <a:rPr lang="es-CO" sz="1200" dirty="0" err="1" smtClean="0"/>
              <a:t>cloud</a:t>
            </a:r>
            <a:r>
              <a:rPr lang="es-CO" sz="1200" dirty="0" smtClean="0"/>
              <a:t> </a:t>
            </a:r>
            <a:r>
              <a:rPr lang="es-CO" sz="1200" dirty="0" err="1"/>
              <a:t>computing</a:t>
            </a:r>
            <a:r>
              <a:rPr lang="es-CO" sz="1200" dirty="0"/>
              <a:t> </a:t>
            </a:r>
            <a:r>
              <a:rPr lang="es-CO" sz="1200" dirty="0" err="1" smtClean="0"/>
              <a:t>strategy</a:t>
            </a:r>
            <a:endParaRPr lang="es-CO" sz="1200" dirty="0"/>
          </a:p>
        </p:txBody>
      </p:sp>
      <p:sp>
        <p:nvSpPr>
          <p:cNvPr id="8" name="Rectangle 7"/>
          <p:cNvSpPr/>
          <p:nvPr/>
        </p:nvSpPr>
        <p:spPr>
          <a:xfrm>
            <a:off x="8720495" y="3465547"/>
            <a:ext cx="3000553" cy="830997"/>
          </a:xfrm>
          <a:prstGeom prst="rect">
            <a:avLst/>
          </a:prstGeom>
        </p:spPr>
        <p:txBody>
          <a:bodyPr wrap="square">
            <a:spAutoFit/>
          </a:bodyPr>
          <a:lstStyle/>
          <a:p>
            <a:pPr algn="ctr"/>
            <a:r>
              <a:rPr lang="es-CO" sz="1200" dirty="0"/>
              <a:t>Indra </a:t>
            </a:r>
            <a:r>
              <a:rPr lang="es-CO" sz="1200" dirty="0" err="1" smtClean="0"/>
              <a:t>provides</a:t>
            </a:r>
            <a:r>
              <a:rPr lang="es-CO" sz="1200" dirty="0" smtClean="0"/>
              <a:t> </a:t>
            </a:r>
            <a:r>
              <a:rPr lang="es-CO" sz="1200" dirty="0" err="1" smtClean="0"/>
              <a:t>support</a:t>
            </a:r>
            <a:r>
              <a:rPr lang="es-CO" sz="1200" dirty="0" smtClean="0"/>
              <a:t> and </a:t>
            </a:r>
            <a:r>
              <a:rPr lang="es-CO" sz="1200" dirty="0" err="1" smtClean="0"/>
              <a:t>deployment</a:t>
            </a:r>
            <a:r>
              <a:rPr lang="es-CO" sz="1200" dirty="0" smtClean="0"/>
              <a:t> </a:t>
            </a:r>
            <a:r>
              <a:rPr lang="es-CO" sz="1200" dirty="0"/>
              <a:t>of SAP </a:t>
            </a:r>
            <a:r>
              <a:rPr lang="es-CO" sz="1200" dirty="0" err="1" smtClean="0"/>
              <a:t>solutions</a:t>
            </a:r>
            <a:r>
              <a:rPr lang="es-CO" sz="1200" dirty="0" smtClean="0"/>
              <a:t>. </a:t>
            </a:r>
            <a:r>
              <a:rPr lang="en-US" sz="1200" dirty="0" smtClean="0"/>
              <a:t>SAP </a:t>
            </a:r>
            <a:r>
              <a:rPr lang="en-US" sz="1200" dirty="0"/>
              <a:t>benefits from </a:t>
            </a:r>
            <a:r>
              <a:rPr lang="en-US" sz="1200" dirty="0" err="1"/>
              <a:t>Indra's</a:t>
            </a:r>
            <a:r>
              <a:rPr lang="en-US" sz="1200" dirty="0"/>
              <a:t> </a:t>
            </a:r>
            <a:r>
              <a:rPr lang="en-US" sz="1200" dirty="0" smtClean="0"/>
              <a:t>in </a:t>
            </a:r>
            <a:r>
              <a:rPr lang="en-US" sz="1200" dirty="0"/>
              <a:t>emerging </a:t>
            </a:r>
            <a:r>
              <a:rPr lang="en-US" sz="1200" dirty="0" smtClean="0"/>
              <a:t>countries and in </a:t>
            </a:r>
            <a:r>
              <a:rPr lang="en-US" sz="1200" dirty="0" err="1" smtClean="0"/>
              <a:t>Latinamerica</a:t>
            </a:r>
            <a:endParaRPr lang="es-CO" sz="1200" dirty="0"/>
          </a:p>
        </p:txBody>
      </p:sp>
    </p:spTree>
    <p:extLst>
      <p:ext uri="{BB962C8B-B14F-4D97-AF65-F5344CB8AC3E}">
        <p14:creationId xmlns:p14="http://schemas.microsoft.com/office/powerpoint/2010/main" val="6117668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err="1" smtClean="0"/>
              <a:t>Pricing</a:t>
            </a:r>
            <a:endParaRPr lang="es-ES" dirty="0"/>
          </a:p>
        </p:txBody>
      </p:sp>
    </p:spTree>
    <p:extLst>
      <p:ext uri="{BB962C8B-B14F-4D97-AF65-F5344CB8AC3E}">
        <p14:creationId xmlns:p14="http://schemas.microsoft.com/office/powerpoint/2010/main" val="34188150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40164" y="394544"/>
            <a:ext cx="11658600" cy="872065"/>
          </a:xfrm>
        </p:spPr>
        <p:txBody>
          <a:bodyPr/>
          <a:lstStyle/>
          <a:p>
            <a:r>
              <a:rPr lang="es-CO" dirty="0" err="1" smtClean="0"/>
              <a:t>Indra’s</a:t>
            </a:r>
            <a:r>
              <a:rPr lang="es-CO" dirty="0" smtClean="0"/>
              <a:t> </a:t>
            </a:r>
            <a:r>
              <a:rPr lang="es-CO" dirty="0" err="1" smtClean="0"/>
              <a:t>Licensing</a:t>
            </a:r>
            <a:endParaRPr lang="es-ES" dirty="0"/>
          </a:p>
        </p:txBody>
      </p:sp>
      <p:sp>
        <p:nvSpPr>
          <p:cNvPr id="4" name="3 Marcador de texto"/>
          <p:cNvSpPr>
            <a:spLocks noGrp="1"/>
          </p:cNvSpPr>
          <p:nvPr>
            <p:ph type="body" sz="quarter" idx="10"/>
          </p:nvPr>
        </p:nvSpPr>
        <p:spPr>
          <a:xfrm>
            <a:off x="7316307" y="2415402"/>
            <a:ext cx="2571301" cy="538594"/>
          </a:xfrm>
        </p:spPr>
        <p:txBody>
          <a:bodyPr wrap="square">
            <a:spAutoFit/>
          </a:bodyPr>
          <a:lstStyle/>
          <a:p>
            <a:pPr defTabSz="457200">
              <a:buClr>
                <a:srgbClr val="FBD00F"/>
              </a:buClr>
              <a:buSzPct val="129000"/>
            </a:pPr>
            <a:r>
              <a:rPr lang="en-US" sz="1100" b="1" dirty="0" smtClean="0">
                <a:solidFill>
                  <a:schemeClr val="tx1"/>
                </a:solidFill>
              </a:rPr>
              <a:t>Licensing</a:t>
            </a:r>
            <a:endParaRPr lang="en-US" sz="1100" b="1" dirty="0">
              <a:solidFill>
                <a:schemeClr val="tx1"/>
              </a:solidFill>
            </a:endParaRPr>
          </a:p>
          <a:p>
            <a:pPr defTabSz="457200">
              <a:buClr>
                <a:srgbClr val="FBD00F"/>
              </a:buClr>
              <a:buSzPct val="129000"/>
            </a:pPr>
            <a:r>
              <a:rPr lang="en-US" sz="1100" dirty="0">
                <a:solidFill>
                  <a:schemeClr val="tx1"/>
                </a:solidFill>
              </a:rPr>
              <a:t>1 USD per customer, therefore the license acquisition is USD 617,061.</a:t>
            </a:r>
          </a:p>
        </p:txBody>
      </p:sp>
      <p:pic>
        <p:nvPicPr>
          <p:cNvPr id="7" name="Picture 6"/>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909063" y="1469574"/>
            <a:ext cx="887836" cy="887836"/>
          </a:xfrm>
          <a:prstGeom prst="rect">
            <a:avLst/>
          </a:prstGeom>
        </p:spPr>
      </p:pic>
      <p:pic>
        <p:nvPicPr>
          <p:cNvPr id="4114" name="Picture 18" descr="Related image"/>
          <p:cNvPicPr>
            <a:picLocks noChangeAspect="1" noChangeArrowheads="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42524" y="1526519"/>
            <a:ext cx="718869" cy="7582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52129" y="2323375"/>
            <a:ext cx="3401705" cy="1107996"/>
          </a:xfrm>
          <a:prstGeom prst="rect">
            <a:avLst/>
          </a:prstGeom>
        </p:spPr>
        <p:txBody>
          <a:bodyPr wrap="square">
            <a:spAutoFit/>
          </a:bodyPr>
          <a:lstStyle/>
          <a:p>
            <a:pPr algn="ctr">
              <a:buClr>
                <a:srgbClr val="FBD00F"/>
              </a:buClr>
              <a:buSzPct val="129000"/>
            </a:pPr>
            <a:r>
              <a:rPr lang="en-US" sz="1100" b="1" dirty="0" smtClean="0"/>
              <a:t>Implementation</a:t>
            </a:r>
          </a:p>
          <a:p>
            <a:pPr algn="ctr">
              <a:buClr>
                <a:srgbClr val="FBD00F"/>
              </a:buClr>
              <a:buSzPct val="129000"/>
            </a:pPr>
            <a:r>
              <a:rPr lang="en-US" sz="1100" dirty="0" smtClean="0"/>
              <a:t>50 </a:t>
            </a:r>
            <a:r>
              <a:rPr lang="en-US" sz="1100" dirty="0"/>
              <a:t>USD per </a:t>
            </a:r>
            <a:r>
              <a:rPr lang="en-US" sz="1100" dirty="0" smtClean="0"/>
              <a:t>hour - total </a:t>
            </a:r>
            <a:r>
              <a:rPr lang="en-US" sz="1100" dirty="0"/>
              <a:t>of 16,200 </a:t>
            </a:r>
            <a:r>
              <a:rPr lang="en-US" sz="1100" dirty="0" smtClean="0"/>
              <a:t>hours implementation </a:t>
            </a:r>
            <a:r>
              <a:rPr lang="en-US" sz="1100" dirty="0"/>
              <a:t>cost for this solution USD 810,000</a:t>
            </a:r>
            <a:r>
              <a:rPr lang="en-US" sz="1100" dirty="0" smtClean="0"/>
              <a:t>.</a:t>
            </a:r>
          </a:p>
          <a:p>
            <a:pPr algn="ctr">
              <a:buClr>
                <a:srgbClr val="FBD00F"/>
              </a:buClr>
              <a:buSzPct val="129000"/>
            </a:pPr>
            <a:endParaRPr lang="en-US" sz="1100" dirty="0"/>
          </a:p>
          <a:p>
            <a:pPr algn="ctr">
              <a:buClr>
                <a:srgbClr val="FBD00F"/>
              </a:buClr>
              <a:buSzPct val="129000"/>
            </a:pPr>
            <a:r>
              <a:rPr lang="en-US" sz="1100" dirty="0" smtClean="0"/>
              <a:t>Interfaces </a:t>
            </a:r>
            <a:r>
              <a:rPr lang="en-US" sz="1100" dirty="0"/>
              <a:t>with the ERP and </a:t>
            </a:r>
            <a:r>
              <a:rPr lang="en-US" sz="1100" dirty="0" smtClean="0"/>
              <a:t>GIS: 1,620 hours </a:t>
            </a:r>
            <a:r>
              <a:rPr lang="en-US" sz="1100" dirty="0"/>
              <a:t>for a total cost of USD 81,000.</a:t>
            </a:r>
          </a:p>
        </p:txBody>
      </p:sp>
      <p:pic>
        <p:nvPicPr>
          <p:cNvPr id="15" name="Picture 14"/>
          <p:cNvPicPr>
            <a:picLocks noChangeAspect="1"/>
          </p:cNvPicPr>
          <p:nvPr/>
        </p:nvPicPr>
        <p:blipFill>
          <a:blip r:embed="rId5">
            <a:duotone>
              <a:schemeClr val="accent5">
                <a:shade val="45000"/>
                <a:satMod val="135000"/>
              </a:schemeClr>
              <a:prstClr val="white"/>
            </a:duotone>
            <a:clrChange>
              <a:clrFrom>
                <a:srgbClr val="FFFFFF"/>
              </a:clrFrom>
              <a:clrTo>
                <a:srgbClr val="FFFFFF">
                  <a:alpha val="0"/>
                </a:srgbClr>
              </a:clrTo>
            </a:clrChange>
          </a:blip>
          <a:stretch>
            <a:fillRect/>
          </a:stretch>
        </p:blipFill>
        <p:spPr>
          <a:xfrm>
            <a:off x="11135411" y="1569816"/>
            <a:ext cx="845586" cy="845586"/>
          </a:xfrm>
          <a:prstGeom prst="rect">
            <a:avLst/>
          </a:prstGeom>
          <a:noFill/>
        </p:spPr>
      </p:pic>
      <p:sp>
        <p:nvSpPr>
          <p:cNvPr id="39" name="3 Marcador de texto"/>
          <p:cNvSpPr>
            <a:spLocks noGrp="1"/>
          </p:cNvSpPr>
          <p:nvPr>
            <p:ph type="body" sz="quarter" idx="10"/>
          </p:nvPr>
        </p:nvSpPr>
        <p:spPr>
          <a:xfrm>
            <a:off x="10272553" y="2409084"/>
            <a:ext cx="2571301" cy="684147"/>
          </a:xfrm>
        </p:spPr>
        <p:txBody>
          <a:bodyPr wrap="square">
            <a:spAutoFit/>
          </a:bodyPr>
          <a:lstStyle/>
          <a:p>
            <a:pPr defTabSz="457200">
              <a:buClr>
                <a:srgbClr val="FBD00F"/>
              </a:buClr>
              <a:buSzPct val="129000"/>
            </a:pPr>
            <a:r>
              <a:rPr lang="en-US" sz="1100" b="1" dirty="0" smtClean="0">
                <a:solidFill>
                  <a:schemeClr val="tx1"/>
                </a:solidFill>
              </a:rPr>
              <a:t>Maintenance</a:t>
            </a:r>
            <a:endParaRPr lang="en-US" sz="1100" b="1" dirty="0">
              <a:solidFill>
                <a:schemeClr val="tx1"/>
              </a:solidFill>
            </a:endParaRPr>
          </a:p>
          <a:p>
            <a:pPr defTabSz="457200">
              <a:buClr>
                <a:srgbClr val="FBD00F"/>
              </a:buClr>
              <a:buSzPct val="129000"/>
            </a:pPr>
            <a:r>
              <a:rPr lang="en-US" sz="1100" dirty="0">
                <a:solidFill>
                  <a:schemeClr val="tx1"/>
                </a:solidFill>
              </a:rPr>
              <a:t>The annual maintenance </a:t>
            </a:r>
            <a:r>
              <a:rPr lang="en-US" sz="1100" dirty="0" smtClean="0">
                <a:solidFill>
                  <a:schemeClr val="tx1"/>
                </a:solidFill>
              </a:rPr>
              <a:t>is USD 0.4 </a:t>
            </a:r>
            <a:r>
              <a:rPr lang="en-US" sz="1100" b="1" dirty="0">
                <a:solidFill>
                  <a:schemeClr val="tx1"/>
                </a:solidFill>
              </a:rPr>
              <a:t>per supply</a:t>
            </a:r>
            <a:r>
              <a:rPr lang="en-US" sz="1100" dirty="0">
                <a:solidFill>
                  <a:schemeClr val="tx1"/>
                </a:solidFill>
              </a:rPr>
              <a:t>, for a total of USD 246,824.</a:t>
            </a:r>
          </a:p>
        </p:txBody>
      </p:sp>
      <p:sp>
        <p:nvSpPr>
          <p:cNvPr id="27" name="Rounded Rectangle 26"/>
          <p:cNvSpPr/>
          <p:nvPr/>
        </p:nvSpPr>
        <p:spPr>
          <a:xfrm>
            <a:off x="3157979" y="1376060"/>
            <a:ext cx="9879290" cy="2122214"/>
          </a:xfrm>
          <a:prstGeom prst="roundRect">
            <a:avLst>
              <a:gd name="adj" fmla="val 7263"/>
            </a:avLst>
          </a:prstGeom>
          <a:noFill/>
          <a:ln>
            <a:solidFill>
              <a:srgbClr val="FFBC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ounded Rectangle 15"/>
          <p:cNvSpPr/>
          <p:nvPr/>
        </p:nvSpPr>
        <p:spPr>
          <a:xfrm>
            <a:off x="462433" y="1913492"/>
            <a:ext cx="2503073" cy="817245"/>
          </a:xfrm>
          <a:prstGeom prst="roundRect">
            <a:avLst/>
          </a:prstGeom>
          <a:solidFill>
            <a:srgbClr val="357D91"/>
          </a:solidFill>
        </p:spPr>
        <p:txBody>
          <a:bodyPr wrap="square">
            <a:spAutoFit/>
          </a:bodyPr>
          <a:lstStyle/>
          <a:p>
            <a:r>
              <a:rPr lang="en-US" sz="1400" b="1" dirty="0" smtClean="0">
                <a:solidFill>
                  <a:schemeClr val="bg1"/>
                </a:solidFill>
              </a:rPr>
              <a:t>Utility: </a:t>
            </a:r>
            <a:r>
              <a:rPr lang="en-US" sz="1400" b="1" dirty="0" err="1" smtClean="0">
                <a:solidFill>
                  <a:schemeClr val="bg1"/>
                </a:solidFill>
              </a:rPr>
              <a:t>Esval</a:t>
            </a:r>
            <a:endParaRPr lang="en-US" sz="1400" b="1" dirty="0" smtClean="0">
              <a:solidFill>
                <a:schemeClr val="bg1"/>
              </a:solidFill>
            </a:endParaRPr>
          </a:p>
          <a:p>
            <a:r>
              <a:rPr lang="en-US" sz="1400" b="1" dirty="0" err="1" smtClean="0">
                <a:solidFill>
                  <a:schemeClr val="bg1"/>
                </a:solidFill>
              </a:rPr>
              <a:t>Indra’s</a:t>
            </a:r>
            <a:r>
              <a:rPr lang="en-US" sz="1400" b="1" dirty="0" smtClean="0">
                <a:solidFill>
                  <a:schemeClr val="bg1"/>
                </a:solidFill>
              </a:rPr>
              <a:t> product: Open SGC</a:t>
            </a:r>
          </a:p>
          <a:p>
            <a:r>
              <a:rPr lang="en-US" sz="1400" b="1" dirty="0" smtClean="0">
                <a:solidFill>
                  <a:schemeClr val="bg1"/>
                </a:solidFill>
              </a:rPr>
              <a:t>Year: 2014</a:t>
            </a:r>
            <a:endParaRPr lang="en-US" sz="1400" b="1" dirty="0">
              <a:solidFill>
                <a:schemeClr val="bg1"/>
              </a:solidFill>
            </a:endParaRPr>
          </a:p>
        </p:txBody>
      </p:sp>
      <p:pic>
        <p:nvPicPr>
          <p:cNvPr id="33" name="Picture 32"/>
          <p:cNvPicPr>
            <a:picLocks noChangeAspect="1"/>
          </p:cNvPicPr>
          <p:nvPr/>
        </p:nvPicPr>
        <p:blipFill rotWithShape="1">
          <a:blip r:embed="rId6"/>
          <a:srcRect t="24786" b="27187"/>
          <a:stretch/>
        </p:blipFill>
        <p:spPr>
          <a:xfrm>
            <a:off x="840164" y="4817097"/>
            <a:ext cx="1459011" cy="700713"/>
          </a:xfrm>
          <a:prstGeom prst="rect">
            <a:avLst/>
          </a:prstGeom>
        </p:spPr>
      </p:pic>
      <p:sp>
        <p:nvSpPr>
          <p:cNvPr id="48" name="Rounded Rectangle 47"/>
          <p:cNvSpPr/>
          <p:nvPr/>
        </p:nvSpPr>
        <p:spPr>
          <a:xfrm>
            <a:off x="2456703" y="4713004"/>
            <a:ext cx="2971693" cy="851297"/>
          </a:xfrm>
          <a:prstGeom prst="roundRect">
            <a:avLst/>
          </a:prstGeom>
          <a:solidFill>
            <a:schemeClr val="bg1">
              <a:lumMod val="95000"/>
            </a:schemeClr>
          </a:solidFill>
        </p:spPr>
        <p:txBody>
          <a:bodyPr wrap="square">
            <a:spAutoFit/>
          </a:bodyPr>
          <a:lstStyle/>
          <a:p>
            <a:r>
              <a:rPr lang="en-US" sz="1100" b="1" dirty="0" smtClean="0">
                <a:solidFill>
                  <a:schemeClr val="accent5">
                    <a:lumMod val="50000"/>
                  </a:schemeClr>
                </a:solidFill>
              </a:rPr>
              <a:t>Customers: 195,000 customers</a:t>
            </a:r>
          </a:p>
          <a:p>
            <a:r>
              <a:rPr lang="en-US" sz="1100" b="1" dirty="0" smtClean="0">
                <a:solidFill>
                  <a:schemeClr val="accent5">
                    <a:lumMod val="50000"/>
                  </a:schemeClr>
                </a:solidFill>
              </a:rPr>
              <a:t>Project’s </a:t>
            </a:r>
            <a:r>
              <a:rPr lang="en-US" sz="1100" b="1" dirty="0">
                <a:solidFill>
                  <a:schemeClr val="accent5">
                    <a:lumMod val="50000"/>
                  </a:schemeClr>
                </a:solidFill>
              </a:rPr>
              <a:t>cost: USD 13 </a:t>
            </a:r>
            <a:r>
              <a:rPr lang="en-US" sz="1100" b="1" dirty="0" smtClean="0">
                <a:solidFill>
                  <a:schemeClr val="accent5">
                    <a:lumMod val="50000"/>
                  </a:schemeClr>
                </a:solidFill>
              </a:rPr>
              <a:t>million</a:t>
            </a:r>
          </a:p>
          <a:p>
            <a:r>
              <a:rPr lang="en-US" sz="1100" b="1" dirty="0" err="1">
                <a:solidFill>
                  <a:schemeClr val="accent5">
                    <a:lumMod val="50000"/>
                  </a:schemeClr>
                </a:solidFill>
              </a:rPr>
              <a:t>Indra’s</a:t>
            </a:r>
            <a:r>
              <a:rPr lang="en-US" sz="1100" b="1" dirty="0">
                <a:solidFill>
                  <a:schemeClr val="accent5">
                    <a:lumMod val="50000"/>
                  </a:schemeClr>
                </a:solidFill>
              </a:rPr>
              <a:t> product: </a:t>
            </a:r>
            <a:r>
              <a:rPr lang="en-US" sz="1100" b="1" dirty="0" err="1" smtClean="0">
                <a:solidFill>
                  <a:schemeClr val="accent5">
                    <a:lumMod val="50000"/>
                  </a:schemeClr>
                </a:solidFill>
              </a:rPr>
              <a:t>InCMS</a:t>
            </a:r>
            <a:r>
              <a:rPr lang="en-US" sz="1100" b="1" dirty="0" smtClean="0">
                <a:solidFill>
                  <a:schemeClr val="accent5">
                    <a:lumMod val="50000"/>
                  </a:schemeClr>
                </a:solidFill>
              </a:rPr>
              <a:t>, </a:t>
            </a:r>
            <a:r>
              <a:rPr lang="en-US" sz="1100" b="1" dirty="0" err="1" smtClean="0">
                <a:solidFill>
                  <a:schemeClr val="accent5">
                    <a:lumMod val="50000"/>
                  </a:schemeClr>
                </a:solidFill>
              </a:rPr>
              <a:t>inGRID</a:t>
            </a:r>
            <a:r>
              <a:rPr lang="en-US" sz="1100" b="1" dirty="0" smtClean="0">
                <a:solidFill>
                  <a:schemeClr val="accent5">
                    <a:lumMod val="50000"/>
                  </a:schemeClr>
                </a:solidFill>
              </a:rPr>
              <a:t>, </a:t>
            </a:r>
            <a:r>
              <a:rPr lang="en-US" sz="1100" b="1" dirty="0">
                <a:solidFill>
                  <a:schemeClr val="accent5">
                    <a:lumMod val="50000"/>
                  </a:schemeClr>
                </a:solidFill>
              </a:rPr>
              <a:t>ERP-SAP</a:t>
            </a:r>
          </a:p>
          <a:p>
            <a:r>
              <a:rPr lang="en-US" sz="1100" b="1" dirty="0" smtClean="0">
                <a:solidFill>
                  <a:schemeClr val="accent5">
                    <a:lumMod val="50000"/>
                  </a:schemeClr>
                </a:solidFill>
              </a:rPr>
              <a:t>Year: 2013</a:t>
            </a:r>
          </a:p>
        </p:txBody>
      </p:sp>
      <p:sp>
        <p:nvSpPr>
          <p:cNvPr id="49" name="Rounded Rectangle 48"/>
          <p:cNvSpPr/>
          <p:nvPr/>
        </p:nvSpPr>
        <p:spPr>
          <a:xfrm>
            <a:off x="8317939" y="4701280"/>
            <a:ext cx="5068123" cy="851297"/>
          </a:xfrm>
          <a:prstGeom prst="roundRect">
            <a:avLst/>
          </a:prstGeom>
          <a:solidFill>
            <a:schemeClr val="bg1">
              <a:lumMod val="95000"/>
            </a:schemeClr>
          </a:solidFill>
        </p:spPr>
        <p:txBody>
          <a:bodyPr wrap="square">
            <a:spAutoFit/>
          </a:bodyPr>
          <a:lstStyle/>
          <a:p>
            <a:r>
              <a:rPr lang="en-US" sz="1100" b="1" dirty="0" smtClean="0">
                <a:solidFill>
                  <a:schemeClr val="accent5">
                    <a:lumMod val="50000"/>
                  </a:schemeClr>
                </a:solidFill>
              </a:rPr>
              <a:t>Customers</a:t>
            </a:r>
            <a:r>
              <a:rPr lang="en-US" sz="1100" b="1" dirty="0">
                <a:solidFill>
                  <a:schemeClr val="accent5">
                    <a:lumMod val="50000"/>
                  </a:schemeClr>
                </a:solidFill>
              </a:rPr>
              <a:t>: </a:t>
            </a:r>
            <a:r>
              <a:rPr lang="en-US" sz="1100" b="1" dirty="0" smtClean="0">
                <a:solidFill>
                  <a:schemeClr val="accent5">
                    <a:lumMod val="50000"/>
                  </a:schemeClr>
                </a:solidFill>
              </a:rPr>
              <a:t>No further information</a:t>
            </a:r>
          </a:p>
          <a:p>
            <a:r>
              <a:rPr lang="en-US" sz="1100" b="1" dirty="0" smtClean="0">
                <a:solidFill>
                  <a:schemeClr val="accent5">
                    <a:lumMod val="50000"/>
                  </a:schemeClr>
                </a:solidFill>
              </a:rPr>
              <a:t>Project’s cost</a:t>
            </a:r>
            <a:r>
              <a:rPr lang="en-US" sz="1100" b="1" dirty="0">
                <a:solidFill>
                  <a:schemeClr val="accent5">
                    <a:lumMod val="50000"/>
                  </a:schemeClr>
                </a:solidFill>
              </a:rPr>
              <a:t>: EUR 5 million</a:t>
            </a:r>
          </a:p>
          <a:p>
            <a:r>
              <a:rPr lang="en-US" sz="1100" b="1" dirty="0" err="1" smtClean="0">
                <a:solidFill>
                  <a:schemeClr val="accent5">
                    <a:lumMod val="50000"/>
                  </a:schemeClr>
                </a:solidFill>
              </a:rPr>
              <a:t>Indra’s</a:t>
            </a:r>
            <a:r>
              <a:rPr lang="en-US" sz="1100" b="1" dirty="0" smtClean="0">
                <a:solidFill>
                  <a:schemeClr val="accent5">
                    <a:lumMod val="50000"/>
                  </a:schemeClr>
                </a:solidFill>
              </a:rPr>
              <a:t> product: </a:t>
            </a:r>
            <a:r>
              <a:rPr lang="es-CO" sz="1100" b="1" dirty="0" err="1" smtClean="0">
                <a:solidFill>
                  <a:schemeClr val="accent5">
                    <a:lumMod val="50000"/>
                  </a:schemeClr>
                </a:solidFill>
              </a:rPr>
              <a:t>Onesait</a:t>
            </a:r>
            <a:r>
              <a:rPr lang="es-CO" sz="1100" b="1" dirty="0" smtClean="0">
                <a:solidFill>
                  <a:schemeClr val="accent5">
                    <a:lumMod val="50000"/>
                  </a:schemeClr>
                </a:solidFill>
              </a:rPr>
              <a:t> </a:t>
            </a:r>
            <a:r>
              <a:rPr lang="es-CO" sz="1100" b="1" dirty="0" err="1" smtClean="0">
                <a:solidFill>
                  <a:schemeClr val="accent5">
                    <a:lumMod val="50000"/>
                  </a:schemeClr>
                </a:solidFill>
              </a:rPr>
              <a:t>Utilities</a:t>
            </a:r>
            <a:r>
              <a:rPr lang="es-CO" sz="1100" b="1" dirty="0" smtClean="0">
                <a:solidFill>
                  <a:schemeClr val="accent5">
                    <a:lumMod val="50000"/>
                  </a:schemeClr>
                </a:solidFill>
              </a:rPr>
              <a:t> </a:t>
            </a:r>
            <a:r>
              <a:rPr lang="es-CO" sz="1100" b="1" dirty="0" err="1" smtClean="0">
                <a:solidFill>
                  <a:schemeClr val="accent5">
                    <a:lumMod val="50000"/>
                  </a:schemeClr>
                </a:solidFill>
              </a:rPr>
              <a:t>Customers</a:t>
            </a:r>
            <a:r>
              <a:rPr lang="es-CO" sz="1100" b="1" dirty="0" smtClean="0">
                <a:solidFill>
                  <a:schemeClr val="accent5">
                    <a:lumMod val="50000"/>
                  </a:schemeClr>
                </a:solidFill>
              </a:rPr>
              <a:t>, Microsoft Dynamics AX </a:t>
            </a:r>
            <a:endParaRPr lang="en-US" sz="1100" b="1" dirty="0" smtClean="0">
              <a:solidFill>
                <a:schemeClr val="accent5">
                  <a:lumMod val="50000"/>
                </a:schemeClr>
              </a:solidFill>
            </a:endParaRPr>
          </a:p>
          <a:p>
            <a:r>
              <a:rPr lang="en-US" sz="1100" b="1" dirty="0" smtClean="0">
                <a:solidFill>
                  <a:schemeClr val="accent5">
                    <a:lumMod val="50000"/>
                  </a:schemeClr>
                </a:solidFill>
              </a:rPr>
              <a:t>Year: 2019</a:t>
            </a:r>
          </a:p>
        </p:txBody>
      </p:sp>
      <p:pic>
        <p:nvPicPr>
          <p:cNvPr id="36" name="Picture 35"/>
          <p:cNvPicPr>
            <a:picLocks noChangeAspect="1"/>
          </p:cNvPicPr>
          <p:nvPr/>
        </p:nvPicPr>
        <p:blipFill>
          <a:blip r:embed="rId7"/>
          <a:stretch>
            <a:fillRect/>
          </a:stretch>
        </p:blipFill>
        <p:spPr>
          <a:xfrm>
            <a:off x="6590085" y="4843999"/>
            <a:ext cx="1603273" cy="565861"/>
          </a:xfrm>
          <a:prstGeom prst="rect">
            <a:avLst/>
          </a:prstGeom>
        </p:spPr>
      </p:pic>
      <p:pic>
        <p:nvPicPr>
          <p:cNvPr id="37" name="Picture 36"/>
          <p:cNvPicPr>
            <a:picLocks noChangeAspect="1"/>
          </p:cNvPicPr>
          <p:nvPr/>
        </p:nvPicPr>
        <p:blipFill>
          <a:blip r:embed="rId8"/>
          <a:stretch>
            <a:fillRect/>
          </a:stretch>
        </p:blipFill>
        <p:spPr>
          <a:xfrm>
            <a:off x="1119972" y="5984320"/>
            <a:ext cx="1041452" cy="859539"/>
          </a:xfrm>
          <a:prstGeom prst="rect">
            <a:avLst/>
          </a:prstGeom>
        </p:spPr>
      </p:pic>
      <p:sp>
        <p:nvSpPr>
          <p:cNvPr id="53" name="Rounded Rectangle 52"/>
          <p:cNvSpPr/>
          <p:nvPr/>
        </p:nvSpPr>
        <p:spPr>
          <a:xfrm>
            <a:off x="2456703" y="5894798"/>
            <a:ext cx="2971693" cy="1038582"/>
          </a:xfrm>
          <a:prstGeom prst="roundRect">
            <a:avLst/>
          </a:prstGeom>
          <a:solidFill>
            <a:schemeClr val="bg1">
              <a:lumMod val="95000"/>
            </a:schemeClr>
          </a:solidFill>
        </p:spPr>
        <p:txBody>
          <a:bodyPr wrap="square">
            <a:spAutoFit/>
          </a:bodyPr>
          <a:lstStyle/>
          <a:p>
            <a:r>
              <a:rPr lang="en-US" sz="1100" b="1" dirty="0">
                <a:solidFill>
                  <a:schemeClr val="accent5">
                    <a:lumMod val="50000"/>
                  </a:schemeClr>
                </a:solidFill>
              </a:rPr>
              <a:t>Customers: No further </a:t>
            </a:r>
            <a:r>
              <a:rPr lang="en-US" sz="1100" b="1" dirty="0" smtClean="0">
                <a:solidFill>
                  <a:schemeClr val="accent5">
                    <a:lumMod val="50000"/>
                  </a:schemeClr>
                </a:solidFill>
              </a:rPr>
              <a:t>information</a:t>
            </a:r>
          </a:p>
          <a:p>
            <a:r>
              <a:rPr lang="en-US" sz="1100" b="1" dirty="0" smtClean="0">
                <a:solidFill>
                  <a:schemeClr val="accent5">
                    <a:lumMod val="50000"/>
                  </a:schemeClr>
                </a:solidFill>
              </a:rPr>
              <a:t>Project’s </a:t>
            </a:r>
            <a:r>
              <a:rPr lang="en-US" sz="1100" b="1" dirty="0">
                <a:solidFill>
                  <a:schemeClr val="accent5">
                    <a:lumMod val="50000"/>
                  </a:schemeClr>
                </a:solidFill>
              </a:rPr>
              <a:t>cost:  USD 749.565,10</a:t>
            </a:r>
          </a:p>
          <a:p>
            <a:r>
              <a:rPr lang="en-US" sz="1100" b="1" dirty="0" err="1" smtClean="0">
                <a:solidFill>
                  <a:schemeClr val="accent5">
                    <a:lumMod val="50000"/>
                  </a:schemeClr>
                </a:solidFill>
              </a:rPr>
              <a:t>Indra’s</a:t>
            </a:r>
            <a:r>
              <a:rPr lang="en-US" sz="1100" b="1" dirty="0" smtClean="0">
                <a:solidFill>
                  <a:schemeClr val="accent5">
                    <a:lumMod val="50000"/>
                  </a:schemeClr>
                </a:solidFill>
              </a:rPr>
              <a:t> product: “Integrated Commercial System”</a:t>
            </a:r>
          </a:p>
          <a:p>
            <a:r>
              <a:rPr lang="en-US" sz="1100" b="1" dirty="0" smtClean="0">
                <a:solidFill>
                  <a:schemeClr val="accent5">
                    <a:lumMod val="50000"/>
                  </a:schemeClr>
                </a:solidFill>
              </a:rPr>
              <a:t>Year: 2016</a:t>
            </a:r>
          </a:p>
        </p:txBody>
      </p:sp>
      <p:pic>
        <p:nvPicPr>
          <p:cNvPr id="47" name="Picture 46"/>
          <p:cNvPicPr>
            <a:picLocks noChangeAspect="1"/>
          </p:cNvPicPr>
          <p:nvPr/>
        </p:nvPicPr>
        <p:blipFill>
          <a:blip r:embed="rId9"/>
          <a:stretch>
            <a:fillRect/>
          </a:stretch>
        </p:blipFill>
        <p:spPr>
          <a:xfrm>
            <a:off x="7198158" y="5756404"/>
            <a:ext cx="682650" cy="667614"/>
          </a:xfrm>
          <a:prstGeom prst="rect">
            <a:avLst/>
          </a:prstGeom>
        </p:spPr>
      </p:pic>
      <p:sp>
        <p:nvSpPr>
          <p:cNvPr id="56" name="Rounded Rectangle 55"/>
          <p:cNvSpPr/>
          <p:nvPr/>
        </p:nvSpPr>
        <p:spPr>
          <a:xfrm>
            <a:off x="8317939" y="5662028"/>
            <a:ext cx="5068123" cy="851297"/>
          </a:xfrm>
          <a:prstGeom prst="roundRect">
            <a:avLst/>
          </a:prstGeom>
          <a:solidFill>
            <a:schemeClr val="bg1">
              <a:lumMod val="95000"/>
            </a:schemeClr>
          </a:solidFill>
        </p:spPr>
        <p:txBody>
          <a:bodyPr wrap="square">
            <a:spAutoFit/>
          </a:bodyPr>
          <a:lstStyle/>
          <a:p>
            <a:r>
              <a:rPr lang="en-US" sz="1100" b="1" dirty="0">
                <a:solidFill>
                  <a:schemeClr val="accent5">
                    <a:lumMod val="50000"/>
                  </a:schemeClr>
                </a:solidFill>
              </a:rPr>
              <a:t>Customers: No further </a:t>
            </a:r>
            <a:r>
              <a:rPr lang="en-US" sz="1100" b="1" dirty="0" smtClean="0">
                <a:solidFill>
                  <a:schemeClr val="accent5">
                    <a:lumMod val="50000"/>
                  </a:schemeClr>
                </a:solidFill>
              </a:rPr>
              <a:t>information</a:t>
            </a:r>
          </a:p>
          <a:p>
            <a:r>
              <a:rPr lang="en-US" sz="1100" b="1" dirty="0" smtClean="0">
                <a:solidFill>
                  <a:schemeClr val="accent5">
                    <a:lumMod val="50000"/>
                  </a:schemeClr>
                </a:solidFill>
              </a:rPr>
              <a:t>Project’s </a:t>
            </a:r>
            <a:r>
              <a:rPr lang="en-US" sz="1100" b="1" dirty="0">
                <a:solidFill>
                  <a:schemeClr val="accent5">
                    <a:lumMod val="50000"/>
                  </a:schemeClr>
                </a:solidFill>
              </a:rPr>
              <a:t>cost:  USD 749.565,10</a:t>
            </a:r>
          </a:p>
          <a:p>
            <a:r>
              <a:rPr lang="en-US" sz="1100" b="1" dirty="0" err="1" smtClean="0">
                <a:solidFill>
                  <a:schemeClr val="accent5">
                    <a:lumMod val="50000"/>
                  </a:schemeClr>
                </a:solidFill>
              </a:rPr>
              <a:t>Indra’s</a:t>
            </a:r>
            <a:r>
              <a:rPr lang="en-US" sz="1100" b="1" dirty="0" smtClean="0">
                <a:solidFill>
                  <a:schemeClr val="accent5">
                    <a:lumMod val="50000"/>
                  </a:schemeClr>
                </a:solidFill>
              </a:rPr>
              <a:t> product</a:t>
            </a:r>
            <a:r>
              <a:rPr lang="en-US" sz="1100" b="1" dirty="0">
                <a:solidFill>
                  <a:schemeClr val="accent5">
                    <a:lumMod val="50000"/>
                  </a:schemeClr>
                </a:solidFill>
              </a:rPr>
              <a:t>: Management Information System (</a:t>
            </a:r>
            <a:r>
              <a:rPr lang="en-US" sz="1100" b="1" dirty="0" smtClean="0">
                <a:solidFill>
                  <a:schemeClr val="accent5">
                    <a:lumMod val="50000"/>
                  </a:schemeClr>
                </a:solidFill>
              </a:rPr>
              <a:t>E-MIS), </a:t>
            </a:r>
            <a:r>
              <a:rPr lang="en-US" sz="1100" b="1" dirty="0" err="1" smtClean="0">
                <a:solidFill>
                  <a:schemeClr val="accent5">
                    <a:lumMod val="50000"/>
                  </a:schemeClr>
                </a:solidFill>
              </a:rPr>
              <a:t>InCMS</a:t>
            </a:r>
            <a:r>
              <a:rPr lang="en-US" sz="1100" b="1" dirty="0" smtClean="0">
                <a:solidFill>
                  <a:schemeClr val="accent5">
                    <a:lumMod val="50000"/>
                  </a:schemeClr>
                </a:solidFill>
              </a:rPr>
              <a:t>, </a:t>
            </a:r>
            <a:r>
              <a:rPr lang="en-US" sz="1100" b="1" dirty="0" err="1" smtClean="0">
                <a:solidFill>
                  <a:schemeClr val="accent5">
                    <a:lumMod val="50000"/>
                  </a:schemeClr>
                </a:solidFill>
              </a:rPr>
              <a:t>InGRID</a:t>
            </a:r>
            <a:r>
              <a:rPr lang="en-US" sz="1100" b="1" dirty="0" smtClean="0">
                <a:solidFill>
                  <a:schemeClr val="accent5">
                    <a:lumMod val="50000"/>
                  </a:schemeClr>
                </a:solidFill>
              </a:rPr>
              <a:t>. </a:t>
            </a:r>
          </a:p>
          <a:p>
            <a:r>
              <a:rPr lang="en-US" sz="1100" b="1" dirty="0" smtClean="0">
                <a:solidFill>
                  <a:schemeClr val="accent5">
                    <a:lumMod val="50000"/>
                  </a:schemeClr>
                </a:solidFill>
              </a:rPr>
              <a:t>Year: 2017</a:t>
            </a:r>
          </a:p>
        </p:txBody>
      </p:sp>
      <p:sp>
        <p:nvSpPr>
          <p:cNvPr id="57" name="Rounded Rectangle 56"/>
          <p:cNvSpPr/>
          <p:nvPr/>
        </p:nvSpPr>
        <p:spPr>
          <a:xfrm>
            <a:off x="242907" y="4387582"/>
            <a:ext cx="13303411" cy="2650337"/>
          </a:xfrm>
          <a:prstGeom prst="roundRect">
            <a:avLst>
              <a:gd name="adj" fmla="val 616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795401" y="4108871"/>
            <a:ext cx="2805513" cy="374571"/>
          </a:xfrm>
          <a:prstGeom prst="roundRect">
            <a:avLst/>
          </a:prstGeom>
          <a:solidFill>
            <a:schemeClr val="accent2">
              <a:lumMod val="40000"/>
              <a:lumOff val="60000"/>
            </a:schemeClr>
          </a:solidFill>
        </p:spPr>
        <p:txBody>
          <a:bodyPr wrap="square" rtlCol="0">
            <a:spAutoFit/>
          </a:bodyPr>
          <a:lstStyle/>
          <a:p>
            <a:pPr algn="ctr"/>
            <a:r>
              <a:rPr lang="en-US" sz="1600" b="1" dirty="0" smtClean="0"/>
              <a:t>More projects</a:t>
            </a:r>
            <a:endParaRPr lang="en-US" sz="1600" b="1" dirty="0"/>
          </a:p>
        </p:txBody>
      </p:sp>
      <p:sp>
        <p:nvSpPr>
          <p:cNvPr id="2" name="Rectangle 1"/>
          <p:cNvSpPr/>
          <p:nvPr/>
        </p:nvSpPr>
        <p:spPr>
          <a:xfrm>
            <a:off x="742361" y="3559741"/>
            <a:ext cx="11854205" cy="415498"/>
          </a:xfrm>
          <a:prstGeom prst="rect">
            <a:avLst/>
          </a:prstGeom>
        </p:spPr>
        <p:txBody>
          <a:bodyPr wrap="square">
            <a:spAutoFit/>
          </a:bodyPr>
          <a:lstStyle/>
          <a:p>
            <a:pPr algn="ctr"/>
            <a:r>
              <a:rPr lang="es-CO" sz="1050" dirty="0"/>
              <a:t>In </a:t>
            </a:r>
            <a:r>
              <a:rPr lang="es-CO" sz="1050" dirty="0" err="1"/>
              <a:t>the</a:t>
            </a:r>
            <a:r>
              <a:rPr lang="es-CO" sz="1050" dirty="0"/>
              <a:t> </a:t>
            </a:r>
            <a:r>
              <a:rPr lang="es-CO" sz="1050" dirty="0" err="1"/>
              <a:t>event</a:t>
            </a:r>
            <a:r>
              <a:rPr lang="es-CO" sz="1050" dirty="0"/>
              <a:t> of </a:t>
            </a:r>
            <a:r>
              <a:rPr lang="es-CO" sz="1050" dirty="0" err="1"/>
              <a:t>confirmation</a:t>
            </a:r>
            <a:r>
              <a:rPr lang="es-CO" sz="1050" dirty="0"/>
              <a:t> of </a:t>
            </a:r>
            <a:r>
              <a:rPr lang="es-CO" sz="1050" dirty="0" err="1"/>
              <a:t>this</a:t>
            </a:r>
            <a:r>
              <a:rPr lang="es-CO" sz="1050" dirty="0"/>
              <a:t> </a:t>
            </a:r>
            <a:r>
              <a:rPr lang="es-CO" sz="1050" dirty="0" err="1"/>
              <a:t>proposal</a:t>
            </a:r>
            <a:r>
              <a:rPr lang="es-CO" sz="1050" dirty="0"/>
              <a:t>, INDRA </a:t>
            </a:r>
            <a:r>
              <a:rPr lang="es-CO" sz="1050" dirty="0" err="1"/>
              <a:t>will</a:t>
            </a:r>
            <a:r>
              <a:rPr lang="es-CO" sz="1050" dirty="0"/>
              <a:t> </a:t>
            </a:r>
            <a:r>
              <a:rPr lang="es-CO" sz="1050" dirty="0" err="1"/>
              <a:t>grant</a:t>
            </a:r>
            <a:r>
              <a:rPr lang="es-CO" sz="1050" dirty="0"/>
              <a:t> ESVAL non-exclusive </a:t>
            </a:r>
            <a:r>
              <a:rPr lang="es-CO" sz="1050" dirty="0" err="1"/>
              <a:t>licenses</a:t>
            </a:r>
            <a:r>
              <a:rPr lang="es-CO" sz="1050" dirty="0"/>
              <a:t> </a:t>
            </a:r>
            <a:r>
              <a:rPr lang="es-CO" sz="1050" dirty="0" err="1"/>
              <a:t>for</a:t>
            </a:r>
            <a:r>
              <a:rPr lang="es-CO" sz="1050" dirty="0"/>
              <a:t> </a:t>
            </a:r>
            <a:r>
              <a:rPr lang="es-CO" sz="1050" dirty="0" err="1"/>
              <a:t>the</a:t>
            </a:r>
            <a:r>
              <a:rPr lang="es-CO" sz="1050" dirty="0"/>
              <a:t> use of </a:t>
            </a:r>
            <a:r>
              <a:rPr lang="es-CO" sz="1050" dirty="0" err="1"/>
              <a:t>the</a:t>
            </a:r>
            <a:r>
              <a:rPr lang="es-CO" sz="1050" dirty="0"/>
              <a:t> Open SGC </a:t>
            </a:r>
            <a:r>
              <a:rPr lang="es-CO" sz="1050" dirty="0" err="1"/>
              <a:t>system</a:t>
            </a:r>
            <a:r>
              <a:rPr lang="es-CO" sz="1050" dirty="0"/>
              <a:t>, </a:t>
            </a:r>
            <a:r>
              <a:rPr lang="es-CO" sz="1050" dirty="0" err="1"/>
              <a:t>for</a:t>
            </a:r>
            <a:r>
              <a:rPr lang="es-CO" sz="1050" dirty="0"/>
              <a:t> </a:t>
            </a:r>
            <a:r>
              <a:rPr lang="es-CO" sz="1050" dirty="0" err="1"/>
              <a:t>the</a:t>
            </a:r>
            <a:r>
              <a:rPr lang="es-CO" sz="1050" dirty="0"/>
              <a:t> </a:t>
            </a:r>
            <a:r>
              <a:rPr lang="es-CO" sz="1050" dirty="0" err="1"/>
              <a:t>commercial</a:t>
            </a:r>
            <a:r>
              <a:rPr lang="es-CO" sz="1050" dirty="0"/>
              <a:t> </a:t>
            </a:r>
            <a:r>
              <a:rPr lang="es-CO" sz="1050" dirty="0" err="1"/>
              <a:t>management</a:t>
            </a:r>
            <a:r>
              <a:rPr lang="es-CO" sz="1050" dirty="0"/>
              <a:t> of </a:t>
            </a:r>
            <a:r>
              <a:rPr lang="es-CO" sz="1050" dirty="0" err="1"/>
              <a:t>the</a:t>
            </a:r>
            <a:r>
              <a:rPr lang="es-CO" sz="1050" dirty="0"/>
              <a:t> </a:t>
            </a:r>
            <a:r>
              <a:rPr lang="es-CO" sz="1050" dirty="0" err="1"/>
              <a:t>number</a:t>
            </a:r>
            <a:r>
              <a:rPr lang="es-CO" sz="1050" dirty="0"/>
              <a:t> of </a:t>
            </a:r>
            <a:r>
              <a:rPr lang="es-CO" sz="1050" dirty="0" err="1"/>
              <a:t>clients</a:t>
            </a:r>
            <a:r>
              <a:rPr lang="es-CO" sz="1050" dirty="0"/>
              <a:t> </a:t>
            </a:r>
            <a:r>
              <a:rPr lang="es-CO" sz="1050" dirty="0" err="1"/>
              <a:t>that</a:t>
            </a:r>
            <a:r>
              <a:rPr lang="es-CO" sz="1050" dirty="0"/>
              <a:t> ESVAL has, and </a:t>
            </a:r>
            <a:r>
              <a:rPr lang="es-CO" sz="1050" dirty="0" err="1"/>
              <a:t>without</a:t>
            </a:r>
            <a:r>
              <a:rPr lang="es-CO" sz="1050" dirty="0"/>
              <a:t> </a:t>
            </a:r>
            <a:r>
              <a:rPr lang="es-CO" sz="1050" dirty="0" err="1"/>
              <a:t>limitation</a:t>
            </a:r>
            <a:r>
              <a:rPr lang="es-CO" sz="1050" dirty="0"/>
              <a:t> </a:t>
            </a:r>
            <a:r>
              <a:rPr lang="es-CO" sz="1050" dirty="0" err="1"/>
              <a:t>on</a:t>
            </a:r>
            <a:r>
              <a:rPr lang="es-CO" sz="1050" dirty="0"/>
              <a:t> </a:t>
            </a:r>
            <a:r>
              <a:rPr lang="es-CO" sz="1050" dirty="0" err="1"/>
              <a:t>the</a:t>
            </a:r>
            <a:r>
              <a:rPr lang="es-CO" sz="1050" dirty="0"/>
              <a:t> </a:t>
            </a:r>
            <a:r>
              <a:rPr lang="es-CO" sz="1050" dirty="0" err="1"/>
              <a:t>number</a:t>
            </a:r>
            <a:r>
              <a:rPr lang="es-CO" sz="1050" dirty="0"/>
              <a:t> of ESVAL </a:t>
            </a:r>
            <a:r>
              <a:rPr lang="es-CO" sz="1050" dirty="0" err="1"/>
              <a:t>users</a:t>
            </a:r>
            <a:r>
              <a:rPr lang="es-CO" sz="1050" dirty="0"/>
              <a:t> </a:t>
            </a:r>
            <a:r>
              <a:rPr lang="es-CO" sz="1050" dirty="0" err="1"/>
              <a:t>that</a:t>
            </a:r>
            <a:r>
              <a:rPr lang="es-CO" sz="1050" dirty="0"/>
              <a:t> </a:t>
            </a:r>
            <a:r>
              <a:rPr lang="es-CO" sz="1050" dirty="0" err="1"/>
              <a:t>must</a:t>
            </a:r>
            <a:r>
              <a:rPr lang="es-CO" sz="1050" dirty="0"/>
              <a:t> be </a:t>
            </a:r>
            <a:r>
              <a:rPr lang="es-CO" sz="1050" dirty="0" err="1"/>
              <a:t>defined</a:t>
            </a:r>
            <a:r>
              <a:rPr lang="es-CO" sz="1050" dirty="0"/>
              <a:t> to </a:t>
            </a:r>
            <a:r>
              <a:rPr lang="es-CO" sz="1050" dirty="0" err="1"/>
              <a:t>access</a:t>
            </a:r>
            <a:r>
              <a:rPr lang="es-CO" sz="1050" dirty="0"/>
              <a:t> </a:t>
            </a:r>
            <a:r>
              <a:rPr lang="es-CO" sz="1050" dirty="0" err="1"/>
              <a:t>the</a:t>
            </a:r>
            <a:r>
              <a:rPr lang="es-CO" sz="1050" dirty="0"/>
              <a:t> </a:t>
            </a:r>
            <a:r>
              <a:rPr lang="es-CO" sz="1050" dirty="0" err="1"/>
              <a:t>system</a:t>
            </a:r>
            <a:r>
              <a:rPr lang="es-CO" sz="1050" dirty="0"/>
              <a:t>. </a:t>
            </a:r>
          </a:p>
        </p:txBody>
      </p:sp>
    </p:spTree>
    <p:extLst>
      <p:ext uri="{BB962C8B-B14F-4D97-AF65-F5344CB8AC3E}">
        <p14:creationId xmlns:p14="http://schemas.microsoft.com/office/powerpoint/2010/main" val="36615058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err="1" smtClean="0"/>
              <a:t>Why</a:t>
            </a:r>
            <a:r>
              <a:rPr lang="es-CO" dirty="0" smtClean="0"/>
              <a:t> Indra (</a:t>
            </a:r>
            <a:r>
              <a:rPr lang="es-CO" dirty="0" err="1" smtClean="0"/>
              <a:t>Esval</a:t>
            </a:r>
            <a:r>
              <a:rPr lang="es-CO" dirty="0" smtClean="0"/>
              <a:t>)</a:t>
            </a:r>
            <a:endParaRPr lang="es-ES" dirty="0"/>
          </a:p>
        </p:txBody>
      </p:sp>
      <p:sp>
        <p:nvSpPr>
          <p:cNvPr id="4" name="3 Marcador de texto"/>
          <p:cNvSpPr>
            <a:spLocks noGrp="1"/>
          </p:cNvSpPr>
          <p:nvPr>
            <p:ph type="body" sz="quarter" idx="11"/>
          </p:nvPr>
        </p:nvSpPr>
        <p:spPr>
          <a:xfrm>
            <a:off x="332852" y="3566812"/>
            <a:ext cx="3887456" cy="1301615"/>
          </a:xfrm>
        </p:spPr>
        <p:txBody>
          <a:bodyPr/>
          <a:lstStyle/>
          <a:p>
            <a:r>
              <a:rPr lang="es-CO" sz="1400" dirty="0" smtClean="0"/>
              <a:t>CC&amp;B </a:t>
            </a:r>
            <a:r>
              <a:rPr lang="en-US" sz="1400" dirty="0"/>
              <a:t>is an agile product, however, </a:t>
            </a:r>
            <a:r>
              <a:rPr lang="en-US" sz="1400" dirty="0" smtClean="0"/>
              <a:t>Oracle is </a:t>
            </a:r>
            <a:r>
              <a:rPr lang="en-US" sz="1400" dirty="0"/>
              <a:t>not located in Chile, so being the </a:t>
            </a:r>
            <a:r>
              <a:rPr lang="en-US" sz="1400" dirty="0" smtClean="0"/>
              <a:t>first client implementing this product lead to assume high </a:t>
            </a:r>
            <a:r>
              <a:rPr lang="en-US" sz="1400" dirty="0"/>
              <a:t>costs </a:t>
            </a:r>
            <a:r>
              <a:rPr lang="en-US" sz="1400" dirty="0" smtClean="0"/>
              <a:t>because of the </a:t>
            </a:r>
            <a:r>
              <a:rPr lang="en-US" sz="1400" dirty="0"/>
              <a:t>localization.</a:t>
            </a:r>
            <a:endParaRPr lang="es-CO" sz="1400" dirty="0" smtClean="0"/>
          </a:p>
        </p:txBody>
      </p:sp>
      <p:sp>
        <p:nvSpPr>
          <p:cNvPr id="3" name="Rectangle 2"/>
          <p:cNvSpPr/>
          <p:nvPr/>
        </p:nvSpPr>
        <p:spPr>
          <a:xfrm>
            <a:off x="332852" y="4999054"/>
            <a:ext cx="3887456" cy="1235950"/>
          </a:xfrm>
          <a:prstGeom prst="rect">
            <a:avLst/>
          </a:prstGeom>
        </p:spPr>
        <p:txBody>
          <a:bodyPr lIns="134600" tIns="67300" rIns="134600" bIns="67300"/>
          <a:lstStyle/>
          <a:p>
            <a:pPr algn="just" defTabSz="1345997">
              <a:spcBef>
                <a:spcPct val="20000"/>
              </a:spcBef>
              <a:buFont typeface="Arial" panose="020B0604020202020204" pitchFamily="34" charset="0"/>
              <a:buNone/>
            </a:pPr>
            <a:r>
              <a:rPr lang="es-CO" sz="1400" dirty="0" smtClean="0"/>
              <a:t>SAP (IS-U) </a:t>
            </a:r>
            <a:r>
              <a:rPr lang="en-US" sz="1400" dirty="0"/>
              <a:t>does not have consultants with sufficient experience for implementations. In addition, some companies experienced serious problems with the </a:t>
            </a:r>
            <a:r>
              <a:rPr lang="en-US" sz="1400" dirty="0" smtClean="0"/>
              <a:t>billing, </a:t>
            </a:r>
            <a:r>
              <a:rPr lang="en-US" sz="1400" dirty="0"/>
              <a:t>due to inadequate implementation of this product.</a:t>
            </a:r>
          </a:p>
        </p:txBody>
      </p:sp>
      <p:sp>
        <p:nvSpPr>
          <p:cNvPr id="6" name="Rectangle 5"/>
          <p:cNvSpPr/>
          <p:nvPr/>
        </p:nvSpPr>
        <p:spPr>
          <a:xfrm>
            <a:off x="4839288" y="3596957"/>
            <a:ext cx="8588828" cy="2959593"/>
          </a:xfrm>
          <a:prstGeom prst="rect">
            <a:avLst/>
          </a:prstGeom>
        </p:spPr>
        <p:txBody>
          <a:bodyPr lIns="134600" tIns="67300" rIns="134600" bIns="67300"/>
          <a:lstStyle/>
          <a:p>
            <a:pPr marL="285750" indent="-285750" algn="just" defTabSz="1345997">
              <a:spcBef>
                <a:spcPct val="20000"/>
              </a:spcBef>
              <a:buFont typeface="Arial" panose="020B0604020202020204" pitchFamily="34" charset="0"/>
              <a:buChar char="•"/>
            </a:pPr>
            <a:r>
              <a:rPr lang="en-US" sz="1400" dirty="0"/>
              <a:t>Finally, </a:t>
            </a:r>
            <a:r>
              <a:rPr lang="en-US" sz="1400" dirty="0" err="1" smtClean="0"/>
              <a:t>Indra</a:t>
            </a:r>
            <a:r>
              <a:rPr lang="en-US" sz="1400" dirty="0" smtClean="0"/>
              <a:t> is located </a:t>
            </a:r>
            <a:r>
              <a:rPr lang="en-US" sz="1400" dirty="0"/>
              <a:t>in Chile, </a:t>
            </a:r>
            <a:r>
              <a:rPr lang="en-US" sz="1400" dirty="0" smtClean="0"/>
              <a:t>being Open SGC </a:t>
            </a:r>
            <a:r>
              <a:rPr lang="en-US" sz="1400" dirty="0"/>
              <a:t>the product currently used by the </a:t>
            </a:r>
            <a:r>
              <a:rPr lang="en-US" sz="1400" dirty="0" err="1" smtClean="0"/>
              <a:t>Emel</a:t>
            </a:r>
            <a:r>
              <a:rPr lang="en-US" sz="1400" dirty="0" smtClean="0"/>
              <a:t> </a:t>
            </a:r>
            <a:r>
              <a:rPr lang="en-US" sz="1400" dirty="0"/>
              <a:t>group of companies (</a:t>
            </a:r>
            <a:r>
              <a:rPr lang="en-US" sz="1400" dirty="0" err="1"/>
              <a:t>Emelari</a:t>
            </a:r>
            <a:r>
              <a:rPr lang="en-US" sz="1400" dirty="0"/>
              <a:t>, </a:t>
            </a:r>
            <a:r>
              <a:rPr lang="en-US" sz="1400" dirty="0" err="1"/>
              <a:t>Eliqsa</a:t>
            </a:r>
            <a:r>
              <a:rPr lang="en-US" sz="1400" dirty="0"/>
              <a:t>, </a:t>
            </a:r>
            <a:r>
              <a:rPr lang="en-US" sz="1400" dirty="0" err="1"/>
              <a:t>Elecda</a:t>
            </a:r>
            <a:r>
              <a:rPr lang="en-US" sz="1400" dirty="0"/>
              <a:t>, </a:t>
            </a:r>
            <a:r>
              <a:rPr lang="en-US" sz="1400" dirty="0" err="1"/>
              <a:t>Emelat</a:t>
            </a:r>
            <a:r>
              <a:rPr lang="en-US" sz="1400" dirty="0"/>
              <a:t> and </a:t>
            </a:r>
            <a:r>
              <a:rPr lang="en-US" sz="1400" dirty="0" err="1"/>
              <a:t>Emelectric</a:t>
            </a:r>
            <a:r>
              <a:rPr lang="en-US" sz="1400" dirty="0" smtClean="0"/>
              <a:t>).</a:t>
            </a:r>
          </a:p>
          <a:p>
            <a:pPr algn="just" defTabSz="1345997">
              <a:spcBef>
                <a:spcPct val="20000"/>
              </a:spcBef>
            </a:pPr>
            <a:endParaRPr lang="es-CO" sz="1400" dirty="0"/>
          </a:p>
          <a:p>
            <a:pPr marL="285750" indent="-285750" algn="just" defTabSz="1345997">
              <a:spcBef>
                <a:spcPct val="20000"/>
              </a:spcBef>
              <a:buFont typeface="Arial" panose="020B0604020202020204" pitchFamily="34" charset="0"/>
              <a:buChar char="•"/>
            </a:pPr>
            <a:r>
              <a:rPr lang="en-US" sz="1400" dirty="0"/>
              <a:t>This solution appears within the M</a:t>
            </a:r>
            <a:r>
              <a:rPr lang="en-US" sz="1400" dirty="0" smtClean="0"/>
              <a:t>agic Quadrant.</a:t>
            </a:r>
          </a:p>
          <a:p>
            <a:pPr algn="just" defTabSz="1345997">
              <a:spcBef>
                <a:spcPct val="20000"/>
              </a:spcBef>
            </a:pPr>
            <a:endParaRPr lang="es-CO" sz="1400" dirty="0"/>
          </a:p>
          <a:p>
            <a:pPr marL="285750" indent="-285750" algn="just" defTabSz="1345997">
              <a:spcBef>
                <a:spcPct val="20000"/>
              </a:spcBef>
              <a:buFont typeface="Arial" panose="020B0604020202020204" pitchFamily="34" charset="0"/>
              <a:buChar char="•"/>
            </a:pPr>
            <a:r>
              <a:rPr lang="en-US" sz="1400" dirty="0"/>
              <a:t>Open SGC offers a multiservice solution to those companies that jointly manage several services at a reasonable cost</a:t>
            </a:r>
            <a:r>
              <a:rPr lang="en-US" sz="1400" dirty="0" smtClean="0"/>
              <a:t>.</a:t>
            </a:r>
          </a:p>
          <a:p>
            <a:pPr algn="just" defTabSz="1345997">
              <a:spcBef>
                <a:spcPct val="20000"/>
              </a:spcBef>
            </a:pPr>
            <a:r>
              <a:rPr lang="es-CO" sz="1400" dirty="0" smtClean="0"/>
              <a:t> </a:t>
            </a:r>
            <a:endParaRPr lang="es-CO" sz="1400" dirty="0"/>
          </a:p>
          <a:p>
            <a:pPr marL="285750" indent="-285750" algn="just" defTabSz="1345997">
              <a:spcBef>
                <a:spcPct val="20000"/>
              </a:spcBef>
              <a:buFont typeface="Arial" panose="020B0604020202020204" pitchFamily="34" charset="0"/>
              <a:buChar char="•"/>
            </a:pPr>
            <a:r>
              <a:rPr lang="en-US" sz="1400" dirty="0"/>
              <a:t>With the implementation of OPEN SGC, it is possible to strengthen the management of the commercial </a:t>
            </a:r>
            <a:r>
              <a:rPr lang="en-US" sz="1400" dirty="0" smtClean="0"/>
              <a:t>area </a:t>
            </a:r>
            <a:r>
              <a:rPr lang="en-US" sz="1400" dirty="0"/>
              <a:t>and offer users a better service in terms of processes such as invoice cancellation from any </a:t>
            </a:r>
            <a:r>
              <a:rPr lang="en-US" sz="1400" dirty="0" smtClean="0"/>
              <a:t>office, </a:t>
            </a:r>
            <a:r>
              <a:rPr lang="en-US" sz="1400" dirty="0"/>
              <a:t>and the grouping of all contracts or services on behalf of the same user.</a:t>
            </a:r>
            <a:endParaRPr lang="es-ES" sz="1400" dirty="0"/>
          </a:p>
        </p:txBody>
      </p:sp>
      <p:pic>
        <p:nvPicPr>
          <p:cNvPr id="8" name="Picture 7"/>
          <p:cNvPicPr>
            <a:picLocks noChangeAspect="1"/>
          </p:cNvPicPr>
          <p:nvPr/>
        </p:nvPicPr>
        <p:blipFill rotWithShape="1">
          <a:blip r:embed="rId2"/>
          <a:srcRect l="29015" t="-579" r="29015" b="69912"/>
          <a:stretch/>
        </p:blipFill>
        <p:spPr>
          <a:xfrm>
            <a:off x="1647930" y="2943816"/>
            <a:ext cx="1115368" cy="502417"/>
          </a:xfrm>
          <a:prstGeom prst="rect">
            <a:avLst/>
          </a:prstGeom>
        </p:spPr>
      </p:pic>
      <p:pic>
        <p:nvPicPr>
          <p:cNvPr id="9" name="Picture 8"/>
          <p:cNvPicPr>
            <a:picLocks noChangeAspect="1"/>
          </p:cNvPicPr>
          <p:nvPr/>
        </p:nvPicPr>
        <p:blipFill rotWithShape="1">
          <a:blip r:embed="rId2"/>
          <a:srcRect l="29015" t="69955" r="29015" b="-622"/>
          <a:stretch/>
        </p:blipFill>
        <p:spPr>
          <a:xfrm>
            <a:off x="1647930" y="4617218"/>
            <a:ext cx="1115368" cy="502417"/>
          </a:xfrm>
          <a:prstGeom prst="rect">
            <a:avLst/>
          </a:prstGeom>
        </p:spPr>
      </p:pic>
      <p:sp>
        <p:nvSpPr>
          <p:cNvPr id="10" name="Rectangle 9"/>
          <p:cNvSpPr/>
          <p:nvPr/>
        </p:nvSpPr>
        <p:spPr>
          <a:xfrm>
            <a:off x="380447" y="2370672"/>
            <a:ext cx="3792266" cy="338554"/>
          </a:xfrm>
          <a:prstGeom prst="rect">
            <a:avLst/>
          </a:prstGeom>
        </p:spPr>
        <p:txBody>
          <a:bodyPr wrap="square">
            <a:spAutoFit/>
          </a:bodyPr>
          <a:lstStyle/>
          <a:p>
            <a:pPr algn="ctr"/>
            <a:r>
              <a:rPr lang="es-CO" sz="1600" b="1" dirty="0" err="1" smtClean="0"/>
              <a:t>Other</a:t>
            </a:r>
            <a:r>
              <a:rPr lang="es-CO" sz="1600" b="1" dirty="0" smtClean="0"/>
              <a:t> </a:t>
            </a:r>
            <a:r>
              <a:rPr lang="es-CO" sz="1600" b="1" dirty="0" err="1" smtClean="0"/>
              <a:t>competitors</a:t>
            </a:r>
            <a:endParaRPr lang="en-US" sz="1600" b="1" dirty="0"/>
          </a:p>
        </p:txBody>
      </p:sp>
      <p:pic>
        <p:nvPicPr>
          <p:cNvPr id="11" name="Picture 10"/>
          <p:cNvPicPr>
            <a:picLocks noChangeAspect="1"/>
          </p:cNvPicPr>
          <p:nvPr/>
        </p:nvPicPr>
        <p:blipFill>
          <a:blip r:embed="rId3"/>
          <a:stretch>
            <a:fillRect/>
          </a:stretch>
        </p:blipFill>
        <p:spPr>
          <a:xfrm>
            <a:off x="8701376" y="2944619"/>
            <a:ext cx="975187" cy="501613"/>
          </a:xfrm>
          <a:prstGeom prst="rect">
            <a:avLst/>
          </a:prstGeom>
        </p:spPr>
      </p:pic>
      <p:pic>
        <p:nvPicPr>
          <p:cNvPr id="3076" name="Picture 4" descr="Resultado de imagen para good bad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74" t="34120" r="71456" b="42728"/>
          <a:stretch/>
        </p:blipFill>
        <p:spPr bwMode="auto">
          <a:xfrm>
            <a:off x="9475595" y="2709226"/>
            <a:ext cx="401935" cy="401935"/>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para good bad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746" t="34120" r="43884" b="42728"/>
          <a:stretch/>
        </p:blipFill>
        <p:spPr bwMode="auto">
          <a:xfrm>
            <a:off x="2562330" y="2747133"/>
            <a:ext cx="401935" cy="40193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good bad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746" t="34120" r="43884" b="42728"/>
          <a:stretch/>
        </p:blipFill>
        <p:spPr bwMode="auto">
          <a:xfrm>
            <a:off x="2562330" y="4502859"/>
            <a:ext cx="401935" cy="401935"/>
          </a:xfrm>
          <a:prstGeom prst="ellipse">
            <a:avLst/>
          </a:prstGeom>
          <a:noFill/>
          <a:extLst>
            <a:ext uri="{909E8E84-426E-40DD-AFC4-6F175D3DCCD1}">
              <a14:hiddenFill xmlns:a14="http://schemas.microsoft.com/office/drawing/2010/main">
                <a:solidFill>
                  <a:srgbClr val="FFFFFF"/>
                </a:solidFill>
              </a14:hiddenFill>
            </a:ext>
          </a:extLst>
        </p:spPr>
      </p:pic>
      <p:sp>
        <p:nvSpPr>
          <p:cNvPr id="15" name="8 Flecha curvada hacia la izquierda">
            <a:hlinkClick r:id="rId5" action="ppaction://hlinksldjump"/>
          </p:cNvPr>
          <p:cNvSpPr/>
          <p:nvPr/>
        </p:nvSpPr>
        <p:spPr>
          <a:xfrm>
            <a:off x="13168510" y="6666733"/>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2273485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err="1" smtClean="0"/>
              <a:t>Acquisitions</a:t>
            </a:r>
            <a:endParaRPr lang="es-ES" dirty="0"/>
          </a:p>
        </p:txBody>
      </p:sp>
    </p:spTree>
    <p:extLst>
      <p:ext uri="{BB962C8B-B14F-4D97-AF65-F5344CB8AC3E}">
        <p14:creationId xmlns:p14="http://schemas.microsoft.com/office/powerpoint/2010/main" val="519481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41737" y="1365104"/>
            <a:ext cx="12926772" cy="4130174"/>
            <a:chOff x="197348" y="1942498"/>
            <a:chExt cx="12926772" cy="4130174"/>
          </a:xfrm>
        </p:grpSpPr>
        <p:pic>
          <p:nvPicPr>
            <p:cNvPr id="1026"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21" t="27282" r="27577" b="35336"/>
            <a:stretch/>
          </p:blipFill>
          <p:spPr bwMode="auto">
            <a:xfrm>
              <a:off x="197348" y="1942498"/>
              <a:ext cx="1102063" cy="81785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94455" y="1942498"/>
              <a:ext cx="11829665" cy="4130174"/>
            </a:xfrm>
            <a:prstGeom prst="roundRect">
              <a:avLst>
                <a:gd name="adj" fmla="val 5477"/>
              </a:avLst>
            </a:prstGeom>
            <a:solidFill>
              <a:srgbClr val="36484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07541" y="2038893"/>
              <a:ext cx="1491918" cy="523220"/>
            </a:xfrm>
            <a:prstGeom prst="rect">
              <a:avLst/>
            </a:prstGeom>
            <a:noFill/>
          </p:spPr>
          <p:txBody>
            <a:bodyPr wrap="square" rtlCol="0">
              <a:spAutoFit/>
            </a:bodyPr>
            <a:lstStyle/>
            <a:p>
              <a:r>
                <a:rPr lang="es-CO" sz="2800" b="1" dirty="0" smtClean="0">
                  <a:solidFill>
                    <a:schemeClr val="bg1"/>
                  </a:solidFill>
                </a:rPr>
                <a:t>2016</a:t>
              </a:r>
              <a:endParaRPr lang="en-US" sz="2800" b="1" dirty="0">
                <a:solidFill>
                  <a:schemeClr val="bg1"/>
                </a:solidFill>
              </a:endParaRPr>
            </a:p>
          </p:txBody>
        </p:sp>
      </p:grpSp>
      <p:sp>
        <p:nvSpPr>
          <p:cNvPr id="7" name="Rounded Rectangle 6"/>
          <p:cNvSpPr/>
          <p:nvPr/>
        </p:nvSpPr>
        <p:spPr>
          <a:xfrm>
            <a:off x="2426642" y="1489169"/>
            <a:ext cx="10566455" cy="3860006"/>
          </a:xfrm>
          <a:prstGeom prst="roundRect">
            <a:avLst>
              <a:gd name="adj" fmla="val 6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599814" y="5430357"/>
            <a:ext cx="2568695" cy="1776478"/>
            <a:chOff x="10074420" y="3059946"/>
            <a:chExt cx="2568695" cy="1776478"/>
          </a:xfrm>
        </p:grpSpPr>
        <p:pic>
          <p:nvPicPr>
            <p:cNvPr id="67" name="Picture 4" descr="Image result for POSTIC ICON"/>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68883" t="3727" r="3024" b="55859"/>
            <a:stretch/>
          </p:blipFill>
          <p:spPr bwMode="auto">
            <a:xfrm>
              <a:off x="10074420" y="3059946"/>
              <a:ext cx="2568695" cy="177647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10249089" y="3560986"/>
              <a:ext cx="2195294" cy="954107"/>
            </a:xfrm>
            <a:prstGeom prst="rect">
              <a:avLst/>
            </a:prstGeom>
          </p:spPr>
          <p:txBody>
            <a:bodyPr wrap="square">
              <a:spAutoFit/>
            </a:bodyPr>
            <a:lstStyle/>
            <a:p>
              <a:pPr algn="ctr"/>
              <a:r>
                <a:rPr lang="en-US" sz="1400" b="1" dirty="0" smtClean="0">
                  <a:solidFill>
                    <a:schemeClr val="bg1">
                      <a:lumMod val="95000"/>
                    </a:schemeClr>
                  </a:solidFill>
                </a:rPr>
                <a:t>Through acquisition activities, </a:t>
              </a:r>
              <a:r>
                <a:rPr lang="en-US" sz="1400" b="1" dirty="0" err="1" smtClean="0">
                  <a:solidFill>
                    <a:schemeClr val="bg1">
                      <a:lumMod val="95000"/>
                    </a:schemeClr>
                  </a:solidFill>
                </a:rPr>
                <a:t>Indra</a:t>
              </a:r>
              <a:r>
                <a:rPr lang="en-US" sz="1400" b="1" dirty="0" smtClean="0">
                  <a:solidFill>
                    <a:schemeClr val="bg1">
                      <a:lumMod val="95000"/>
                    </a:schemeClr>
                  </a:solidFill>
                </a:rPr>
                <a:t> seeks to strengthen its product offerings</a:t>
              </a:r>
              <a:endParaRPr lang="en-US" sz="1400" b="1" dirty="0">
                <a:solidFill>
                  <a:schemeClr val="bg1">
                    <a:lumMod val="95000"/>
                  </a:schemeClr>
                </a:solidFill>
              </a:endParaRPr>
            </a:p>
          </p:txBody>
        </p:sp>
      </p:grpSp>
      <p:sp>
        <p:nvSpPr>
          <p:cNvPr id="2" name="1 Título"/>
          <p:cNvSpPr>
            <a:spLocks noGrp="1"/>
          </p:cNvSpPr>
          <p:nvPr>
            <p:ph type="title"/>
          </p:nvPr>
        </p:nvSpPr>
        <p:spPr>
          <a:xfrm>
            <a:off x="1006915" y="466380"/>
            <a:ext cx="11658600" cy="872065"/>
          </a:xfrm>
        </p:spPr>
        <p:txBody>
          <a:bodyPr/>
          <a:lstStyle/>
          <a:p>
            <a:r>
              <a:rPr lang="es-CO" dirty="0" err="1" smtClean="0"/>
              <a:t>Acquisitions</a:t>
            </a:r>
            <a:endParaRPr lang="es-ES" dirty="0"/>
          </a:p>
        </p:txBody>
      </p:sp>
      <p:pic>
        <p:nvPicPr>
          <p:cNvPr id="4098" name="Picture 2" descr="Resultado de imagen para paradigma  ind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600" y="1688551"/>
            <a:ext cx="3023025" cy="785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acs  in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9471" y="2835745"/>
            <a:ext cx="2160693" cy="1101954"/>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2503061" y="3120616"/>
            <a:ext cx="5899992" cy="738664"/>
          </a:xfrm>
          <a:prstGeom prst="homePlate">
            <a:avLst/>
          </a:prstGeom>
          <a:solidFill>
            <a:schemeClr val="accent1">
              <a:lumMod val="20000"/>
              <a:lumOff val="80000"/>
            </a:schemeClr>
          </a:solidFill>
        </p:spPr>
        <p:txBody>
          <a:bodyPr wrap="square">
            <a:spAutoFit/>
          </a:bodyPr>
          <a:lstStyle/>
          <a:p>
            <a:r>
              <a:rPr lang="es-CO" sz="1400" dirty="0" err="1"/>
              <a:t>With</a:t>
            </a:r>
            <a:r>
              <a:rPr lang="es-CO" sz="1400" dirty="0"/>
              <a:t> </a:t>
            </a:r>
            <a:r>
              <a:rPr lang="es-CO" sz="1400" dirty="0" err="1"/>
              <a:t>this</a:t>
            </a:r>
            <a:r>
              <a:rPr lang="es-CO" sz="1400" dirty="0"/>
              <a:t> </a:t>
            </a:r>
            <a:r>
              <a:rPr lang="es-CO" sz="1400" dirty="0" err="1"/>
              <a:t>adquisition</a:t>
            </a:r>
            <a:r>
              <a:rPr lang="es-CO" sz="1400" dirty="0"/>
              <a:t>, Indra </a:t>
            </a:r>
            <a:r>
              <a:rPr lang="es-CO" sz="1400" dirty="0" err="1"/>
              <a:t>accesses</a:t>
            </a:r>
            <a:r>
              <a:rPr lang="es-CO" sz="1400" dirty="0"/>
              <a:t> </a:t>
            </a:r>
            <a:r>
              <a:rPr lang="es-CO" sz="1400" dirty="0" err="1"/>
              <a:t>the</a:t>
            </a:r>
            <a:r>
              <a:rPr lang="es-CO" sz="1400" dirty="0"/>
              <a:t> </a:t>
            </a:r>
            <a:r>
              <a:rPr lang="es-CO" sz="1400" dirty="0" err="1"/>
              <a:t>markets</a:t>
            </a:r>
            <a:r>
              <a:rPr lang="es-CO" sz="1400" dirty="0"/>
              <a:t> of </a:t>
            </a:r>
            <a:r>
              <a:rPr lang="es-CO" sz="1400" dirty="0" err="1"/>
              <a:t>the</a:t>
            </a:r>
            <a:r>
              <a:rPr lang="es-CO" sz="1400" dirty="0"/>
              <a:t> </a:t>
            </a:r>
            <a:r>
              <a:rPr lang="es-CO" sz="1400" dirty="0" err="1"/>
              <a:t>United</a:t>
            </a:r>
            <a:r>
              <a:rPr lang="es-CO" sz="1400" dirty="0"/>
              <a:t> </a:t>
            </a:r>
            <a:r>
              <a:rPr lang="es-CO" sz="1400" dirty="0" err="1"/>
              <a:t>States</a:t>
            </a:r>
            <a:r>
              <a:rPr lang="es-CO" sz="1400" dirty="0"/>
              <a:t> and </a:t>
            </a:r>
            <a:r>
              <a:rPr lang="es-CO" sz="1400" dirty="0" err="1" smtClean="0"/>
              <a:t>Canada</a:t>
            </a:r>
            <a:r>
              <a:rPr lang="es-CO" sz="1400" dirty="0" smtClean="0"/>
              <a:t>. </a:t>
            </a:r>
            <a:r>
              <a:rPr lang="es-CO" sz="1400" dirty="0" err="1" smtClean="0"/>
              <a:t>Clients</a:t>
            </a:r>
            <a:r>
              <a:rPr lang="es-CO" sz="1400" dirty="0"/>
              <a:t>: </a:t>
            </a:r>
            <a:r>
              <a:rPr lang="es-CO" sz="1400" dirty="0" err="1"/>
              <a:t>Xcel</a:t>
            </a:r>
            <a:r>
              <a:rPr lang="es-CO" sz="1400" dirty="0"/>
              <a:t> </a:t>
            </a:r>
            <a:r>
              <a:rPr lang="es-CO" sz="1400" dirty="0" err="1"/>
              <a:t>Energy</a:t>
            </a:r>
            <a:r>
              <a:rPr lang="es-CO" sz="1400" dirty="0"/>
              <a:t>, </a:t>
            </a:r>
            <a:r>
              <a:rPr lang="es-CO" sz="1400" dirty="0" err="1"/>
              <a:t>Cobb</a:t>
            </a:r>
            <a:r>
              <a:rPr lang="es-CO" sz="1400" dirty="0"/>
              <a:t> EMC, </a:t>
            </a:r>
            <a:r>
              <a:rPr lang="es-CO" sz="1400" dirty="0" err="1"/>
              <a:t>Energuate</a:t>
            </a:r>
            <a:r>
              <a:rPr lang="es-CO" sz="1400" dirty="0"/>
              <a:t>, </a:t>
            </a:r>
            <a:r>
              <a:rPr lang="es-CO" sz="1400" dirty="0" err="1"/>
              <a:t>Bescom</a:t>
            </a:r>
            <a:r>
              <a:rPr lang="es-CO" sz="1400" dirty="0"/>
              <a:t>, Anaheim, Georgia </a:t>
            </a:r>
            <a:r>
              <a:rPr lang="es-CO" sz="1400" dirty="0" err="1"/>
              <a:t>Power</a:t>
            </a:r>
            <a:r>
              <a:rPr lang="es-CO" sz="1400" dirty="0"/>
              <a:t>, SDGE, SCANA, PNM.</a:t>
            </a:r>
          </a:p>
        </p:txBody>
      </p:sp>
      <p:sp>
        <p:nvSpPr>
          <p:cNvPr id="42" name="Pentagon 41"/>
          <p:cNvSpPr/>
          <p:nvPr/>
        </p:nvSpPr>
        <p:spPr>
          <a:xfrm flipH="1">
            <a:off x="5792367" y="1827088"/>
            <a:ext cx="6873147" cy="523220"/>
          </a:xfrm>
          <a:prstGeom prst="homePlate">
            <a:avLst/>
          </a:prstGeom>
          <a:solidFill>
            <a:schemeClr val="accent6">
              <a:lumMod val="20000"/>
              <a:lumOff val="80000"/>
            </a:schemeClr>
          </a:solidFill>
        </p:spPr>
        <p:txBody>
          <a:bodyPr wrap="square">
            <a:spAutoFit/>
          </a:bodyPr>
          <a:lstStyle/>
          <a:p>
            <a:r>
              <a:rPr lang="en-US" sz="1400" dirty="0" err="1" smtClean="0"/>
              <a:t>Paradigma</a:t>
            </a:r>
            <a:r>
              <a:rPr lang="en-US" sz="1400" dirty="0" smtClean="0"/>
              <a:t> completes the value proposition of </a:t>
            </a:r>
            <a:r>
              <a:rPr lang="en-US" sz="1400" dirty="0" err="1" smtClean="0"/>
              <a:t>Minsait</a:t>
            </a:r>
            <a:r>
              <a:rPr lang="en-US" sz="1400" dirty="0" smtClean="0"/>
              <a:t>, </a:t>
            </a:r>
            <a:r>
              <a:rPr lang="en-US" sz="1400" dirty="0" err="1" smtClean="0"/>
              <a:t>Indra's</a:t>
            </a:r>
            <a:r>
              <a:rPr lang="en-US" sz="1400" dirty="0" smtClean="0"/>
              <a:t> business unit focused on digital transformation</a:t>
            </a:r>
            <a:r>
              <a:rPr lang="es-CO" sz="1400" dirty="0" smtClean="0"/>
              <a:t>.</a:t>
            </a:r>
            <a:endParaRPr lang="es-CO" sz="1400" dirty="0"/>
          </a:p>
        </p:txBody>
      </p:sp>
      <p:sp>
        <p:nvSpPr>
          <p:cNvPr id="15" name="8 Flecha curvada hacia la izquierda">
            <a:hlinkClick r:id="rId6" action="ppaction://hlinksldjump"/>
          </p:cNvPr>
          <p:cNvSpPr/>
          <p:nvPr/>
        </p:nvSpPr>
        <p:spPr>
          <a:xfrm>
            <a:off x="13168510" y="6666733"/>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sp>
        <p:nvSpPr>
          <p:cNvPr id="17" name="TextBox 16"/>
          <p:cNvSpPr txBox="1"/>
          <p:nvPr/>
        </p:nvSpPr>
        <p:spPr>
          <a:xfrm>
            <a:off x="596394" y="5670506"/>
            <a:ext cx="9804688" cy="1384995"/>
          </a:xfrm>
          <a:prstGeom prst="rect">
            <a:avLst/>
          </a:prstGeom>
          <a:noFill/>
        </p:spPr>
        <p:txBody>
          <a:bodyPr wrap="square" rtlCol="0">
            <a:spAutoFit/>
          </a:bodyPr>
          <a:lstStyle/>
          <a:p>
            <a:r>
              <a:rPr lang="en-US" sz="2800" b="1" dirty="0" err="1"/>
              <a:t>Indra</a:t>
            </a:r>
            <a:r>
              <a:rPr lang="en-US" sz="2800" b="1" dirty="0"/>
              <a:t> started approximately in 1995, with the purchase of the company called </a:t>
            </a:r>
            <a:r>
              <a:rPr lang="en-US" sz="2800" b="1" dirty="0" err="1" smtClean="0"/>
              <a:t>Soluziona</a:t>
            </a:r>
            <a:r>
              <a:rPr lang="en-US" sz="2800" b="1" dirty="0"/>
              <a:t>. </a:t>
            </a:r>
            <a:r>
              <a:rPr lang="en-US" sz="2800" b="1" dirty="0" err="1"/>
              <a:t>Soluziona's</a:t>
            </a:r>
            <a:r>
              <a:rPr lang="en-US" sz="2800" b="1" dirty="0"/>
              <a:t> customers kept the source code and made in-house modifications.</a:t>
            </a:r>
          </a:p>
        </p:txBody>
      </p:sp>
      <p:pic>
        <p:nvPicPr>
          <p:cNvPr id="8" name="Picture 2" descr="Image result for tecnocom indra"/>
          <p:cNvPicPr>
            <a:picLocks noChangeAspect="1" noChangeArrowheads="1"/>
          </p:cNvPicPr>
          <p:nvPr/>
        </p:nvPicPr>
        <p:blipFill rotWithShape="1">
          <a:blip r:embed="rId7">
            <a:extLst>
              <a:ext uri="{28A0092B-C50C-407E-A947-70E740481C1C}">
                <a14:useLocalDpi xmlns:a14="http://schemas.microsoft.com/office/drawing/2010/main" val="0"/>
              </a:ext>
            </a:extLst>
          </a:blip>
          <a:srcRect t="26563" b="45942"/>
          <a:stretch/>
        </p:blipFill>
        <p:spPr bwMode="auto">
          <a:xfrm>
            <a:off x="2901086" y="4197322"/>
            <a:ext cx="2891282" cy="794963"/>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flipH="1">
            <a:off x="5660625" y="4112927"/>
            <a:ext cx="7004890" cy="954107"/>
          </a:xfrm>
          <a:prstGeom prst="homePlate">
            <a:avLst>
              <a:gd name="adj" fmla="val 35112"/>
            </a:avLst>
          </a:prstGeom>
          <a:solidFill>
            <a:schemeClr val="accent6">
              <a:lumMod val="20000"/>
              <a:lumOff val="80000"/>
            </a:schemeClr>
          </a:solidFill>
        </p:spPr>
        <p:txBody>
          <a:bodyPr wrap="square">
            <a:spAutoFit/>
          </a:bodyPr>
          <a:lstStyle/>
          <a:p>
            <a:r>
              <a:rPr lang="es-CO" sz="1400" dirty="0" err="1"/>
              <a:t>Tecnocom</a:t>
            </a:r>
            <a:r>
              <a:rPr lang="es-CO" sz="1400" dirty="0"/>
              <a:t> </a:t>
            </a:r>
            <a:r>
              <a:rPr lang="es-CO" sz="1400" dirty="0" err="1"/>
              <a:t>adquisition</a:t>
            </a:r>
            <a:r>
              <a:rPr lang="es-CO" sz="1400" dirty="0"/>
              <a:t> </a:t>
            </a:r>
            <a:r>
              <a:rPr lang="es-CO" sz="1400" dirty="0" err="1"/>
              <a:t>stregnthens</a:t>
            </a:r>
            <a:r>
              <a:rPr lang="es-CO" sz="1400" dirty="0"/>
              <a:t> </a:t>
            </a:r>
            <a:r>
              <a:rPr lang="es-CO" sz="1400" dirty="0" err="1"/>
              <a:t>Indra’s</a:t>
            </a:r>
            <a:r>
              <a:rPr lang="es-CO" sz="1400" dirty="0"/>
              <a:t> </a:t>
            </a:r>
            <a:r>
              <a:rPr lang="es-CO" sz="1400" dirty="0" err="1"/>
              <a:t>leadership</a:t>
            </a:r>
            <a:r>
              <a:rPr lang="es-CO" sz="1400" dirty="0"/>
              <a:t> in </a:t>
            </a:r>
            <a:r>
              <a:rPr lang="es-CO" sz="1400" dirty="0" err="1"/>
              <a:t>information</a:t>
            </a:r>
            <a:r>
              <a:rPr lang="es-CO" sz="1400" dirty="0"/>
              <a:t> </a:t>
            </a:r>
            <a:r>
              <a:rPr lang="es-CO" sz="1400" dirty="0" err="1"/>
              <a:t>technologies</a:t>
            </a:r>
            <a:r>
              <a:rPr lang="es-CO" sz="1400" dirty="0"/>
              <a:t>, </a:t>
            </a:r>
            <a:r>
              <a:rPr lang="es-CO" sz="1400" dirty="0" err="1"/>
              <a:t>especially</a:t>
            </a:r>
            <a:r>
              <a:rPr lang="es-CO" sz="1400" dirty="0"/>
              <a:t> in </a:t>
            </a:r>
            <a:r>
              <a:rPr lang="es-CO" sz="1400" dirty="0" err="1"/>
              <a:t>financial</a:t>
            </a:r>
            <a:r>
              <a:rPr lang="es-CO" sz="1400" dirty="0"/>
              <a:t> </a:t>
            </a:r>
            <a:r>
              <a:rPr lang="es-CO" sz="1400" dirty="0" err="1"/>
              <a:t>services</a:t>
            </a:r>
            <a:r>
              <a:rPr lang="es-CO" sz="1400" dirty="0"/>
              <a:t> and </a:t>
            </a:r>
            <a:r>
              <a:rPr lang="es-CO" sz="1400" dirty="0" err="1"/>
              <a:t>other</a:t>
            </a:r>
            <a:r>
              <a:rPr lang="es-CO" sz="1400" dirty="0"/>
              <a:t> </a:t>
            </a:r>
            <a:r>
              <a:rPr lang="es-CO" sz="1400" dirty="0" err="1"/>
              <a:t>high-potential</a:t>
            </a:r>
            <a:r>
              <a:rPr lang="es-CO" sz="1400" dirty="0"/>
              <a:t> </a:t>
            </a:r>
            <a:r>
              <a:rPr lang="es-CO" sz="1400" dirty="0" err="1"/>
              <a:t>sectors</a:t>
            </a:r>
            <a:r>
              <a:rPr lang="es-CO" sz="1400" dirty="0"/>
              <a:t>. </a:t>
            </a:r>
            <a:r>
              <a:rPr lang="es-CO" sz="1400" dirty="0" err="1"/>
              <a:t>The</a:t>
            </a:r>
            <a:r>
              <a:rPr lang="es-CO" sz="1400" dirty="0"/>
              <a:t> </a:t>
            </a:r>
            <a:r>
              <a:rPr lang="es-CO" sz="1400" dirty="0" err="1"/>
              <a:t>adquisition</a:t>
            </a:r>
            <a:r>
              <a:rPr lang="es-CO" sz="1400" dirty="0"/>
              <a:t> </a:t>
            </a:r>
            <a:r>
              <a:rPr lang="es-CO" sz="1400" dirty="0" err="1"/>
              <a:t>is</a:t>
            </a:r>
            <a:r>
              <a:rPr lang="es-CO" sz="1400" dirty="0"/>
              <a:t> </a:t>
            </a:r>
            <a:r>
              <a:rPr lang="es-CO" sz="1400" dirty="0" err="1"/>
              <a:t>aligned</a:t>
            </a:r>
            <a:r>
              <a:rPr lang="es-CO" sz="1400" dirty="0"/>
              <a:t> </a:t>
            </a:r>
            <a:r>
              <a:rPr lang="es-CO" sz="1400" dirty="0" err="1"/>
              <a:t>with</a:t>
            </a:r>
            <a:r>
              <a:rPr lang="es-CO" sz="1400" dirty="0"/>
              <a:t> </a:t>
            </a:r>
            <a:r>
              <a:rPr lang="es-CO" sz="1400" dirty="0" err="1"/>
              <a:t>Indra's</a:t>
            </a:r>
            <a:r>
              <a:rPr lang="es-CO" sz="1400" dirty="0"/>
              <a:t> </a:t>
            </a:r>
            <a:r>
              <a:rPr lang="es-CO" sz="1400" dirty="0" err="1"/>
              <a:t>strategy</a:t>
            </a:r>
            <a:r>
              <a:rPr lang="es-CO" sz="1400" dirty="0"/>
              <a:t> of </a:t>
            </a:r>
            <a:r>
              <a:rPr lang="es-CO" sz="1400" dirty="0" err="1"/>
              <a:t>reinforcing</a:t>
            </a:r>
            <a:r>
              <a:rPr lang="es-CO" sz="1400" dirty="0"/>
              <a:t> </a:t>
            </a:r>
            <a:r>
              <a:rPr lang="es-CO" sz="1400" dirty="0" err="1"/>
              <a:t>its</a:t>
            </a:r>
            <a:r>
              <a:rPr lang="es-CO" sz="1400" dirty="0"/>
              <a:t> </a:t>
            </a:r>
            <a:r>
              <a:rPr lang="es-CO" sz="1400" dirty="0" err="1"/>
              <a:t>offer</a:t>
            </a:r>
            <a:r>
              <a:rPr lang="es-CO" sz="1400" dirty="0"/>
              <a:t> of digital </a:t>
            </a:r>
            <a:r>
              <a:rPr lang="es-CO" sz="1400" dirty="0" err="1"/>
              <a:t>transformation</a:t>
            </a:r>
            <a:r>
              <a:rPr lang="es-CO" sz="1400" dirty="0"/>
              <a:t>, </a:t>
            </a:r>
            <a:r>
              <a:rPr lang="es-CO" sz="1400" dirty="0" err="1"/>
              <a:t>especially</a:t>
            </a:r>
            <a:r>
              <a:rPr lang="es-CO" sz="1400" dirty="0"/>
              <a:t> in </a:t>
            </a:r>
            <a:r>
              <a:rPr lang="es-CO" sz="1400" dirty="0" err="1"/>
              <a:t>payment</a:t>
            </a:r>
            <a:r>
              <a:rPr lang="es-CO" sz="1400" dirty="0"/>
              <a:t> </a:t>
            </a:r>
            <a:r>
              <a:rPr lang="es-CO" sz="1400" dirty="0" err="1"/>
              <a:t>system</a:t>
            </a:r>
            <a:r>
              <a:rPr lang="es-CO" sz="1400" dirty="0"/>
              <a:t> </a:t>
            </a:r>
            <a:r>
              <a:rPr lang="es-CO" sz="1400" dirty="0" err="1"/>
              <a:t>solutions</a:t>
            </a:r>
            <a:r>
              <a:rPr lang="es-CO" sz="1400" dirty="0"/>
              <a:t>.</a:t>
            </a:r>
          </a:p>
        </p:txBody>
      </p:sp>
    </p:spTree>
    <p:extLst>
      <p:ext uri="{BB962C8B-B14F-4D97-AF65-F5344CB8AC3E}">
        <p14:creationId xmlns:p14="http://schemas.microsoft.com/office/powerpoint/2010/main" val="771308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01616" y="2923963"/>
            <a:ext cx="6912768" cy="2048228"/>
          </a:xfrm>
        </p:spPr>
        <p:txBody>
          <a:bodyPr/>
          <a:lstStyle/>
          <a:p>
            <a:r>
              <a:rPr lang="es-CO" dirty="0" err="1" smtClean="0"/>
              <a:t>Innovations</a:t>
            </a:r>
            <a:endParaRPr lang="es-ES" dirty="0"/>
          </a:p>
        </p:txBody>
      </p:sp>
    </p:spTree>
    <p:extLst>
      <p:ext uri="{BB962C8B-B14F-4D97-AF65-F5344CB8AC3E}">
        <p14:creationId xmlns:p14="http://schemas.microsoft.com/office/powerpoint/2010/main" val="3134068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597962" y="4977472"/>
            <a:ext cx="3155691" cy="461665"/>
          </a:xfrm>
          <a:prstGeom prst="rect">
            <a:avLst/>
          </a:prstGeom>
        </p:spPr>
        <p:txBody>
          <a:bodyPr wrap="square">
            <a:spAutoFit/>
          </a:bodyPr>
          <a:lstStyle/>
          <a:p>
            <a:r>
              <a:rPr lang="en-US" sz="2400" b="1" dirty="0"/>
              <a:t>O</a:t>
            </a:r>
            <a:r>
              <a:rPr lang="en-US" sz="2400" b="1" dirty="0" smtClean="0"/>
              <a:t>ther topics</a:t>
            </a:r>
            <a:endParaRPr lang="en-US" sz="2400" b="1" dirty="0"/>
          </a:p>
        </p:txBody>
      </p:sp>
      <p:sp>
        <p:nvSpPr>
          <p:cNvPr id="5" name="4 Título"/>
          <p:cNvSpPr>
            <a:spLocks noGrp="1"/>
          </p:cNvSpPr>
          <p:nvPr>
            <p:ph type="title"/>
          </p:nvPr>
        </p:nvSpPr>
        <p:spPr>
          <a:xfrm>
            <a:off x="1028699" y="517461"/>
            <a:ext cx="11658600" cy="872065"/>
          </a:xfrm>
        </p:spPr>
        <p:txBody>
          <a:bodyPr/>
          <a:lstStyle/>
          <a:p>
            <a:r>
              <a:rPr lang="es-CO" dirty="0" err="1" smtClean="0"/>
              <a:t>Indra’s</a:t>
            </a:r>
            <a:r>
              <a:rPr lang="es-CO" dirty="0" smtClean="0"/>
              <a:t> </a:t>
            </a:r>
            <a:r>
              <a:rPr lang="es-CO" dirty="0" err="1" smtClean="0"/>
              <a:t>innovations</a:t>
            </a:r>
            <a:endParaRPr lang="es-ES" dirty="0"/>
          </a:p>
        </p:txBody>
      </p:sp>
      <p:grpSp>
        <p:nvGrpSpPr>
          <p:cNvPr id="43" name="Group 42"/>
          <p:cNvGrpSpPr/>
          <p:nvPr/>
        </p:nvGrpSpPr>
        <p:grpSpPr>
          <a:xfrm>
            <a:off x="1056817" y="5967037"/>
            <a:ext cx="2852727" cy="1075040"/>
            <a:chOff x="1438848" y="1892067"/>
            <a:chExt cx="2852727" cy="1075040"/>
          </a:xfrm>
        </p:grpSpPr>
        <p:sp>
          <p:nvSpPr>
            <p:cNvPr id="44" name="Rectangle 43"/>
            <p:cNvSpPr/>
            <p:nvPr/>
          </p:nvSpPr>
          <p:spPr>
            <a:xfrm>
              <a:off x="1438848" y="2320776"/>
              <a:ext cx="2852727" cy="646331"/>
            </a:xfrm>
            <a:prstGeom prst="rect">
              <a:avLst/>
            </a:prstGeom>
            <a:solidFill>
              <a:schemeClr val="bg1">
                <a:lumMod val="95000"/>
              </a:schemeClr>
            </a:solidFill>
          </p:spPr>
          <p:txBody>
            <a:bodyPr wrap="square">
              <a:spAutoFit/>
            </a:bodyPr>
            <a:lstStyle/>
            <a:p>
              <a:pPr marL="171450" indent="-171450">
                <a:buClr>
                  <a:srgbClr val="FBD00F"/>
                </a:buClr>
                <a:buSzPct val="129000"/>
                <a:buFont typeface="Courier New" panose="02070309020205020404" pitchFamily="49" charset="0"/>
                <a:buChar char="o"/>
              </a:pPr>
              <a:r>
                <a:rPr lang="en-US" sz="1200" dirty="0" err="1"/>
                <a:t>Repsol</a:t>
              </a:r>
              <a:r>
                <a:rPr lang="en-US" sz="1200" dirty="0"/>
                <a:t> and </a:t>
              </a:r>
              <a:r>
                <a:rPr lang="en-US" sz="1200" dirty="0" err="1"/>
                <a:t>Indra</a:t>
              </a:r>
              <a:r>
                <a:rPr lang="en-US" sz="1200" dirty="0"/>
                <a:t> patent a system for the early detection of hydrocarbon </a:t>
              </a:r>
              <a:r>
                <a:rPr lang="en-US" sz="1200" dirty="0" smtClean="0"/>
                <a:t>leaks.</a:t>
              </a:r>
              <a:endParaRPr lang="en-US" sz="1200" dirty="0"/>
            </a:p>
          </p:txBody>
        </p:sp>
        <p:sp>
          <p:nvSpPr>
            <p:cNvPr id="45" name="Rectangle 44"/>
            <p:cNvSpPr/>
            <p:nvPr/>
          </p:nvSpPr>
          <p:spPr>
            <a:xfrm>
              <a:off x="1438848" y="1892067"/>
              <a:ext cx="1582484" cy="369332"/>
            </a:xfrm>
            <a:prstGeom prst="rect">
              <a:avLst/>
            </a:prstGeom>
            <a:solidFill>
              <a:srgbClr val="357D91"/>
            </a:solidFill>
          </p:spPr>
          <p:txBody>
            <a:bodyPr wrap="none">
              <a:spAutoFit/>
            </a:bodyPr>
            <a:lstStyle/>
            <a:p>
              <a:r>
                <a:rPr lang="es-CO" b="1" dirty="0" smtClean="0">
                  <a:solidFill>
                    <a:schemeClr val="bg1"/>
                  </a:solidFill>
                </a:rPr>
                <a:t>Data </a:t>
              </a:r>
              <a:r>
                <a:rPr lang="es-CO" b="1" dirty="0" err="1" smtClean="0">
                  <a:solidFill>
                    <a:schemeClr val="bg1"/>
                  </a:solidFill>
                </a:rPr>
                <a:t>analysis</a:t>
              </a:r>
              <a:endParaRPr lang="en-US" b="1" dirty="0">
                <a:solidFill>
                  <a:schemeClr val="bg1"/>
                </a:solidFill>
              </a:endParaRPr>
            </a:p>
          </p:txBody>
        </p:sp>
      </p:grpSp>
      <p:pic>
        <p:nvPicPr>
          <p:cNvPr id="8194" name="Picture 2" descr="Resultado de imagen para patent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408" r="15639" b="9983"/>
          <a:stretch/>
        </p:blipFill>
        <p:spPr bwMode="auto">
          <a:xfrm>
            <a:off x="468011" y="5934081"/>
            <a:ext cx="576781" cy="8251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7597962" y="5467908"/>
            <a:ext cx="3389828" cy="1569660"/>
          </a:xfrm>
          <a:prstGeom prst="rect">
            <a:avLst/>
          </a:prstGeom>
          <a:solidFill>
            <a:schemeClr val="bg1">
              <a:lumMod val="95000"/>
            </a:schemeClr>
          </a:solidFill>
        </p:spPr>
        <p:txBody>
          <a:bodyPr wrap="square">
            <a:spAutoFit/>
          </a:bodyPr>
          <a:lstStyle/>
          <a:p>
            <a:pPr marL="171450" indent="-171450">
              <a:buClr>
                <a:srgbClr val="FBD00F"/>
              </a:buClr>
              <a:buSzPct val="129000"/>
              <a:buFont typeface="Courier New" panose="02070309020205020404" pitchFamily="49" charset="0"/>
              <a:buChar char="o"/>
            </a:pPr>
            <a:r>
              <a:rPr lang="en-US" sz="1600" dirty="0" err="1" smtClean="0"/>
              <a:t>Omnicanality</a:t>
            </a:r>
            <a:endParaRPr lang="en-US" sz="1600" dirty="0"/>
          </a:p>
          <a:p>
            <a:pPr marL="171450" indent="-171450">
              <a:buClr>
                <a:srgbClr val="FBD00F"/>
              </a:buClr>
              <a:buSzPct val="129000"/>
              <a:buFont typeface="Courier New" panose="02070309020205020404" pitchFamily="49" charset="0"/>
              <a:buChar char="o"/>
            </a:pPr>
            <a:r>
              <a:rPr lang="en-US" sz="1600" dirty="0"/>
              <a:t>Big data</a:t>
            </a:r>
          </a:p>
          <a:p>
            <a:pPr marL="171450" indent="-171450">
              <a:buClr>
                <a:srgbClr val="FBD00F"/>
              </a:buClr>
              <a:buSzPct val="129000"/>
              <a:buFont typeface="Courier New" panose="02070309020205020404" pitchFamily="49" charset="0"/>
              <a:buChar char="o"/>
            </a:pPr>
            <a:r>
              <a:rPr lang="en-US" sz="1600" dirty="0"/>
              <a:t>A</a:t>
            </a:r>
            <a:r>
              <a:rPr lang="en-US" sz="1600" dirty="0" smtClean="0"/>
              <a:t>rtificial </a:t>
            </a:r>
            <a:r>
              <a:rPr lang="en-US" sz="1600" dirty="0"/>
              <a:t>intelligence</a:t>
            </a:r>
          </a:p>
          <a:p>
            <a:pPr marL="171450" indent="-171450">
              <a:buClr>
                <a:srgbClr val="FBD00F"/>
              </a:buClr>
              <a:buSzPct val="129000"/>
              <a:buFont typeface="Courier New" panose="02070309020205020404" pitchFamily="49" charset="0"/>
              <a:buChar char="o"/>
            </a:pPr>
            <a:r>
              <a:rPr lang="en-US" sz="1600" dirty="0"/>
              <a:t>D</a:t>
            </a:r>
            <a:r>
              <a:rPr lang="en-US" sz="1600" dirty="0" smtClean="0"/>
              <a:t>igital </a:t>
            </a:r>
            <a:r>
              <a:rPr lang="en-US" sz="1600" dirty="0"/>
              <a:t>reality</a:t>
            </a:r>
          </a:p>
          <a:p>
            <a:pPr marL="171450" indent="-171450">
              <a:buClr>
                <a:srgbClr val="FBD00F"/>
              </a:buClr>
              <a:buSzPct val="129000"/>
              <a:buFont typeface="Courier New" panose="02070309020205020404" pitchFamily="49" charset="0"/>
              <a:buChar char="o"/>
            </a:pPr>
            <a:r>
              <a:rPr lang="en-US" sz="1600" dirty="0" err="1"/>
              <a:t>Cybersecurity</a:t>
            </a:r>
            <a:endParaRPr lang="en-US" sz="1600" dirty="0"/>
          </a:p>
          <a:p>
            <a:pPr marL="171450" indent="-171450">
              <a:buClr>
                <a:srgbClr val="FBD00F"/>
              </a:buClr>
              <a:buSzPct val="129000"/>
              <a:buFont typeface="Courier New" panose="02070309020205020404" pitchFamily="49" charset="0"/>
              <a:buChar char="o"/>
            </a:pPr>
            <a:r>
              <a:rPr lang="en-US" sz="1600" dirty="0" err="1"/>
              <a:t>B</a:t>
            </a:r>
            <a:r>
              <a:rPr lang="en-US" sz="1600" dirty="0" err="1" smtClean="0"/>
              <a:t>lockchain</a:t>
            </a:r>
            <a:endParaRPr lang="en-US" sz="1600" dirty="0"/>
          </a:p>
        </p:txBody>
      </p:sp>
      <p:grpSp>
        <p:nvGrpSpPr>
          <p:cNvPr id="40" name="Group 2047"/>
          <p:cNvGrpSpPr/>
          <p:nvPr/>
        </p:nvGrpSpPr>
        <p:grpSpPr>
          <a:xfrm>
            <a:off x="155864" y="1561269"/>
            <a:ext cx="13404271" cy="3333001"/>
            <a:chOff x="358292" y="4424721"/>
            <a:chExt cx="8267288" cy="3333001"/>
          </a:xfrm>
        </p:grpSpPr>
        <p:grpSp>
          <p:nvGrpSpPr>
            <p:cNvPr id="41" name="Group 13"/>
            <p:cNvGrpSpPr/>
            <p:nvPr/>
          </p:nvGrpSpPr>
          <p:grpSpPr>
            <a:xfrm>
              <a:off x="358292" y="4424721"/>
              <a:ext cx="8267288" cy="3333001"/>
              <a:chOff x="1048064" y="5114099"/>
              <a:chExt cx="7375894" cy="3333001"/>
            </a:xfrm>
          </p:grpSpPr>
          <p:sp>
            <p:nvSpPr>
              <p:cNvPr id="46" name="Rounded Rectangle 2"/>
              <p:cNvSpPr/>
              <p:nvPr/>
            </p:nvSpPr>
            <p:spPr>
              <a:xfrm>
                <a:off x="1195370" y="5639975"/>
                <a:ext cx="2666196" cy="1021556"/>
              </a:xfrm>
              <a:prstGeom prst="roundRect">
                <a:avLst/>
              </a:prstGeom>
              <a:solidFill>
                <a:srgbClr val="357D91"/>
              </a:solidFill>
            </p:spPr>
            <p:txBody>
              <a:bodyPr wrap="square">
                <a:spAutoFit/>
              </a:bodyPr>
              <a:lstStyle/>
              <a:p>
                <a:pPr algn="ctr"/>
                <a:r>
                  <a:rPr lang="en-US" dirty="0">
                    <a:solidFill>
                      <a:schemeClr val="bg1"/>
                    </a:solidFill>
                  </a:rPr>
                  <a:t>Advanced analytics to reduce fraud and non-operational losses</a:t>
                </a:r>
              </a:p>
            </p:txBody>
          </p:sp>
          <p:sp>
            <p:nvSpPr>
              <p:cNvPr id="47" name="Rounded Rectangle 3"/>
              <p:cNvSpPr/>
              <p:nvPr/>
            </p:nvSpPr>
            <p:spPr>
              <a:xfrm>
                <a:off x="3977746" y="5639975"/>
                <a:ext cx="4312473" cy="1021556"/>
              </a:xfrm>
              <a:prstGeom prst="roundRect">
                <a:avLst/>
              </a:prstGeom>
              <a:solidFill>
                <a:srgbClr val="357D91"/>
              </a:solidFill>
            </p:spPr>
            <p:txBody>
              <a:bodyPr wrap="square">
                <a:spAutoFit/>
              </a:bodyPr>
              <a:lstStyle/>
              <a:p>
                <a:pPr algn="ctr"/>
                <a:r>
                  <a:rPr lang="en-US" dirty="0" smtClean="0">
                    <a:solidFill>
                      <a:schemeClr val="bg1"/>
                    </a:solidFill>
                  </a:rPr>
                  <a:t>Management of Distributed </a:t>
                </a:r>
                <a:r>
                  <a:rPr lang="en-US" dirty="0">
                    <a:solidFill>
                      <a:schemeClr val="bg1"/>
                    </a:solidFill>
                  </a:rPr>
                  <a:t>Energy </a:t>
                </a:r>
                <a:r>
                  <a:rPr lang="en-US" dirty="0" smtClean="0">
                    <a:solidFill>
                      <a:schemeClr val="bg1"/>
                    </a:solidFill>
                  </a:rPr>
                  <a:t>resources, including solar panels, </a:t>
                </a:r>
                <a:r>
                  <a:rPr lang="en-US" dirty="0" err="1" smtClean="0">
                    <a:solidFill>
                      <a:schemeClr val="bg1"/>
                    </a:solidFill>
                  </a:rPr>
                  <a:t>microgrids</a:t>
                </a:r>
                <a:r>
                  <a:rPr lang="en-US" dirty="0" smtClean="0">
                    <a:solidFill>
                      <a:schemeClr val="bg1"/>
                    </a:solidFill>
                  </a:rPr>
                  <a:t> and electric vehicle</a:t>
                </a:r>
                <a:endParaRPr lang="en-US" dirty="0">
                  <a:solidFill>
                    <a:schemeClr val="bg1"/>
                  </a:solidFill>
                </a:endParaRPr>
              </a:p>
            </p:txBody>
          </p:sp>
          <p:sp>
            <p:nvSpPr>
              <p:cNvPr id="48" name="Rounded Rectangle 7"/>
              <p:cNvSpPr/>
              <p:nvPr/>
            </p:nvSpPr>
            <p:spPr>
              <a:xfrm>
                <a:off x="1211412" y="6930537"/>
                <a:ext cx="2666195" cy="1328023"/>
              </a:xfrm>
              <a:prstGeom prst="roundRect">
                <a:avLst/>
              </a:prstGeom>
              <a:solidFill>
                <a:srgbClr val="357D91"/>
              </a:solidFill>
            </p:spPr>
            <p:txBody>
              <a:bodyPr wrap="square">
                <a:spAutoFit/>
              </a:bodyPr>
              <a:lstStyle/>
              <a:p>
                <a:pPr algn="ctr"/>
                <a:r>
                  <a:rPr lang="en-US" dirty="0">
                    <a:solidFill>
                      <a:schemeClr val="bg1"/>
                    </a:solidFill>
                  </a:rPr>
                  <a:t>Demand </a:t>
                </a:r>
                <a:r>
                  <a:rPr lang="en-US" dirty="0" smtClean="0">
                    <a:solidFill>
                      <a:schemeClr val="bg1"/>
                    </a:solidFill>
                  </a:rPr>
                  <a:t>Response, including </a:t>
                </a:r>
                <a:r>
                  <a:rPr lang="en-US" dirty="0">
                    <a:solidFill>
                      <a:schemeClr val="bg1"/>
                    </a:solidFill>
                  </a:rPr>
                  <a:t>consumption </a:t>
                </a:r>
                <a:r>
                  <a:rPr lang="en-US" dirty="0" smtClean="0">
                    <a:solidFill>
                      <a:schemeClr val="bg1"/>
                    </a:solidFill>
                  </a:rPr>
                  <a:t>monitoring and </a:t>
                </a:r>
                <a:r>
                  <a:rPr lang="en-US" dirty="0">
                    <a:solidFill>
                      <a:schemeClr val="bg1"/>
                    </a:solidFill>
                  </a:rPr>
                  <a:t>Energy </a:t>
                </a:r>
                <a:r>
                  <a:rPr lang="en-US" dirty="0" smtClean="0">
                    <a:solidFill>
                      <a:schemeClr val="bg1"/>
                    </a:solidFill>
                  </a:rPr>
                  <a:t>efficiency systems</a:t>
                </a:r>
                <a:endParaRPr lang="en-US" dirty="0">
                  <a:solidFill>
                    <a:schemeClr val="bg1"/>
                  </a:solidFill>
                </a:endParaRPr>
              </a:p>
            </p:txBody>
          </p:sp>
          <p:sp>
            <p:nvSpPr>
              <p:cNvPr id="49" name="Rounded Rectangle 10"/>
              <p:cNvSpPr/>
              <p:nvPr/>
            </p:nvSpPr>
            <p:spPr>
              <a:xfrm>
                <a:off x="1048064" y="5435669"/>
                <a:ext cx="7375894" cy="3011431"/>
              </a:xfrm>
              <a:prstGeom prst="roundRect">
                <a:avLst>
                  <a:gd name="adj" fmla="val 616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12"/>
              <p:cNvSpPr txBox="1"/>
              <p:nvPr/>
            </p:nvSpPr>
            <p:spPr>
              <a:xfrm>
                <a:off x="1901246" y="5114099"/>
                <a:ext cx="5669530" cy="442674"/>
              </a:xfrm>
              <a:prstGeom prst="roundRect">
                <a:avLst/>
              </a:prstGeom>
              <a:solidFill>
                <a:schemeClr val="accent2">
                  <a:lumMod val="40000"/>
                  <a:lumOff val="60000"/>
                </a:schemeClr>
              </a:solidFill>
            </p:spPr>
            <p:txBody>
              <a:bodyPr wrap="square" rtlCol="0">
                <a:spAutoFit/>
              </a:bodyPr>
              <a:lstStyle/>
              <a:p>
                <a:pPr algn="ctr"/>
                <a:r>
                  <a:rPr lang="es-CO" sz="2000" b="1" dirty="0"/>
                  <a:t>Smart </a:t>
                </a:r>
                <a:r>
                  <a:rPr lang="es-CO" sz="2000" b="1" dirty="0" err="1"/>
                  <a:t>Grid</a:t>
                </a:r>
                <a:endParaRPr lang="en-US" sz="2000" b="1" dirty="0"/>
              </a:p>
            </p:txBody>
          </p:sp>
        </p:grpSp>
        <p:sp>
          <p:nvSpPr>
            <p:cNvPr id="42" name="Rounded Rectangle 14"/>
            <p:cNvSpPr/>
            <p:nvPr/>
          </p:nvSpPr>
          <p:spPr>
            <a:xfrm>
              <a:off x="3668743" y="6237111"/>
              <a:ext cx="4806935" cy="1328023"/>
            </a:xfrm>
            <a:prstGeom prst="roundRect">
              <a:avLst/>
            </a:prstGeom>
            <a:solidFill>
              <a:srgbClr val="357D91"/>
            </a:solidFill>
          </p:spPr>
          <p:txBody>
            <a:bodyPr wrap="square">
              <a:spAutoFit/>
            </a:bodyPr>
            <a:lstStyle/>
            <a:p>
              <a:pPr algn="ctr"/>
              <a:r>
                <a:rPr lang="en-US" dirty="0" err="1">
                  <a:solidFill>
                    <a:schemeClr val="bg1"/>
                  </a:solidFill>
                </a:rPr>
                <a:t>IoT</a:t>
              </a:r>
              <a:r>
                <a:rPr lang="en-US" dirty="0">
                  <a:solidFill>
                    <a:schemeClr val="bg1"/>
                  </a:solidFill>
                </a:rPr>
                <a:t> for control and action on the medium and low voltage grid, as well as incorporating renewable sources into the energy network and manage "</a:t>
              </a:r>
              <a:r>
                <a:rPr lang="en-US" dirty="0" err="1">
                  <a:solidFill>
                    <a:schemeClr val="bg1"/>
                  </a:solidFill>
                </a:rPr>
                <a:t>microgrids</a:t>
              </a:r>
              <a:r>
                <a:rPr lang="en-US" dirty="0" smtClean="0">
                  <a:solidFill>
                    <a:schemeClr val="bg1"/>
                  </a:solidFill>
                </a:rPr>
                <a:t>".</a:t>
              </a:r>
              <a:endParaRPr lang="en-US" dirty="0">
                <a:solidFill>
                  <a:schemeClr val="bg1"/>
                </a:solidFill>
              </a:endParaRPr>
            </a:p>
          </p:txBody>
        </p:sp>
      </p:grpSp>
    </p:spTree>
    <p:extLst>
      <p:ext uri="{BB962C8B-B14F-4D97-AF65-F5344CB8AC3E}">
        <p14:creationId xmlns:p14="http://schemas.microsoft.com/office/powerpoint/2010/main" val="6288834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6118" y="2478753"/>
            <a:ext cx="4261652" cy="3046988"/>
          </a:xfrm>
          <a:prstGeom prst="rect">
            <a:avLst/>
          </a:prstGeom>
          <a:solidFill>
            <a:schemeClr val="bg1">
              <a:lumMod val="95000"/>
            </a:schemeClr>
          </a:solidFill>
        </p:spPr>
        <p:txBody>
          <a:bodyPr wrap="square">
            <a:spAutoFit/>
          </a:bodyPr>
          <a:lstStyle/>
          <a:p>
            <a:pPr>
              <a:buClr>
                <a:srgbClr val="FBD00F"/>
              </a:buClr>
              <a:buSzPct val="129000"/>
            </a:pPr>
            <a:r>
              <a:rPr lang="en-US" sz="1200" b="1" dirty="0" smtClean="0"/>
              <a:t>ICST-70/IST-120 Solar Tracker: </a:t>
            </a:r>
            <a:r>
              <a:rPr lang="en-US" sz="1200" dirty="0"/>
              <a:t>Control system for energy production, environmental data, aiming position, and other variables monitoring safety conditions of the tracker and panels. </a:t>
            </a:r>
            <a:r>
              <a:rPr lang="en-US" sz="1200" dirty="0" err="1"/>
              <a:t>Indra</a:t>
            </a:r>
            <a:r>
              <a:rPr lang="en-US" sz="1200" dirty="0"/>
              <a:t> is has undertaken the following activities</a:t>
            </a:r>
            <a:r>
              <a:rPr lang="en-US" sz="1200" dirty="0" smtClean="0"/>
              <a:t>: System </a:t>
            </a:r>
            <a:r>
              <a:rPr lang="en-US" sz="1200" dirty="0"/>
              <a:t>Specifications, design of the mechanical structure, development, and control of Software and Hardware, Integration and Testing</a:t>
            </a:r>
            <a:r>
              <a:rPr lang="en-US" sz="1200" dirty="0" smtClean="0"/>
              <a:t>.</a:t>
            </a:r>
          </a:p>
          <a:p>
            <a:pPr>
              <a:buClr>
                <a:srgbClr val="FBD00F"/>
              </a:buClr>
              <a:buSzPct val="129000"/>
            </a:pPr>
            <a:endParaRPr lang="en-US" sz="1200" dirty="0"/>
          </a:p>
          <a:p>
            <a:pPr>
              <a:buClr>
                <a:srgbClr val="FBD00F"/>
              </a:buClr>
              <a:buSzPct val="129000"/>
            </a:pPr>
            <a:r>
              <a:rPr lang="en-US" sz="1200" b="1" dirty="0"/>
              <a:t>THEROS- New Technologies For Smart Windmills </a:t>
            </a:r>
            <a:r>
              <a:rPr lang="en-US" sz="1200" b="1" dirty="0" smtClean="0"/>
              <a:t>Conservation</a:t>
            </a:r>
            <a:r>
              <a:rPr lang="en-US" sz="1200" b="1" dirty="0"/>
              <a:t>: </a:t>
            </a:r>
            <a:r>
              <a:rPr lang="en-US" sz="1200" dirty="0" err="1" smtClean="0"/>
              <a:t>Indra</a:t>
            </a:r>
            <a:r>
              <a:rPr lang="en-US" sz="1200" dirty="0" smtClean="0"/>
              <a:t> will analyze data from </a:t>
            </a:r>
            <a:r>
              <a:rPr lang="en-US" sz="1200" dirty="0"/>
              <a:t>different sources </a:t>
            </a:r>
            <a:r>
              <a:rPr lang="en-US" sz="1200" dirty="0" smtClean="0"/>
              <a:t>to detect, diagnose </a:t>
            </a:r>
            <a:r>
              <a:rPr lang="en-US" sz="1200" dirty="0"/>
              <a:t>and </a:t>
            </a:r>
            <a:r>
              <a:rPr lang="en-US" sz="1200" dirty="0" smtClean="0"/>
              <a:t>predict possible failures </a:t>
            </a:r>
            <a:r>
              <a:rPr lang="en-US" sz="1200" dirty="0"/>
              <a:t>of the wind turbine.</a:t>
            </a:r>
            <a:endParaRPr lang="en-US" sz="1200" dirty="0" smtClean="0"/>
          </a:p>
          <a:p>
            <a:pPr>
              <a:buClr>
                <a:srgbClr val="FBD00F"/>
              </a:buClr>
              <a:buSzPct val="129000"/>
            </a:pPr>
            <a:endParaRPr lang="en-US" sz="1200" dirty="0"/>
          </a:p>
          <a:p>
            <a:pPr>
              <a:buClr>
                <a:srgbClr val="FBD00F"/>
              </a:buClr>
              <a:buSzPct val="129000"/>
            </a:pPr>
            <a:r>
              <a:rPr lang="en-US" sz="1200" b="1" dirty="0"/>
              <a:t>PRICE-GDI- </a:t>
            </a:r>
            <a:r>
              <a:rPr lang="en-US" sz="1200" b="1" dirty="0" smtClean="0"/>
              <a:t>Distributed Generation Management: </a:t>
            </a:r>
            <a:r>
              <a:rPr lang="en-US" sz="1200" dirty="0" err="1"/>
              <a:t>Indra</a:t>
            </a:r>
            <a:r>
              <a:rPr lang="en-US" sz="1200" dirty="0"/>
              <a:t> is working on the specification of the real-time reference platform for DG control and supervision. </a:t>
            </a:r>
            <a:endParaRPr lang="en-US" sz="1200" dirty="0" smtClean="0"/>
          </a:p>
        </p:txBody>
      </p:sp>
      <p:sp>
        <p:nvSpPr>
          <p:cNvPr id="5" name="4 Título"/>
          <p:cNvSpPr>
            <a:spLocks noGrp="1"/>
          </p:cNvSpPr>
          <p:nvPr>
            <p:ph type="title"/>
          </p:nvPr>
        </p:nvSpPr>
        <p:spPr>
          <a:xfrm>
            <a:off x="1018439" y="43437"/>
            <a:ext cx="11658600" cy="872065"/>
          </a:xfrm>
        </p:spPr>
        <p:txBody>
          <a:bodyPr/>
          <a:lstStyle/>
          <a:p>
            <a:r>
              <a:rPr lang="es-CO" dirty="0" err="1" smtClean="0"/>
              <a:t>Indra’s</a:t>
            </a:r>
            <a:r>
              <a:rPr lang="es-CO" dirty="0" smtClean="0"/>
              <a:t> </a:t>
            </a:r>
            <a:r>
              <a:rPr lang="es-CO" dirty="0" err="1" smtClean="0"/>
              <a:t>innovations</a:t>
            </a:r>
            <a:endParaRPr lang="es-ES" dirty="0"/>
          </a:p>
        </p:txBody>
      </p:sp>
      <p:pic>
        <p:nvPicPr>
          <p:cNvPr id="27" name="Picture 20" descr="Image result for innovation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4923" t="68584" r="53719" b="9774"/>
          <a:stretch/>
        </p:blipFill>
        <p:spPr bwMode="auto">
          <a:xfrm>
            <a:off x="370005" y="1777045"/>
            <a:ext cx="501147" cy="66849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1980" y="1865558"/>
            <a:ext cx="2346335" cy="584775"/>
          </a:xfrm>
          <a:prstGeom prst="rect">
            <a:avLst/>
          </a:prstGeom>
        </p:spPr>
        <p:txBody>
          <a:bodyPr wrap="square">
            <a:spAutoFit/>
          </a:bodyPr>
          <a:lstStyle/>
          <a:p>
            <a:r>
              <a:rPr lang="es-CO" sz="1600" b="1" dirty="0" err="1" smtClean="0"/>
              <a:t>Distributed</a:t>
            </a:r>
            <a:r>
              <a:rPr lang="es-CO" sz="1600" b="1" dirty="0" smtClean="0"/>
              <a:t> </a:t>
            </a:r>
            <a:r>
              <a:rPr lang="es-CO" sz="1600" b="1" dirty="0" err="1" smtClean="0"/>
              <a:t>Energy</a:t>
            </a:r>
            <a:r>
              <a:rPr lang="es-CO" sz="1600" b="1" dirty="0" smtClean="0"/>
              <a:t> </a:t>
            </a:r>
            <a:r>
              <a:rPr lang="es-CO" sz="1600" b="1" dirty="0" err="1" smtClean="0"/>
              <a:t>resources</a:t>
            </a:r>
            <a:endParaRPr lang="en-US" sz="1600" b="1" dirty="0"/>
          </a:p>
        </p:txBody>
      </p:sp>
      <p:pic>
        <p:nvPicPr>
          <p:cNvPr id="34" name="Picture 20" descr="Image result for innovation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4923" t="68584" r="53719" b="9774"/>
          <a:stretch/>
        </p:blipFill>
        <p:spPr bwMode="auto">
          <a:xfrm>
            <a:off x="4575096" y="1777045"/>
            <a:ext cx="501147" cy="66849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076243" y="1998067"/>
            <a:ext cx="1950663" cy="338554"/>
          </a:xfrm>
          <a:prstGeom prst="rect">
            <a:avLst/>
          </a:prstGeom>
        </p:spPr>
        <p:txBody>
          <a:bodyPr wrap="square">
            <a:spAutoFit/>
          </a:bodyPr>
          <a:lstStyle/>
          <a:p>
            <a:r>
              <a:rPr lang="es-CO" sz="1600" b="1" dirty="0" smtClean="0"/>
              <a:t>Electric </a:t>
            </a:r>
            <a:r>
              <a:rPr lang="es-CO" sz="1600" b="1" dirty="0" err="1" smtClean="0"/>
              <a:t>vehicle</a:t>
            </a:r>
            <a:endParaRPr lang="en-US" sz="1600" b="1" dirty="0"/>
          </a:p>
        </p:txBody>
      </p:sp>
      <p:sp>
        <p:nvSpPr>
          <p:cNvPr id="37" name="Rectangle 36"/>
          <p:cNvSpPr/>
          <p:nvPr/>
        </p:nvSpPr>
        <p:spPr>
          <a:xfrm>
            <a:off x="4655361" y="2478753"/>
            <a:ext cx="4217334" cy="3046988"/>
          </a:xfrm>
          <a:prstGeom prst="rect">
            <a:avLst/>
          </a:prstGeom>
          <a:solidFill>
            <a:schemeClr val="bg1">
              <a:lumMod val="95000"/>
            </a:schemeClr>
          </a:solidFill>
        </p:spPr>
        <p:txBody>
          <a:bodyPr wrap="square">
            <a:spAutoFit/>
          </a:bodyPr>
          <a:lstStyle/>
          <a:p>
            <a:pPr>
              <a:buClr>
                <a:srgbClr val="FBD00F"/>
              </a:buClr>
              <a:buSzPct val="129000"/>
            </a:pPr>
            <a:r>
              <a:rPr lang="en-US" sz="1200" b="1" dirty="0"/>
              <a:t>IoE (Internet of Energy): </a:t>
            </a:r>
            <a:r>
              <a:rPr lang="en-US" sz="1200" dirty="0" err="1"/>
              <a:t>Indra</a:t>
            </a:r>
            <a:r>
              <a:rPr lang="en-US" sz="1200" dirty="0"/>
              <a:t> </a:t>
            </a:r>
            <a:r>
              <a:rPr lang="en-US" sz="1200" dirty="0" smtClean="0"/>
              <a:t>will optimize the </a:t>
            </a:r>
            <a:r>
              <a:rPr lang="en-US" sz="1200" dirty="0"/>
              <a:t>duration of hybrid vehicle </a:t>
            </a:r>
            <a:r>
              <a:rPr lang="en-US" sz="1200" dirty="0" smtClean="0"/>
              <a:t>batteries and define </a:t>
            </a:r>
            <a:r>
              <a:rPr lang="en-US" sz="1200" dirty="0"/>
              <a:t>the requirements for the control of energy and economic transactions resulting from the integration of electric vehicles to the current and future smart grid</a:t>
            </a:r>
            <a:r>
              <a:rPr lang="en-US" sz="1200" dirty="0" smtClean="0"/>
              <a:t>.</a:t>
            </a:r>
          </a:p>
          <a:p>
            <a:pPr>
              <a:buClr>
                <a:srgbClr val="FBD00F"/>
              </a:buClr>
              <a:buSzPct val="129000"/>
            </a:pPr>
            <a:endParaRPr lang="en-US" sz="1200" dirty="0"/>
          </a:p>
          <a:p>
            <a:pPr>
              <a:buClr>
                <a:srgbClr val="FBD00F"/>
              </a:buClr>
              <a:buSzPct val="129000"/>
            </a:pPr>
            <a:r>
              <a:rPr lang="en-US" sz="1200" b="1" dirty="0" smtClean="0"/>
              <a:t>MUGIELEC</a:t>
            </a:r>
            <a:r>
              <a:rPr lang="en-US" sz="1200" b="1" dirty="0"/>
              <a:t>: </a:t>
            </a:r>
            <a:r>
              <a:rPr lang="en-US" sz="1200" dirty="0"/>
              <a:t>It</a:t>
            </a:r>
            <a:r>
              <a:rPr lang="en-US" sz="1200" b="1" dirty="0" smtClean="0"/>
              <a:t> </a:t>
            </a:r>
            <a:r>
              <a:rPr lang="en-US" sz="1200" dirty="0" smtClean="0"/>
              <a:t>optimize </a:t>
            </a:r>
            <a:r>
              <a:rPr lang="en-US" sz="1200" dirty="0"/>
              <a:t>the energy supply to electric vehicles in </a:t>
            </a:r>
            <a:r>
              <a:rPr lang="en-US" sz="1200" dirty="0" smtClean="0"/>
              <a:t>recharging public places or </a:t>
            </a:r>
            <a:r>
              <a:rPr lang="en-US" sz="1200" dirty="0"/>
              <a:t>recharging in homes or private parking spaces. </a:t>
            </a:r>
            <a:r>
              <a:rPr lang="en-US" sz="1200" dirty="0" err="1" smtClean="0"/>
              <a:t>Indra</a:t>
            </a:r>
            <a:r>
              <a:rPr lang="en-US" sz="1200" dirty="0" smtClean="0"/>
              <a:t> is responsible of designing </a:t>
            </a:r>
            <a:r>
              <a:rPr lang="en-US" sz="1200" dirty="0"/>
              <a:t>of domestic system for the connection to the electric vehicle's </a:t>
            </a:r>
            <a:r>
              <a:rPr lang="en-US" sz="1200" dirty="0" smtClean="0"/>
              <a:t>network and the development </a:t>
            </a:r>
            <a:r>
              <a:rPr lang="en-US" sz="1200" dirty="0"/>
              <a:t>of computer systems to improve energy efficiency with the support of the electric vehicle</a:t>
            </a:r>
            <a:r>
              <a:rPr lang="en-US" sz="1200" dirty="0" smtClean="0"/>
              <a:t>.</a:t>
            </a:r>
          </a:p>
          <a:p>
            <a:pPr>
              <a:buClr>
                <a:srgbClr val="FBD00F"/>
              </a:buClr>
              <a:buSzPct val="129000"/>
            </a:pPr>
            <a:endParaRPr lang="en-US" sz="1200" dirty="0"/>
          </a:p>
          <a:p>
            <a:pPr>
              <a:buClr>
                <a:srgbClr val="FBD00F"/>
              </a:buClr>
              <a:buSzPct val="129000"/>
            </a:pPr>
            <a:endParaRPr lang="en-US" sz="1200" dirty="0" smtClean="0"/>
          </a:p>
          <a:p>
            <a:pPr>
              <a:buClr>
                <a:srgbClr val="FBD00F"/>
              </a:buClr>
              <a:buSzPct val="129000"/>
            </a:pPr>
            <a:endParaRPr lang="en-US" sz="1200" dirty="0"/>
          </a:p>
        </p:txBody>
      </p:sp>
      <p:sp>
        <p:nvSpPr>
          <p:cNvPr id="41" name="Rectangle 40"/>
          <p:cNvSpPr/>
          <p:nvPr/>
        </p:nvSpPr>
        <p:spPr>
          <a:xfrm>
            <a:off x="9169239" y="2472783"/>
            <a:ext cx="4083594" cy="3046988"/>
          </a:xfrm>
          <a:prstGeom prst="rect">
            <a:avLst/>
          </a:prstGeom>
          <a:solidFill>
            <a:schemeClr val="bg1">
              <a:lumMod val="95000"/>
            </a:schemeClr>
          </a:solidFill>
        </p:spPr>
        <p:txBody>
          <a:bodyPr wrap="square">
            <a:spAutoFit/>
          </a:bodyPr>
          <a:lstStyle/>
          <a:p>
            <a:pPr>
              <a:buClr>
                <a:srgbClr val="FBD00F"/>
              </a:buClr>
              <a:buSzPct val="129000"/>
            </a:pPr>
            <a:r>
              <a:rPr lang="es-CO" sz="1200" b="1" dirty="0" smtClean="0"/>
              <a:t>PRICE-RED: </a:t>
            </a:r>
            <a:r>
              <a:rPr lang="es-CO" sz="1200" dirty="0" smtClean="0"/>
              <a:t>Indra </a:t>
            </a:r>
            <a:r>
              <a:rPr lang="es-CO" sz="1200" dirty="0" err="1" smtClean="0"/>
              <a:t>will</a:t>
            </a:r>
            <a:r>
              <a:rPr lang="es-CO" sz="1200" dirty="0" smtClean="0"/>
              <a:t> </a:t>
            </a:r>
            <a:r>
              <a:rPr lang="es-CO" sz="1200" dirty="0" err="1" smtClean="0"/>
              <a:t>provide</a:t>
            </a:r>
            <a:r>
              <a:rPr lang="es-CO" sz="1200" dirty="0" smtClean="0"/>
              <a:t> </a:t>
            </a:r>
            <a:r>
              <a:rPr lang="es-CO" sz="1200" dirty="0" err="1" smtClean="0"/>
              <a:t>an</a:t>
            </a:r>
            <a:r>
              <a:rPr lang="es-CO" sz="1200" dirty="0" smtClean="0"/>
              <a:t> </a:t>
            </a:r>
            <a:r>
              <a:rPr lang="en-US" sz="1200" dirty="0" smtClean="0"/>
              <a:t>advanced </a:t>
            </a:r>
            <a:r>
              <a:rPr lang="en-US" sz="1200" dirty="0"/>
              <a:t>analytics </a:t>
            </a:r>
            <a:r>
              <a:rPr lang="en-US" sz="1200" dirty="0" smtClean="0"/>
              <a:t>ecosystem </a:t>
            </a:r>
            <a:r>
              <a:rPr lang="es-CO" sz="1200" dirty="0" err="1" smtClean="0"/>
              <a:t>based</a:t>
            </a:r>
            <a:r>
              <a:rPr lang="es-CO" sz="1200" dirty="0" smtClean="0"/>
              <a:t> </a:t>
            </a:r>
            <a:r>
              <a:rPr lang="es-CO" sz="1200" dirty="0" err="1" smtClean="0"/>
              <a:t>on</a:t>
            </a:r>
            <a:r>
              <a:rPr lang="es-CO" sz="1200" dirty="0" smtClean="0"/>
              <a:t> </a:t>
            </a:r>
            <a:r>
              <a:rPr lang="en-US" sz="1200" dirty="0" smtClean="0"/>
              <a:t>Cloud </a:t>
            </a:r>
            <a:r>
              <a:rPr lang="en-US" sz="1200" dirty="0"/>
              <a:t>and Internet of Things (</a:t>
            </a:r>
            <a:r>
              <a:rPr lang="en-US" sz="1200" dirty="0" err="1"/>
              <a:t>IoT</a:t>
            </a:r>
            <a:r>
              <a:rPr lang="en-US" sz="1200" dirty="0"/>
              <a:t>) platform </a:t>
            </a:r>
            <a:r>
              <a:rPr lang="en-US" sz="1200" dirty="0" smtClean="0"/>
              <a:t>for </a:t>
            </a:r>
            <a:r>
              <a:rPr lang="en-US" sz="1200" dirty="0"/>
              <a:t>failure diagnosis and prognosis models to better understand the real time </a:t>
            </a:r>
            <a:r>
              <a:rPr lang="en-US" sz="1200" dirty="0" smtClean="0"/>
              <a:t>behavior.</a:t>
            </a:r>
          </a:p>
          <a:p>
            <a:pPr>
              <a:buClr>
                <a:srgbClr val="FBD00F"/>
              </a:buClr>
              <a:buSzPct val="129000"/>
            </a:pPr>
            <a:endParaRPr lang="en-US" sz="1200" dirty="0"/>
          </a:p>
          <a:p>
            <a:pPr>
              <a:buClr>
                <a:srgbClr val="FBD00F"/>
              </a:buClr>
              <a:buSzPct val="129000"/>
            </a:pPr>
            <a:r>
              <a:rPr lang="en-US" sz="1200" b="1" dirty="0"/>
              <a:t>TEDS4BEE: </a:t>
            </a:r>
            <a:r>
              <a:rPr lang="en-US" sz="1200" dirty="0" err="1" smtClean="0"/>
              <a:t>Indra</a:t>
            </a:r>
            <a:r>
              <a:rPr lang="en-US" sz="1200" dirty="0" smtClean="0"/>
              <a:t> will collect</a:t>
            </a:r>
            <a:r>
              <a:rPr lang="en-US" sz="1200" dirty="0"/>
              <a:t>, store and </a:t>
            </a:r>
            <a:r>
              <a:rPr lang="en-US" sz="1200" dirty="0" smtClean="0"/>
              <a:t>analyze </a:t>
            </a:r>
            <a:r>
              <a:rPr lang="en-US" sz="1200" dirty="0"/>
              <a:t>consumption data and other parameters that influence energy consumption such as temperature, humidity, NOx, CO2, comfort level, light intensity, etc. </a:t>
            </a:r>
            <a:r>
              <a:rPr lang="en-US" sz="1200" dirty="0" smtClean="0"/>
              <a:t>to </a:t>
            </a:r>
            <a:r>
              <a:rPr lang="en-US" sz="1200" dirty="0"/>
              <a:t>identify actions to improve energy </a:t>
            </a:r>
            <a:r>
              <a:rPr lang="en-US" sz="1200" dirty="0" smtClean="0"/>
              <a:t>efficiency.</a:t>
            </a:r>
          </a:p>
          <a:p>
            <a:pPr>
              <a:buClr>
                <a:srgbClr val="FBD00F"/>
              </a:buClr>
              <a:buSzPct val="129000"/>
            </a:pPr>
            <a:endParaRPr lang="en-US" sz="1200" dirty="0"/>
          </a:p>
          <a:p>
            <a:pPr>
              <a:buClr>
                <a:srgbClr val="FBD00F"/>
              </a:buClr>
              <a:buSzPct val="129000"/>
            </a:pPr>
            <a:endParaRPr lang="en-US" sz="1200" dirty="0" smtClean="0"/>
          </a:p>
          <a:p>
            <a:pPr>
              <a:buClr>
                <a:srgbClr val="FBD00F"/>
              </a:buClr>
              <a:buSzPct val="129000"/>
            </a:pPr>
            <a:endParaRPr lang="en-US" sz="1200" dirty="0"/>
          </a:p>
          <a:p>
            <a:pPr>
              <a:buClr>
                <a:srgbClr val="FBD00F"/>
              </a:buClr>
              <a:buSzPct val="129000"/>
            </a:pPr>
            <a:endParaRPr lang="en-US" sz="1200" dirty="0" smtClean="0"/>
          </a:p>
          <a:p>
            <a:pPr>
              <a:buClr>
                <a:srgbClr val="FBD00F"/>
              </a:buClr>
              <a:buSzPct val="129000"/>
            </a:pPr>
            <a:endParaRPr lang="en-US" sz="1200" dirty="0"/>
          </a:p>
          <a:p>
            <a:pPr>
              <a:buClr>
                <a:srgbClr val="FBD00F"/>
              </a:buClr>
              <a:buSzPct val="129000"/>
            </a:pPr>
            <a:endParaRPr lang="en-US" sz="1200" dirty="0"/>
          </a:p>
        </p:txBody>
      </p:sp>
      <p:pic>
        <p:nvPicPr>
          <p:cNvPr id="43" name="Picture 20" descr="Image result for innovation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4923" t="68584" r="53719" b="9774"/>
          <a:stretch/>
        </p:blipFill>
        <p:spPr bwMode="auto">
          <a:xfrm>
            <a:off x="9169239" y="1787093"/>
            <a:ext cx="486873" cy="66849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9843937" y="1957586"/>
            <a:ext cx="1137441" cy="338554"/>
          </a:xfrm>
          <a:prstGeom prst="rect">
            <a:avLst/>
          </a:prstGeom>
        </p:spPr>
        <p:txBody>
          <a:bodyPr wrap="square">
            <a:spAutoFit/>
          </a:bodyPr>
          <a:lstStyle/>
          <a:p>
            <a:r>
              <a:rPr lang="es-CO" sz="1600" b="1" dirty="0" err="1" smtClean="0"/>
              <a:t>Analytics</a:t>
            </a:r>
            <a:endParaRPr lang="en-US" sz="1600" b="1" dirty="0"/>
          </a:p>
        </p:txBody>
      </p:sp>
    </p:spTree>
    <p:extLst>
      <p:ext uri="{BB962C8B-B14F-4D97-AF65-F5344CB8AC3E}">
        <p14:creationId xmlns:p14="http://schemas.microsoft.com/office/powerpoint/2010/main" val="1403681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33495E"/>
              </a:clrFrom>
              <a:clrTo>
                <a:srgbClr val="33495E">
                  <a:alpha val="0"/>
                </a:srgbClr>
              </a:clrTo>
            </a:clrChange>
            <a:extLst>
              <a:ext uri="{BEBA8EAE-BF5A-486C-A8C5-ECC9F3942E4B}">
                <a14:imgProps xmlns:a14="http://schemas.microsoft.com/office/drawing/2010/main">
                  <a14:imgLayer r:embed="rId3">
                    <a14:imgEffect>
                      <a14:backgroundRemoval t="24306" b="77778" l="18828" r="85234">
                        <a14:foregroundMark x1="38594" y1="36389" x2="20547" y2="59444"/>
                      </a14:backgroundRemoval>
                    </a14:imgEffect>
                  </a14:imgLayer>
                </a14:imgProps>
              </a:ext>
            </a:extLst>
          </a:blip>
          <a:srcRect l="19632" t="24641" r="52427" b="27516"/>
          <a:stretch/>
        </p:blipFill>
        <p:spPr>
          <a:xfrm>
            <a:off x="268939" y="1587769"/>
            <a:ext cx="3992399" cy="38454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p:cNvPicPr>
            <a:picLocks noChangeAspect="1"/>
          </p:cNvPicPr>
          <p:nvPr/>
        </p:nvPicPr>
        <p:blipFill rotWithShape="1">
          <a:blip r:embed="rId2">
            <a:clrChange>
              <a:clrFrom>
                <a:srgbClr val="33495E"/>
              </a:clrFrom>
              <a:clrTo>
                <a:srgbClr val="33495E">
                  <a:alpha val="0"/>
                </a:srgbClr>
              </a:clrTo>
            </a:clrChange>
            <a:extLst>
              <a:ext uri="{BEBA8EAE-BF5A-486C-A8C5-ECC9F3942E4B}">
                <a14:imgProps xmlns:a14="http://schemas.microsoft.com/office/drawing/2010/main">
                  <a14:imgLayer r:embed="rId3">
                    <a14:imgEffect>
                      <a14:backgroundRemoval t="24306" b="77778" l="18828" r="85234">
                        <a14:foregroundMark x1="38594" y1="36389" x2="20547" y2="59444"/>
                      </a14:backgroundRemoval>
                    </a14:imgEffect>
                  </a14:imgLayer>
                </a14:imgProps>
              </a:ext>
            </a:extLst>
          </a:blip>
          <a:srcRect l="52887" t="24031" r="19172" b="28126"/>
          <a:stretch/>
        </p:blipFill>
        <p:spPr>
          <a:xfrm>
            <a:off x="4805081" y="1587769"/>
            <a:ext cx="3998260" cy="38510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25417" b="75417" l="19531" r="80078">
                        <a14:foregroundMark x1="61563" y1="34028" x2="65781" y2="64861"/>
                      </a14:backgroundRemoval>
                    </a14:imgEffect>
                  </a14:imgLayer>
                </a14:imgProps>
              </a:ext>
            </a:extLst>
          </a:blip>
          <a:srcRect l="52868" t="25330" r="19841" b="25258"/>
          <a:stretch/>
        </p:blipFill>
        <p:spPr>
          <a:xfrm>
            <a:off x="9653178" y="1587769"/>
            <a:ext cx="3781535" cy="38510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p:cNvSpPr txBox="1"/>
          <p:nvPr/>
        </p:nvSpPr>
        <p:spPr>
          <a:xfrm>
            <a:off x="394447" y="2010488"/>
            <a:ext cx="3560797" cy="1938992"/>
          </a:xfrm>
          <a:prstGeom prst="rect">
            <a:avLst/>
          </a:prstGeom>
          <a:noFill/>
        </p:spPr>
        <p:txBody>
          <a:bodyPr wrap="square" rtlCol="0">
            <a:spAutoFit/>
          </a:bodyPr>
          <a:lstStyle/>
          <a:p>
            <a:r>
              <a:rPr lang="en-US" sz="2400" dirty="0" err="1"/>
              <a:t>Minsait</a:t>
            </a:r>
            <a:r>
              <a:rPr lang="en-US" sz="2400" dirty="0"/>
              <a:t> (IT) registered order intake (+10%) and revenue (+9%) growth. Digital solutions sales increased by +28</a:t>
            </a:r>
            <a:r>
              <a:rPr lang="en-US" sz="2400" dirty="0" smtClean="0"/>
              <a:t>%.</a:t>
            </a:r>
            <a:endParaRPr lang="es-CO" sz="2400" dirty="0"/>
          </a:p>
        </p:txBody>
      </p:sp>
      <p:sp>
        <p:nvSpPr>
          <p:cNvPr id="14" name="Rectangle 13"/>
          <p:cNvSpPr/>
          <p:nvPr/>
        </p:nvSpPr>
        <p:spPr>
          <a:xfrm>
            <a:off x="5101563" y="1922619"/>
            <a:ext cx="3405296" cy="3416320"/>
          </a:xfrm>
          <a:prstGeom prst="rect">
            <a:avLst/>
          </a:prstGeom>
          <a:noFill/>
        </p:spPr>
        <p:txBody>
          <a:bodyPr wrap="square" rtlCol="0">
            <a:spAutoFit/>
          </a:bodyPr>
          <a:lstStyle/>
          <a:p>
            <a:r>
              <a:rPr lang="en-US" sz="2400" dirty="0"/>
              <a:t>2018 Energy &amp; Industry revenues increased by +25%. The growth reached by key clients in both the Utilities (Enel) and the Oil &amp; Gas (</a:t>
            </a:r>
            <a:r>
              <a:rPr lang="en-US" sz="2400" dirty="0" err="1"/>
              <a:t>Repsol</a:t>
            </a:r>
            <a:r>
              <a:rPr lang="en-US" sz="2400" dirty="0"/>
              <a:t>) sectors, as well as the Hotels sector. </a:t>
            </a:r>
            <a:endParaRPr lang="es-CO" sz="2400" dirty="0"/>
          </a:p>
        </p:txBody>
      </p:sp>
      <p:sp>
        <p:nvSpPr>
          <p:cNvPr id="15" name="Rectangle 14"/>
          <p:cNvSpPr/>
          <p:nvPr/>
        </p:nvSpPr>
        <p:spPr>
          <a:xfrm>
            <a:off x="9838354" y="2010488"/>
            <a:ext cx="2796992" cy="2677656"/>
          </a:xfrm>
          <a:prstGeom prst="rect">
            <a:avLst/>
          </a:prstGeom>
          <a:noFill/>
        </p:spPr>
        <p:txBody>
          <a:bodyPr wrap="square" rtlCol="0">
            <a:spAutoFit/>
          </a:bodyPr>
          <a:lstStyle/>
          <a:p>
            <a:r>
              <a:rPr lang="en-US" sz="2400" dirty="0"/>
              <a:t>By geography, Spain (c. 55% of sales) and America (c. 25% of sales) concentrated most of the activity Sales.</a:t>
            </a:r>
            <a:endParaRPr lang="es-ES" sz="2400" dirty="0"/>
          </a:p>
        </p:txBody>
      </p:sp>
      <p:sp>
        <p:nvSpPr>
          <p:cNvPr id="16" name="TextBox 15"/>
          <p:cNvSpPr txBox="1"/>
          <p:nvPr/>
        </p:nvSpPr>
        <p:spPr>
          <a:xfrm>
            <a:off x="1080656" y="689713"/>
            <a:ext cx="11554690" cy="815608"/>
          </a:xfrm>
          <a:prstGeom prst="rect">
            <a:avLst/>
          </a:prstGeom>
        </p:spPr>
        <p:txBody>
          <a:bodyPr lIns="100950" tIns="50475" rIns="100950" bIns="50475">
            <a:normAutofit lnSpcReduction="10000"/>
          </a:bodyPr>
          <a:lstStyle>
            <a:lvl1pPr algn="ctr" defTabSz="1345997">
              <a:spcBef>
                <a:spcPct val="0"/>
              </a:spcBef>
              <a:buNone/>
              <a:defRPr sz="4700" b="1">
                <a:solidFill>
                  <a:srgbClr val="002060"/>
                </a:solidFill>
                <a:latin typeface="+mj-lt"/>
                <a:ea typeface="+mj-ea"/>
                <a:cs typeface="+mj-cs"/>
              </a:defRPr>
            </a:lvl1pPr>
          </a:lstStyle>
          <a:p>
            <a:r>
              <a:rPr lang="es-CO" dirty="0" err="1" smtClean="0">
                <a:solidFill>
                  <a:schemeClr val="bg1"/>
                </a:solidFill>
              </a:rPr>
              <a:t>Indra’s</a:t>
            </a:r>
            <a:r>
              <a:rPr lang="es-CO" dirty="0" smtClean="0">
                <a:solidFill>
                  <a:schemeClr val="bg1"/>
                </a:solidFill>
              </a:rPr>
              <a:t> </a:t>
            </a:r>
            <a:r>
              <a:rPr lang="es-CO" dirty="0" err="1" smtClean="0">
                <a:solidFill>
                  <a:schemeClr val="bg1"/>
                </a:solidFill>
              </a:rPr>
              <a:t>Factsheet</a:t>
            </a:r>
            <a:endParaRPr lang="en-US" dirty="0">
              <a:solidFill>
                <a:schemeClr val="bg1"/>
              </a:solidFill>
            </a:endParaRPr>
          </a:p>
        </p:txBody>
      </p:sp>
    </p:spTree>
    <p:extLst>
      <p:ext uri="{BB962C8B-B14F-4D97-AF65-F5344CB8AC3E}">
        <p14:creationId xmlns:p14="http://schemas.microsoft.com/office/powerpoint/2010/main" val="145153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246283" y="2437911"/>
            <a:ext cx="4315404" cy="3046988"/>
          </a:xfrm>
          <a:prstGeom prst="rect">
            <a:avLst/>
          </a:prstGeom>
          <a:solidFill>
            <a:schemeClr val="bg1">
              <a:lumMod val="95000"/>
            </a:schemeClr>
          </a:solidFill>
        </p:spPr>
        <p:txBody>
          <a:bodyPr wrap="square">
            <a:spAutoFit/>
          </a:bodyPr>
          <a:lstStyle/>
          <a:p>
            <a:pPr>
              <a:buClr>
                <a:srgbClr val="FBD00F"/>
              </a:buClr>
              <a:buSzPct val="129000"/>
            </a:pPr>
            <a:r>
              <a:rPr lang="es-CO" sz="1200" b="1" dirty="0" smtClean="0"/>
              <a:t>PRICE-RED: </a:t>
            </a:r>
            <a:r>
              <a:rPr lang="es-CO" sz="1200" dirty="0" smtClean="0"/>
              <a:t>I</a:t>
            </a:r>
            <a:r>
              <a:rPr lang="en-US" sz="1200" dirty="0" err="1" smtClean="0"/>
              <a:t>ntelligent</a:t>
            </a:r>
            <a:r>
              <a:rPr lang="en-US" sz="1200" dirty="0" smtClean="0"/>
              <a:t> </a:t>
            </a:r>
            <a:r>
              <a:rPr lang="en-US" sz="1200" dirty="0"/>
              <a:t>and interoperable network platform through the integration of systems and equipment in the network of transformation </a:t>
            </a:r>
            <a:r>
              <a:rPr lang="en-US" sz="1200" dirty="0" err="1"/>
              <a:t>centres</a:t>
            </a:r>
            <a:r>
              <a:rPr lang="en-US" sz="1200" dirty="0"/>
              <a:t> that allow the supervision and automation of the entire distribution network. </a:t>
            </a:r>
            <a:r>
              <a:rPr lang="en-US" sz="1200" dirty="0" err="1" smtClean="0"/>
              <a:t>Indra</a:t>
            </a:r>
            <a:r>
              <a:rPr lang="en-US" sz="1200" dirty="0" smtClean="0"/>
              <a:t> is </a:t>
            </a:r>
            <a:r>
              <a:rPr lang="en-US" sz="1200" dirty="0"/>
              <a:t>focused on the analysis of the ICT technologies that are best integrated into the </a:t>
            </a:r>
            <a:r>
              <a:rPr lang="en-US" sz="1200" dirty="0" smtClean="0"/>
              <a:t>smart grid </a:t>
            </a:r>
            <a:r>
              <a:rPr lang="en-US" sz="1200" dirty="0"/>
              <a:t>respect to </a:t>
            </a:r>
            <a:r>
              <a:rPr lang="en-US" sz="1200" dirty="0" smtClean="0"/>
              <a:t>middleware systems and real-time </a:t>
            </a:r>
            <a:r>
              <a:rPr lang="en-US" sz="1200" dirty="0"/>
              <a:t>data storage.</a:t>
            </a:r>
            <a:endParaRPr lang="en-US" sz="1200" dirty="0" smtClean="0"/>
          </a:p>
          <a:p>
            <a:pPr>
              <a:buClr>
                <a:srgbClr val="FBD00F"/>
              </a:buClr>
              <a:buSzPct val="129000"/>
            </a:pPr>
            <a:endParaRPr lang="en-US" sz="1200" dirty="0"/>
          </a:p>
          <a:p>
            <a:pPr>
              <a:buClr>
                <a:srgbClr val="FBD00F"/>
              </a:buClr>
              <a:buSzPct val="129000"/>
            </a:pPr>
            <a:r>
              <a:rPr lang="en-US" sz="1200" b="1" dirty="0"/>
              <a:t>SAPPIEMS: </a:t>
            </a:r>
            <a:r>
              <a:rPr lang="en-US" sz="1200" dirty="0"/>
              <a:t>System for advanced management measurement and network operation needs. </a:t>
            </a:r>
            <a:r>
              <a:rPr lang="en-US" sz="1200" dirty="0" err="1"/>
              <a:t>Indra</a:t>
            </a:r>
            <a:r>
              <a:rPr lang="en-US" sz="1200" dirty="0"/>
              <a:t> will research how the different elements of the grid can interact through an ICT platform to improve operational network, investigate and develop new business models that are emerging with the integration of new systems (smart metering) and new technologies (power electronics solid state</a:t>
            </a:r>
            <a:r>
              <a:rPr lang="en-US" sz="1200" dirty="0" smtClean="0"/>
              <a:t>).</a:t>
            </a:r>
            <a:endParaRPr lang="en-US" sz="1200" dirty="0"/>
          </a:p>
          <a:p>
            <a:pPr>
              <a:buClr>
                <a:srgbClr val="FBD00F"/>
              </a:buClr>
              <a:buSzPct val="129000"/>
            </a:pPr>
            <a:endParaRPr lang="en-US" sz="1200" dirty="0"/>
          </a:p>
        </p:txBody>
      </p:sp>
      <p:pic>
        <p:nvPicPr>
          <p:cNvPr id="40" name="Picture 20" descr="Image result for innovation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4923" t="68584" r="53719" b="9774"/>
          <a:stretch/>
        </p:blipFill>
        <p:spPr bwMode="auto">
          <a:xfrm>
            <a:off x="4697390" y="1760044"/>
            <a:ext cx="501147" cy="6684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Image result for innovation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4923" t="68584" r="53719" b="9774"/>
          <a:stretch/>
        </p:blipFill>
        <p:spPr bwMode="auto">
          <a:xfrm>
            <a:off x="9246283" y="1589798"/>
            <a:ext cx="501147" cy="66849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9716794" y="1977295"/>
            <a:ext cx="2481905" cy="338554"/>
          </a:xfrm>
          <a:prstGeom prst="rect">
            <a:avLst/>
          </a:prstGeom>
        </p:spPr>
        <p:txBody>
          <a:bodyPr wrap="square">
            <a:spAutoFit/>
          </a:bodyPr>
          <a:lstStyle/>
          <a:p>
            <a:r>
              <a:rPr lang="es-CO" sz="1600" b="1" dirty="0" smtClean="0"/>
              <a:t>Smart </a:t>
            </a:r>
            <a:r>
              <a:rPr lang="es-CO" sz="1600" b="1" dirty="0" err="1" smtClean="0"/>
              <a:t>Grid</a:t>
            </a:r>
            <a:r>
              <a:rPr lang="es-CO" sz="1600" b="1" dirty="0" smtClean="0"/>
              <a:t> - Network</a:t>
            </a:r>
            <a:endParaRPr lang="en-US" sz="1600" b="1" dirty="0"/>
          </a:p>
        </p:txBody>
      </p:sp>
      <p:sp>
        <p:nvSpPr>
          <p:cNvPr id="61" name="Rectangle 60"/>
          <p:cNvSpPr/>
          <p:nvPr/>
        </p:nvSpPr>
        <p:spPr>
          <a:xfrm>
            <a:off x="5320372" y="1977295"/>
            <a:ext cx="4274587" cy="338554"/>
          </a:xfrm>
          <a:prstGeom prst="rect">
            <a:avLst/>
          </a:prstGeom>
        </p:spPr>
        <p:txBody>
          <a:bodyPr wrap="square">
            <a:spAutoFit/>
          </a:bodyPr>
          <a:lstStyle/>
          <a:p>
            <a:r>
              <a:rPr lang="es-CO" sz="1600" b="1" dirty="0" err="1" smtClean="0"/>
              <a:t>Demand</a:t>
            </a:r>
            <a:r>
              <a:rPr lang="es-CO" sz="1600" b="1" dirty="0" smtClean="0"/>
              <a:t> Response / </a:t>
            </a:r>
            <a:r>
              <a:rPr lang="es-CO" sz="1600" b="1" dirty="0" err="1" smtClean="0"/>
              <a:t>Energy</a:t>
            </a:r>
            <a:r>
              <a:rPr lang="es-CO" sz="1600" b="1" dirty="0" smtClean="0"/>
              <a:t> </a:t>
            </a:r>
            <a:r>
              <a:rPr lang="es-CO" sz="1600" b="1" dirty="0" err="1" smtClean="0"/>
              <a:t>efficiency</a:t>
            </a:r>
            <a:endParaRPr lang="en-US" sz="1600" b="1" dirty="0"/>
          </a:p>
        </p:txBody>
      </p:sp>
      <p:sp>
        <p:nvSpPr>
          <p:cNvPr id="2067" name="Rectangle 2066"/>
          <p:cNvSpPr/>
          <p:nvPr/>
        </p:nvSpPr>
        <p:spPr>
          <a:xfrm>
            <a:off x="4697391" y="2458269"/>
            <a:ext cx="4402236" cy="3231654"/>
          </a:xfrm>
          <a:prstGeom prst="rect">
            <a:avLst/>
          </a:prstGeom>
          <a:solidFill>
            <a:schemeClr val="bg1">
              <a:lumMod val="95000"/>
            </a:schemeClr>
          </a:solidFill>
        </p:spPr>
        <p:txBody>
          <a:bodyPr wrap="square">
            <a:spAutoFit/>
          </a:bodyPr>
          <a:lstStyle/>
          <a:p>
            <a:pPr>
              <a:buClr>
                <a:srgbClr val="FBD00F"/>
              </a:buClr>
              <a:buSzPct val="129000"/>
            </a:pPr>
            <a:r>
              <a:rPr lang="en-US" sz="1200" b="1" dirty="0" smtClean="0"/>
              <a:t>PRICE-GDE: </a:t>
            </a:r>
            <a:r>
              <a:rPr lang="en-US" sz="1200" dirty="0" smtClean="0"/>
              <a:t>Consumption </a:t>
            </a:r>
            <a:r>
              <a:rPr lang="en-US" sz="1200" dirty="0"/>
              <a:t>monitoring system for customers that allows the implementation of Intelligent Demand Management of the electrical system</a:t>
            </a:r>
            <a:r>
              <a:rPr lang="en-US" sz="1200" dirty="0" smtClean="0"/>
              <a:t>. </a:t>
            </a:r>
            <a:r>
              <a:rPr lang="en-US" sz="1200" dirty="0" err="1" smtClean="0"/>
              <a:t>Indra</a:t>
            </a:r>
            <a:r>
              <a:rPr lang="en-US" sz="1200" dirty="0" smtClean="0"/>
              <a:t> will </a:t>
            </a:r>
            <a:r>
              <a:rPr lang="en-US" sz="1200" dirty="0"/>
              <a:t>be responsible for </a:t>
            </a:r>
            <a:r>
              <a:rPr lang="en-US" sz="1200" dirty="0" smtClean="0"/>
              <a:t>the development </a:t>
            </a:r>
            <a:r>
              <a:rPr lang="en-US" sz="1200" dirty="0"/>
              <a:t>of an active demand management </a:t>
            </a:r>
            <a:r>
              <a:rPr lang="en-US" sz="1200" dirty="0" smtClean="0"/>
              <a:t>office and new recharging </a:t>
            </a:r>
            <a:r>
              <a:rPr lang="en-US" sz="1200" dirty="0"/>
              <a:t>devices </a:t>
            </a:r>
            <a:r>
              <a:rPr lang="en-US" sz="1200" dirty="0" smtClean="0"/>
              <a:t>for electric vehicle.</a:t>
            </a:r>
            <a:endParaRPr lang="es-CO" sz="1200" dirty="0"/>
          </a:p>
          <a:p>
            <a:pPr>
              <a:buClr>
                <a:srgbClr val="FBD00F"/>
              </a:buClr>
              <a:buSzPct val="129000"/>
            </a:pPr>
            <a:endParaRPr lang="es-CO" sz="1200" dirty="0"/>
          </a:p>
          <a:p>
            <a:pPr>
              <a:buClr>
                <a:srgbClr val="FBD00F"/>
              </a:buClr>
              <a:buSzPct val="129000"/>
            </a:pPr>
            <a:r>
              <a:rPr lang="en-US" sz="1200" b="1" dirty="0" smtClean="0"/>
              <a:t>ARROWHEAD</a:t>
            </a:r>
            <a:r>
              <a:rPr lang="en-US" sz="1200" dirty="0" smtClean="0"/>
              <a:t>: </a:t>
            </a:r>
            <a:r>
              <a:rPr lang="en-US" sz="1200" dirty="0" err="1" smtClean="0"/>
              <a:t>Indra</a:t>
            </a:r>
            <a:r>
              <a:rPr lang="en-US" sz="1200" dirty="0" smtClean="0"/>
              <a:t> will design</a:t>
            </a:r>
            <a:r>
              <a:rPr lang="en-US" sz="1200" dirty="0"/>
              <a:t>, </a:t>
            </a:r>
            <a:r>
              <a:rPr lang="en-US" sz="1200" dirty="0" smtClean="0"/>
              <a:t>implement demonstrator an energy efficiency system in </a:t>
            </a:r>
            <a:r>
              <a:rPr lang="en-US" sz="1200" dirty="0"/>
              <a:t>Barcelona </a:t>
            </a:r>
            <a:r>
              <a:rPr lang="en-US" sz="1200" dirty="0" smtClean="0"/>
              <a:t>that includes </a:t>
            </a:r>
            <a:r>
              <a:rPr lang="en-US" sz="1200" dirty="0"/>
              <a:t>a smart lighting solution and an advanced energy efficiency system in </a:t>
            </a:r>
            <a:r>
              <a:rPr lang="en-US" sz="1200" dirty="0" smtClean="0"/>
              <a:t>buildings</a:t>
            </a:r>
          </a:p>
          <a:p>
            <a:pPr>
              <a:buClr>
                <a:srgbClr val="FBD00F"/>
              </a:buClr>
              <a:buSzPct val="129000"/>
            </a:pPr>
            <a:endParaRPr lang="en-US" sz="1200" dirty="0"/>
          </a:p>
          <a:p>
            <a:pPr>
              <a:buClr>
                <a:srgbClr val="FBD00F"/>
              </a:buClr>
              <a:buSzPct val="129000"/>
            </a:pPr>
            <a:r>
              <a:rPr lang="en-US" sz="1200" b="1" dirty="0"/>
              <a:t>3e </a:t>
            </a:r>
            <a:r>
              <a:rPr lang="en-US" sz="1200" b="1" dirty="0" smtClean="0"/>
              <a:t>HOUSES: </a:t>
            </a:r>
            <a:r>
              <a:rPr lang="en-US" sz="1200" dirty="0"/>
              <a:t>“Energy Efficient e-HOUSES”: </a:t>
            </a:r>
            <a:r>
              <a:rPr lang="en-US" sz="1200" dirty="0" err="1" smtClean="0"/>
              <a:t>Indra</a:t>
            </a:r>
            <a:r>
              <a:rPr lang="en-US" sz="1200" dirty="0" smtClean="0"/>
              <a:t> will integrate </a:t>
            </a:r>
            <a:r>
              <a:rPr lang="en-US" sz="1200" dirty="0"/>
              <a:t>customers in the energy system using Information Technology (TIC), allowing them to develop and improve their relation not only with the utility company, but also with the power grid</a:t>
            </a:r>
            <a:r>
              <a:rPr lang="en-US" sz="1200" dirty="0" smtClean="0"/>
              <a:t>.</a:t>
            </a:r>
            <a:endParaRPr lang="es-CO" sz="1200" dirty="0"/>
          </a:p>
        </p:txBody>
      </p:sp>
      <p:sp>
        <p:nvSpPr>
          <p:cNvPr id="5" name="4 Título"/>
          <p:cNvSpPr>
            <a:spLocks noGrp="1"/>
          </p:cNvSpPr>
          <p:nvPr>
            <p:ph type="title"/>
          </p:nvPr>
        </p:nvSpPr>
        <p:spPr>
          <a:xfrm>
            <a:off x="1018439" y="43437"/>
            <a:ext cx="11658600" cy="872065"/>
          </a:xfrm>
        </p:spPr>
        <p:txBody>
          <a:bodyPr/>
          <a:lstStyle/>
          <a:p>
            <a:r>
              <a:rPr lang="es-CO" dirty="0" err="1" smtClean="0"/>
              <a:t>Indra’s</a:t>
            </a:r>
            <a:r>
              <a:rPr lang="es-CO" dirty="0" smtClean="0"/>
              <a:t> </a:t>
            </a:r>
            <a:r>
              <a:rPr lang="es-CO" dirty="0" err="1" smtClean="0"/>
              <a:t>innovations</a:t>
            </a:r>
            <a:endParaRPr lang="es-ES" dirty="0"/>
          </a:p>
        </p:txBody>
      </p:sp>
      <p:sp>
        <p:nvSpPr>
          <p:cNvPr id="2" name="Rectangle 1"/>
          <p:cNvSpPr/>
          <p:nvPr/>
        </p:nvSpPr>
        <p:spPr>
          <a:xfrm>
            <a:off x="123825" y="2458269"/>
            <a:ext cx="4426910" cy="1938992"/>
          </a:xfrm>
          <a:prstGeom prst="rect">
            <a:avLst/>
          </a:prstGeom>
          <a:solidFill>
            <a:schemeClr val="bg1">
              <a:lumMod val="95000"/>
            </a:schemeClr>
          </a:solidFill>
        </p:spPr>
        <p:txBody>
          <a:bodyPr wrap="square">
            <a:spAutoFit/>
          </a:bodyPr>
          <a:lstStyle/>
          <a:p>
            <a:pPr>
              <a:buClr>
                <a:srgbClr val="FBD00F"/>
              </a:buClr>
              <a:buSzPct val="129000"/>
            </a:pPr>
            <a:r>
              <a:rPr lang="en-US" sz="1200" dirty="0"/>
              <a:t>The </a:t>
            </a:r>
            <a:r>
              <a:rPr lang="en-US" sz="1200" dirty="0" err="1"/>
              <a:t>Minsait</a:t>
            </a:r>
            <a:r>
              <a:rPr lang="en-US" sz="1200" dirty="0"/>
              <a:t> Internet of Things platform with big data and cloud capabilities, drives city transformation via the development of solutions aimed at generating value for the general public. The platform acts as middleware and repository, enabling real-time interoperability between systems, networks, devices and sensors. Based on the data received and prior knowledge accumulated through analytical techniques and machine learning, rules can be designed and actions triggered. It also incorporates powerful georeferenced visualization tools for all information.</a:t>
            </a:r>
            <a:endParaRPr lang="es-CO" sz="1200" dirty="0"/>
          </a:p>
        </p:txBody>
      </p:sp>
      <p:sp>
        <p:nvSpPr>
          <p:cNvPr id="3" name="Rectangle 2"/>
          <p:cNvSpPr/>
          <p:nvPr/>
        </p:nvSpPr>
        <p:spPr>
          <a:xfrm>
            <a:off x="464966" y="2040934"/>
            <a:ext cx="2891625" cy="338554"/>
          </a:xfrm>
          <a:prstGeom prst="rect">
            <a:avLst/>
          </a:prstGeom>
        </p:spPr>
        <p:txBody>
          <a:bodyPr wrap="square">
            <a:spAutoFit/>
          </a:bodyPr>
          <a:lstStyle/>
          <a:p>
            <a:r>
              <a:rPr lang="en-US" sz="1600" b="1" dirty="0" err="1"/>
              <a:t>Minsait</a:t>
            </a:r>
            <a:r>
              <a:rPr lang="en-US" sz="1600" b="1" dirty="0"/>
              <a:t> </a:t>
            </a:r>
            <a:r>
              <a:rPr lang="en-US" sz="1600" b="1" dirty="0" err="1"/>
              <a:t>IoT</a:t>
            </a:r>
            <a:r>
              <a:rPr lang="en-US" sz="1600" b="1" dirty="0"/>
              <a:t> Platform </a:t>
            </a:r>
            <a:r>
              <a:rPr lang="en-US" sz="1600" b="1" dirty="0" smtClean="0"/>
              <a:t>Sofia2</a:t>
            </a:r>
            <a:endParaRPr lang="es-CO" sz="1600" b="1" dirty="0"/>
          </a:p>
        </p:txBody>
      </p:sp>
      <p:pic>
        <p:nvPicPr>
          <p:cNvPr id="23" name="Picture 20" descr="Image result for innovation icon"/>
          <p:cNvPicPr>
            <a:picLocks noChangeAspect="1" noChangeArrowheads="1"/>
          </p:cNvPicPr>
          <p:nvPr/>
        </p:nvPicPr>
        <p:blipFill rotWithShape="1">
          <a:blip r:embed="rId2">
            <a:extLst>
              <a:ext uri="{28A0092B-C50C-407E-A947-70E740481C1C}">
                <a14:useLocalDpi xmlns:a14="http://schemas.microsoft.com/office/drawing/2010/main" val="0"/>
              </a:ext>
            </a:extLst>
          </a:blip>
          <a:srcRect l="34923" t="68584" r="53719" b="9774"/>
          <a:stretch/>
        </p:blipFill>
        <p:spPr bwMode="auto">
          <a:xfrm>
            <a:off x="36863" y="1809092"/>
            <a:ext cx="501147" cy="668491"/>
          </a:xfrm>
          <a:prstGeom prst="rect">
            <a:avLst/>
          </a:prstGeom>
          <a:noFill/>
          <a:extLst>
            <a:ext uri="{909E8E84-426E-40DD-AFC4-6F175D3DCCD1}">
              <a14:hiddenFill xmlns:a14="http://schemas.microsoft.com/office/drawing/2010/main">
                <a:solidFill>
                  <a:srgbClr val="FFFFFF"/>
                </a:solidFill>
              </a14:hiddenFill>
            </a:ext>
          </a:extLst>
        </p:spPr>
      </p:pic>
      <p:sp>
        <p:nvSpPr>
          <p:cNvPr id="25" name="8 Flecha curvada hacia la izquierda">
            <a:hlinkClick r:id="rId3" action="ppaction://hlinksldjump"/>
          </p:cNvPr>
          <p:cNvSpPr/>
          <p:nvPr/>
        </p:nvSpPr>
        <p:spPr>
          <a:xfrm>
            <a:off x="13168510" y="6666733"/>
            <a:ext cx="367145" cy="611585"/>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9208169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120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5287" r="2366"/>
          <a:stretch/>
        </p:blipFill>
        <p:spPr>
          <a:xfrm>
            <a:off x="1838226" y="1000360"/>
            <a:ext cx="10039547" cy="547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25380" y="6759019"/>
            <a:ext cx="4062332" cy="523220"/>
          </a:xfrm>
          <a:prstGeom prst="rect">
            <a:avLst/>
          </a:prstGeom>
        </p:spPr>
        <p:txBody>
          <a:bodyPr wrap="square">
            <a:spAutoFit/>
          </a:bodyPr>
          <a:lstStyle/>
          <a:p>
            <a:r>
              <a:rPr lang="en-US" sz="2800" b="1" dirty="0" smtClean="0"/>
              <a:t>+140 </a:t>
            </a:r>
            <a:r>
              <a:rPr lang="en-US" sz="2800" b="1" dirty="0"/>
              <a:t>locations globally </a:t>
            </a:r>
          </a:p>
        </p:txBody>
      </p:sp>
      <p:sp>
        <p:nvSpPr>
          <p:cNvPr id="7" name="1 Título"/>
          <p:cNvSpPr>
            <a:spLocks noGrp="1"/>
          </p:cNvSpPr>
          <p:nvPr>
            <p:ph type="title"/>
          </p:nvPr>
        </p:nvSpPr>
        <p:spPr>
          <a:xfrm>
            <a:off x="0" y="128295"/>
            <a:ext cx="13716000" cy="872065"/>
          </a:xfrm>
          <a:prstGeom prst="rect">
            <a:avLst/>
          </a:prstGeom>
        </p:spPr>
        <p:txBody>
          <a:bodyPr>
            <a:normAutofit/>
          </a:bodyPr>
          <a:lstStyle/>
          <a:p>
            <a:pPr algn="ctr"/>
            <a:r>
              <a:rPr lang="es-ES" dirty="0" err="1"/>
              <a:t>Worldwide</a:t>
            </a:r>
            <a:r>
              <a:rPr lang="es-ES" b="1" dirty="0" smtClean="0"/>
              <a:t> </a:t>
            </a:r>
            <a:r>
              <a:rPr lang="es-ES" b="1" dirty="0" err="1" smtClean="0"/>
              <a:t>Offices</a:t>
            </a:r>
            <a:endParaRPr lang="es-ES" b="1" dirty="0"/>
          </a:p>
        </p:txBody>
      </p:sp>
      <p:sp>
        <p:nvSpPr>
          <p:cNvPr id="8" name="Rectangle 32"/>
          <p:cNvSpPr/>
          <p:nvPr/>
        </p:nvSpPr>
        <p:spPr>
          <a:xfrm>
            <a:off x="7031400" y="5708370"/>
            <a:ext cx="6302339" cy="138499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s-CO" sz="1400" dirty="0" err="1"/>
              <a:t>Minsait's</a:t>
            </a:r>
            <a:r>
              <a:rPr lang="es-CO" sz="1400" dirty="0"/>
              <a:t> </a:t>
            </a:r>
            <a:r>
              <a:rPr lang="es-CO" sz="1400" dirty="0" err="1"/>
              <a:t>energy</a:t>
            </a:r>
            <a:r>
              <a:rPr lang="es-CO" sz="1400" dirty="0"/>
              <a:t> </a:t>
            </a:r>
            <a:r>
              <a:rPr lang="es-CO" sz="1400" dirty="0" err="1"/>
              <a:t>solutions</a:t>
            </a:r>
            <a:r>
              <a:rPr lang="es-CO" sz="1400" dirty="0"/>
              <a:t> </a:t>
            </a:r>
            <a:r>
              <a:rPr lang="es-CO" sz="1400" dirty="0" err="1"/>
              <a:t>have</a:t>
            </a:r>
            <a:r>
              <a:rPr lang="es-CO" sz="1400" dirty="0"/>
              <a:t> </a:t>
            </a:r>
            <a:r>
              <a:rPr lang="es-CO" sz="1400" dirty="0" err="1"/>
              <a:t>been</a:t>
            </a:r>
            <a:r>
              <a:rPr lang="es-CO" sz="1400" dirty="0"/>
              <a:t> </a:t>
            </a:r>
            <a:r>
              <a:rPr lang="es-CO" sz="1400" dirty="0" err="1"/>
              <a:t>implemented</a:t>
            </a:r>
            <a:r>
              <a:rPr lang="es-CO" sz="1400" dirty="0"/>
              <a:t> in more </a:t>
            </a:r>
            <a:r>
              <a:rPr lang="es-CO" sz="1400" dirty="0" err="1"/>
              <a:t>than</a:t>
            </a:r>
            <a:r>
              <a:rPr lang="es-CO" sz="1400" dirty="0"/>
              <a:t> 300 </a:t>
            </a:r>
            <a:r>
              <a:rPr lang="es-CO" sz="1400" dirty="0" err="1"/>
              <a:t>electricity</a:t>
            </a:r>
            <a:r>
              <a:rPr lang="es-CO" sz="1400" dirty="0"/>
              <a:t>, </a:t>
            </a:r>
            <a:r>
              <a:rPr lang="es-CO" sz="1400" dirty="0" err="1"/>
              <a:t>water</a:t>
            </a:r>
            <a:r>
              <a:rPr lang="es-CO" sz="1400" dirty="0"/>
              <a:t>, </a:t>
            </a:r>
            <a:r>
              <a:rPr lang="es-CO" sz="1400" dirty="0" err="1"/>
              <a:t>oil</a:t>
            </a:r>
            <a:r>
              <a:rPr lang="es-CO" sz="1400" dirty="0"/>
              <a:t> and gas </a:t>
            </a:r>
            <a:r>
              <a:rPr lang="es-CO" sz="1400" dirty="0" err="1"/>
              <a:t>companies</a:t>
            </a:r>
            <a:r>
              <a:rPr lang="es-CO" sz="1400" dirty="0"/>
              <a:t> </a:t>
            </a:r>
            <a:r>
              <a:rPr lang="es-CO" sz="1400" dirty="0" smtClean="0"/>
              <a:t>in 45 </a:t>
            </a:r>
            <a:r>
              <a:rPr lang="es-CO" sz="1400" dirty="0" err="1"/>
              <a:t>countries</a:t>
            </a:r>
            <a:r>
              <a:rPr lang="es-CO" sz="1400" dirty="0"/>
              <a:t>. </a:t>
            </a:r>
            <a:r>
              <a:rPr lang="es-CO" sz="1400" dirty="0" err="1"/>
              <a:t>Currently</a:t>
            </a:r>
            <a:r>
              <a:rPr lang="es-CO" sz="1400" dirty="0"/>
              <a:t>, more </a:t>
            </a:r>
            <a:r>
              <a:rPr lang="es-CO" sz="1400" dirty="0" err="1"/>
              <a:t>than</a:t>
            </a:r>
            <a:r>
              <a:rPr lang="es-CO" sz="1400" dirty="0"/>
              <a:t> 150 </a:t>
            </a:r>
            <a:r>
              <a:rPr lang="es-CO" sz="1400" dirty="0" err="1"/>
              <a:t>million</a:t>
            </a:r>
            <a:r>
              <a:rPr lang="es-CO" sz="1400" dirty="0"/>
              <a:t> </a:t>
            </a:r>
            <a:r>
              <a:rPr lang="es-CO" sz="1400" dirty="0" err="1"/>
              <a:t>customers</a:t>
            </a:r>
            <a:r>
              <a:rPr lang="es-CO" sz="1400" dirty="0"/>
              <a:t> </a:t>
            </a:r>
            <a:r>
              <a:rPr lang="es-CO" sz="1400" dirty="0" err="1"/>
              <a:t>worldwide</a:t>
            </a:r>
            <a:r>
              <a:rPr lang="es-CO" sz="1400" dirty="0"/>
              <a:t> are </a:t>
            </a:r>
            <a:r>
              <a:rPr lang="es-CO" sz="1400" dirty="0" err="1"/>
              <a:t>managed</a:t>
            </a:r>
            <a:r>
              <a:rPr lang="es-CO" sz="1400" dirty="0"/>
              <a:t> </a:t>
            </a:r>
            <a:r>
              <a:rPr lang="es-CO" sz="1400" dirty="0" err="1"/>
              <a:t>using</a:t>
            </a:r>
            <a:r>
              <a:rPr lang="es-CO" sz="1400" dirty="0"/>
              <a:t> </a:t>
            </a:r>
            <a:r>
              <a:rPr lang="es-CO" sz="1400" dirty="0" err="1"/>
              <a:t>the</a:t>
            </a:r>
            <a:r>
              <a:rPr lang="es-CO" sz="1400" dirty="0"/>
              <a:t> </a:t>
            </a:r>
            <a:r>
              <a:rPr lang="es-CO" sz="1400" dirty="0" err="1"/>
              <a:t>commercial</a:t>
            </a:r>
            <a:r>
              <a:rPr lang="es-CO" sz="1400" dirty="0"/>
              <a:t> </a:t>
            </a:r>
            <a:r>
              <a:rPr lang="es-CO" sz="1400" dirty="0" err="1"/>
              <a:t>or</a:t>
            </a:r>
            <a:r>
              <a:rPr lang="es-CO" sz="1400" dirty="0"/>
              <a:t> </a:t>
            </a:r>
            <a:r>
              <a:rPr lang="es-CO" sz="1400" dirty="0" err="1"/>
              <a:t>network</a:t>
            </a:r>
            <a:r>
              <a:rPr lang="es-CO" sz="1400" dirty="0"/>
              <a:t> </a:t>
            </a:r>
            <a:r>
              <a:rPr lang="es-CO" sz="1400" dirty="0" err="1"/>
              <a:t>system</a:t>
            </a:r>
            <a:r>
              <a:rPr lang="es-CO" sz="1400" dirty="0"/>
              <a:t> </a:t>
            </a:r>
            <a:r>
              <a:rPr lang="es-CO" sz="1400" dirty="0" err="1"/>
              <a:t>developed</a:t>
            </a:r>
            <a:r>
              <a:rPr lang="es-CO" sz="1400" dirty="0"/>
              <a:t> </a:t>
            </a:r>
            <a:r>
              <a:rPr lang="es-CO" sz="1400" dirty="0" err="1"/>
              <a:t>by</a:t>
            </a:r>
            <a:r>
              <a:rPr lang="es-CO" sz="1400" dirty="0"/>
              <a:t> </a:t>
            </a:r>
            <a:r>
              <a:rPr lang="es-CO" sz="1400" dirty="0" err="1"/>
              <a:t>Indra's</a:t>
            </a:r>
            <a:r>
              <a:rPr lang="es-CO" sz="1400" dirty="0"/>
              <a:t> </a:t>
            </a:r>
            <a:r>
              <a:rPr lang="es-CO" sz="1400" dirty="0" err="1"/>
              <a:t>company</a:t>
            </a:r>
            <a:r>
              <a:rPr lang="es-CO" sz="1400" dirty="0" smtClean="0"/>
              <a:t>.</a:t>
            </a:r>
          </a:p>
          <a:p>
            <a:endParaRPr lang="es-CO" sz="1400" dirty="0"/>
          </a:p>
          <a:p>
            <a:pPr algn="r"/>
            <a:r>
              <a:rPr lang="es-CO" sz="1100" dirty="0" smtClean="0"/>
              <a:t>Indra, </a:t>
            </a:r>
            <a:r>
              <a:rPr lang="en-US" sz="1100" dirty="0" err="1"/>
              <a:t>Minsait</a:t>
            </a:r>
            <a:r>
              <a:rPr lang="en-US" sz="1100" dirty="0"/>
              <a:t> will help the Equatorial Guinea </a:t>
            </a:r>
            <a:r>
              <a:rPr lang="en-US" sz="1100" dirty="0" smtClean="0"/>
              <a:t>electricity, 2019.</a:t>
            </a:r>
            <a:endParaRPr lang="es-CO" sz="1100" dirty="0"/>
          </a:p>
        </p:txBody>
      </p:sp>
    </p:spTree>
    <p:extLst>
      <p:ext uri="{BB962C8B-B14F-4D97-AF65-F5344CB8AC3E}">
        <p14:creationId xmlns:p14="http://schemas.microsoft.com/office/powerpoint/2010/main" val="581108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Resultado de imagen para colombia map"/>
          <p:cNvPicPr>
            <a:picLocks noChangeAspect="1" noChangeArrowheads="1"/>
          </p:cNvPicPr>
          <p:nvPr/>
        </p:nvPicPr>
        <p:blipFill rotWithShape="1">
          <a:blip r:embed="rId3">
            <a:extLst>
              <a:ext uri="{28A0092B-C50C-407E-A947-70E740481C1C}">
                <a14:useLocalDpi xmlns:a14="http://schemas.microsoft.com/office/drawing/2010/main" val="0"/>
              </a:ext>
            </a:extLst>
          </a:blip>
          <a:srcRect r="15750"/>
          <a:stretch/>
        </p:blipFill>
        <p:spPr bwMode="auto">
          <a:xfrm>
            <a:off x="1045030" y="1132378"/>
            <a:ext cx="5689600" cy="5867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63232" y="3449401"/>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12407" y="1613343"/>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51566" y="4066078"/>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28937" y="2963173"/>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39005" y="2904207"/>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692626" y="3448492"/>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28936" y="3856978"/>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64783" y="4750783"/>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64783" y="2058427"/>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83013" y="3241209"/>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77381" y="3535575"/>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sultado de imagen para location ic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32188" y="4107803"/>
            <a:ext cx="250825" cy="25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096356" y="3121869"/>
            <a:ext cx="5226273" cy="646331"/>
          </a:xfrm>
          <a:prstGeom prst="rect">
            <a:avLst/>
          </a:prstGeom>
        </p:spPr>
        <p:txBody>
          <a:bodyPr wrap="square">
            <a:spAutoFit/>
          </a:bodyPr>
          <a:lstStyle/>
          <a:p>
            <a:r>
              <a:rPr lang="es-CO" dirty="0" err="1" smtClean="0">
                <a:solidFill>
                  <a:srgbClr val="1A3B47"/>
                </a:solidFill>
                <a:latin typeface="SohoGothicPro-Light"/>
              </a:rPr>
              <a:t>CyberSecurity</a:t>
            </a:r>
            <a:r>
              <a:rPr lang="es-CO" dirty="0" smtClean="0">
                <a:solidFill>
                  <a:srgbClr val="1A3B47"/>
                </a:solidFill>
                <a:latin typeface="SohoGothicPro-Light"/>
              </a:rPr>
              <a:t> </a:t>
            </a:r>
            <a:r>
              <a:rPr lang="es-CO" dirty="0" err="1" smtClean="0">
                <a:solidFill>
                  <a:srgbClr val="1A3B47"/>
                </a:solidFill>
                <a:latin typeface="SohoGothicPro-Light"/>
              </a:rPr>
              <a:t>Operations</a:t>
            </a:r>
            <a:r>
              <a:rPr lang="es-CO" dirty="0" smtClean="0">
                <a:solidFill>
                  <a:srgbClr val="1A3B47"/>
                </a:solidFill>
                <a:latin typeface="SohoGothicPro-Light"/>
              </a:rPr>
              <a:t> </a:t>
            </a:r>
            <a:r>
              <a:rPr lang="es-CO" dirty="0">
                <a:solidFill>
                  <a:srgbClr val="1A3B47"/>
                </a:solidFill>
                <a:latin typeface="SohoGothicPro-Light"/>
              </a:rPr>
              <a:t>Center </a:t>
            </a:r>
            <a:r>
              <a:rPr lang="es-CO" dirty="0" err="1" smtClean="0">
                <a:solidFill>
                  <a:srgbClr val="1A3B47"/>
                </a:solidFill>
                <a:latin typeface="SohoGothicPro-Light"/>
              </a:rPr>
              <a:t>or</a:t>
            </a:r>
            <a:r>
              <a:rPr lang="es-CO" dirty="0" smtClean="0">
                <a:solidFill>
                  <a:srgbClr val="1A3B47"/>
                </a:solidFill>
                <a:latin typeface="SohoGothicPro-Light"/>
              </a:rPr>
              <a:t> i-CSOC in </a:t>
            </a:r>
            <a:r>
              <a:rPr lang="es-CO" dirty="0">
                <a:solidFill>
                  <a:srgbClr val="1A3B47"/>
                </a:solidFill>
                <a:latin typeface="SohoGothicPro-Light"/>
              </a:rPr>
              <a:t>Bogotá</a:t>
            </a:r>
            <a:endParaRPr lang="es-CO" b="0" i="0" dirty="0">
              <a:solidFill>
                <a:srgbClr val="1A3B47"/>
              </a:solidFill>
              <a:effectLst/>
              <a:latin typeface="SohoGothicPro-Light"/>
            </a:endParaRPr>
          </a:p>
        </p:txBody>
      </p:sp>
      <p:sp>
        <p:nvSpPr>
          <p:cNvPr id="9" name="Rectángulo 8"/>
          <p:cNvSpPr/>
          <p:nvPr/>
        </p:nvSpPr>
        <p:spPr>
          <a:xfrm>
            <a:off x="7212026" y="2124586"/>
            <a:ext cx="5006499" cy="369332"/>
          </a:xfrm>
          <a:prstGeom prst="rect">
            <a:avLst/>
          </a:prstGeom>
        </p:spPr>
        <p:txBody>
          <a:bodyPr wrap="none">
            <a:spAutoFit/>
          </a:bodyPr>
          <a:lstStyle/>
          <a:p>
            <a:r>
              <a:rPr lang="es-CO" dirty="0" smtClean="0">
                <a:solidFill>
                  <a:srgbClr val="1A3B47"/>
                </a:solidFill>
                <a:latin typeface="SohoGothicPro-Light"/>
              </a:rPr>
              <a:t>“Centro </a:t>
            </a:r>
            <a:r>
              <a:rPr lang="es-CO" dirty="0">
                <a:solidFill>
                  <a:srgbClr val="1A3B47"/>
                </a:solidFill>
                <a:latin typeface="SohoGothicPro-Light"/>
              </a:rPr>
              <a:t>de Excelencia </a:t>
            </a:r>
            <a:r>
              <a:rPr lang="es-CO" dirty="0" smtClean="0">
                <a:solidFill>
                  <a:srgbClr val="1A3B47"/>
                </a:solidFill>
                <a:latin typeface="SohoGothicPro-Light"/>
              </a:rPr>
              <a:t>Cloud” in  Bucaramanga</a:t>
            </a:r>
            <a:endParaRPr lang="es-CO" dirty="0">
              <a:solidFill>
                <a:srgbClr val="1A3B47"/>
              </a:solidFill>
              <a:latin typeface="SohoGothicPro-Light"/>
            </a:endParaRPr>
          </a:p>
        </p:txBody>
      </p:sp>
      <p:cxnSp>
        <p:nvCxnSpPr>
          <p:cNvPr id="22" name="Conector angular 21"/>
          <p:cNvCxnSpPr>
            <a:stCxn id="14" idx="3"/>
            <a:endCxn id="9" idx="1"/>
          </p:cNvCxnSpPr>
          <p:nvPr/>
        </p:nvCxnSpPr>
        <p:spPr>
          <a:xfrm flipV="1">
            <a:off x="3889830" y="2309252"/>
            <a:ext cx="3322196" cy="720368"/>
          </a:xfrm>
          <a:prstGeom prst="bentConnector3">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angular 26"/>
          <p:cNvCxnSpPr>
            <a:stCxn id="15" idx="2"/>
            <a:endCxn id="25" idx="1"/>
          </p:cNvCxnSpPr>
          <p:nvPr/>
        </p:nvCxnSpPr>
        <p:spPr>
          <a:xfrm rot="16200000" flipH="1">
            <a:off x="4322589" y="2194766"/>
            <a:ext cx="1269216" cy="4278317"/>
          </a:xfrm>
          <a:prstGeom prst="bentConnector2">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7096356" y="4645367"/>
            <a:ext cx="4515073" cy="646331"/>
          </a:xfrm>
          <a:prstGeom prst="rect">
            <a:avLst/>
          </a:prstGeom>
        </p:spPr>
        <p:txBody>
          <a:bodyPr wrap="square">
            <a:spAutoFit/>
          </a:bodyPr>
          <a:lstStyle/>
          <a:p>
            <a:r>
              <a:rPr lang="es-CO" dirty="0" err="1">
                <a:solidFill>
                  <a:srgbClr val="1A3B47"/>
                </a:solidFill>
                <a:latin typeface="SohoGothicPro-Light"/>
              </a:rPr>
              <a:t>Delivery</a:t>
            </a:r>
            <a:r>
              <a:rPr lang="es-CO" dirty="0">
                <a:solidFill>
                  <a:srgbClr val="1A3B47"/>
                </a:solidFill>
                <a:latin typeface="SohoGothicPro-Light"/>
              </a:rPr>
              <a:t> </a:t>
            </a:r>
            <a:r>
              <a:rPr lang="es-CO" dirty="0" smtClean="0">
                <a:solidFill>
                  <a:srgbClr val="1A3B47"/>
                </a:solidFill>
                <a:latin typeface="SohoGothicPro-Light"/>
              </a:rPr>
              <a:t>Center in Pereira</a:t>
            </a:r>
          </a:p>
          <a:p>
            <a:r>
              <a:rPr lang="es-CO" dirty="0">
                <a:solidFill>
                  <a:srgbClr val="1A3B47"/>
                </a:solidFill>
                <a:latin typeface="SohoGothicPro-Light"/>
              </a:rPr>
              <a:t>(Software </a:t>
            </a:r>
            <a:r>
              <a:rPr lang="es-CO" dirty="0" err="1">
                <a:solidFill>
                  <a:srgbClr val="1A3B47"/>
                </a:solidFill>
                <a:latin typeface="SohoGothicPro-Light"/>
              </a:rPr>
              <a:t>Production</a:t>
            </a:r>
            <a:r>
              <a:rPr lang="es-CO" dirty="0">
                <a:solidFill>
                  <a:srgbClr val="1A3B47"/>
                </a:solidFill>
                <a:latin typeface="SohoGothicPro-Light"/>
              </a:rPr>
              <a:t> Center)</a:t>
            </a:r>
          </a:p>
        </p:txBody>
      </p:sp>
      <p:cxnSp>
        <p:nvCxnSpPr>
          <p:cNvPr id="35" name="Conector angular 34"/>
          <p:cNvCxnSpPr>
            <a:stCxn id="1030" idx="0"/>
            <a:endCxn id="5" idx="1"/>
          </p:cNvCxnSpPr>
          <p:nvPr/>
        </p:nvCxnSpPr>
        <p:spPr>
          <a:xfrm rot="5400000" flipH="1" flipV="1">
            <a:off x="5290317" y="1643363"/>
            <a:ext cx="4366" cy="3607711"/>
          </a:xfrm>
          <a:prstGeom prst="bentConnector2">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1 Título"/>
          <p:cNvSpPr>
            <a:spLocks noGrp="1"/>
          </p:cNvSpPr>
          <p:nvPr>
            <p:ph type="title"/>
          </p:nvPr>
        </p:nvSpPr>
        <p:spPr>
          <a:xfrm>
            <a:off x="0" y="128295"/>
            <a:ext cx="13716000" cy="872065"/>
          </a:xfrm>
          <a:prstGeom prst="rect">
            <a:avLst/>
          </a:prstGeom>
        </p:spPr>
        <p:txBody>
          <a:bodyPr>
            <a:normAutofit/>
          </a:bodyPr>
          <a:lstStyle/>
          <a:p>
            <a:pPr algn="ctr"/>
            <a:r>
              <a:rPr lang="es-ES" dirty="0" err="1"/>
              <a:t>Indra’s</a:t>
            </a:r>
            <a:r>
              <a:rPr lang="es-ES" b="1" dirty="0" smtClean="0"/>
              <a:t> </a:t>
            </a:r>
            <a:r>
              <a:rPr lang="es-ES" b="1" dirty="0" err="1" smtClean="0"/>
              <a:t>Offices</a:t>
            </a:r>
            <a:r>
              <a:rPr lang="es-ES" b="1" dirty="0" smtClean="0"/>
              <a:t> in Colombia </a:t>
            </a:r>
            <a:endParaRPr lang="es-ES" b="1" dirty="0"/>
          </a:p>
        </p:txBody>
      </p:sp>
      <p:sp>
        <p:nvSpPr>
          <p:cNvPr id="23" name="TextBox 28"/>
          <p:cNvSpPr txBox="1"/>
          <p:nvPr/>
        </p:nvSpPr>
        <p:spPr>
          <a:xfrm>
            <a:off x="7096356" y="1191370"/>
            <a:ext cx="5721441" cy="584775"/>
          </a:xfrm>
          <a:prstGeom prst="rect">
            <a:avLst/>
          </a:prstGeom>
          <a:noFill/>
        </p:spPr>
        <p:txBody>
          <a:bodyPr wrap="square" rtlCol="0">
            <a:spAutoFit/>
          </a:bodyPr>
          <a:lstStyle/>
          <a:p>
            <a:r>
              <a:rPr lang="es-CO" sz="3200" b="1" dirty="0" smtClean="0">
                <a:solidFill>
                  <a:srgbClr val="002060"/>
                </a:solidFill>
                <a:latin typeface="+mj-lt"/>
                <a:ea typeface="+mj-ea"/>
                <a:cs typeface="+mj-cs"/>
              </a:rPr>
              <a:t>+3,000 profesionales</a:t>
            </a:r>
            <a:endParaRPr lang="es-CO" sz="3200" b="1" dirty="0">
              <a:solidFill>
                <a:srgbClr val="002060"/>
              </a:solidFill>
              <a:latin typeface="+mj-lt"/>
              <a:ea typeface="+mj-ea"/>
              <a:cs typeface="+mj-cs"/>
            </a:endParaRPr>
          </a:p>
        </p:txBody>
      </p:sp>
    </p:spTree>
    <p:extLst>
      <p:ext uri="{BB962C8B-B14F-4D97-AF65-F5344CB8AC3E}">
        <p14:creationId xmlns:p14="http://schemas.microsoft.com/office/powerpoint/2010/main" val="244424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1570" y="1409245"/>
            <a:ext cx="11658600" cy="779044"/>
          </a:xfrm>
        </p:spPr>
        <p:txBody>
          <a:bodyPr wrap="square">
            <a:spAutoFit/>
          </a:bodyPr>
          <a:lstStyle/>
          <a:p>
            <a:pPr defTabSz="457200"/>
            <a:r>
              <a:rPr lang="es-CO" sz="4400" dirty="0" err="1" smtClean="0">
                <a:solidFill>
                  <a:srgbClr val="FFC000"/>
                </a:solidFill>
                <a:effectLst>
                  <a:outerShdw blurRad="38100" dist="38100" dir="2700000" algn="tl">
                    <a:srgbClr val="000000">
                      <a:alpha val="43137"/>
                    </a:srgbClr>
                  </a:outerShdw>
                </a:effectLst>
                <a:latin typeface="+mn-lt"/>
                <a:ea typeface="+mn-ea"/>
                <a:cs typeface="+mn-cs"/>
              </a:rPr>
              <a:t>Indra’s</a:t>
            </a:r>
            <a:r>
              <a:rPr lang="es-CO" sz="4400" dirty="0" smtClean="0">
                <a:solidFill>
                  <a:srgbClr val="FFC000"/>
                </a:solidFill>
                <a:effectLst>
                  <a:outerShdw blurRad="38100" dist="38100" dir="2700000" algn="tl">
                    <a:srgbClr val="000000">
                      <a:alpha val="43137"/>
                    </a:srgbClr>
                  </a:outerShdw>
                </a:effectLst>
                <a:latin typeface="+mn-lt"/>
                <a:ea typeface="+mn-ea"/>
                <a:cs typeface="+mn-cs"/>
              </a:rPr>
              <a:t> </a:t>
            </a:r>
            <a:r>
              <a:rPr lang="es-CO" sz="4400" dirty="0" err="1" smtClean="0">
                <a:solidFill>
                  <a:srgbClr val="FFC000"/>
                </a:solidFill>
                <a:effectLst>
                  <a:outerShdw blurRad="38100" dist="38100" dir="2700000" algn="tl">
                    <a:srgbClr val="000000">
                      <a:alpha val="43137"/>
                    </a:srgbClr>
                  </a:outerShdw>
                </a:effectLst>
                <a:latin typeface="+mn-lt"/>
                <a:ea typeface="+mn-ea"/>
                <a:cs typeface="+mn-cs"/>
              </a:rPr>
              <a:t>Awards</a:t>
            </a:r>
            <a:endParaRPr lang="es-ES" sz="4400" dirty="0">
              <a:solidFill>
                <a:srgbClr val="FFC000"/>
              </a:solidFill>
              <a:effectLst>
                <a:outerShdw blurRad="38100" dist="38100" dir="2700000" algn="tl">
                  <a:srgbClr val="000000">
                    <a:alpha val="43137"/>
                  </a:srgbClr>
                </a:outerShdw>
              </a:effectLst>
              <a:latin typeface="+mn-lt"/>
              <a:ea typeface="+mn-ea"/>
              <a:cs typeface="+mn-cs"/>
            </a:endParaRPr>
          </a:p>
        </p:txBody>
      </p:sp>
      <p:sp>
        <p:nvSpPr>
          <p:cNvPr id="13" name="Rectangle 12"/>
          <p:cNvSpPr/>
          <p:nvPr/>
        </p:nvSpPr>
        <p:spPr>
          <a:xfrm>
            <a:off x="8114745" y="4260272"/>
            <a:ext cx="4859279" cy="1631216"/>
          </a:xfrm>
          <a:prstGeom prst="rect">
            <a:avLst/>
          </a:prstGeom>
        </p:spPr>
        <p:txBody>
          <a:bodyPr wrap="square">
            <a:spAutoFit/>
          </a:bodyPr>
          <a:lstStyle/>
          <a:p>
            <a:pPr lvl="1" algn="ctr"/>
            <a:r>
              <a:rPr lang="en-US" sz="2000" dirty="0" err="1" smtClean="0">
                <a:solidFill>
                  <a:schemeClr val="bg1">
                    <a:lumMod val="50000"/>
                  </a:schemeClr>
                </a:solidFill>
              </a:rPr>
              <a:t>Minsait</a:t>
            </a:r>
            <a:r>
              <a:rPr lang="en-US" sz="2000" dirty="0" smtClean="0">
                <a:solidFill>
                  <a:schemeClr val="bg1">
                    <a:lumMod val="50000"/>
                  </a:schemeClr>
                </a:solidFill>
              </a:rPr>
              <a:t> reached </a:t>
            </a:r>
            <a:r>
              <a:rPr lang="en-US" sz="2000" dirty="0" err="1">
                <a:solidFill>
                  <a:schemeClr val="bg1">
                    <a:lumMod val="50000"/>
                  </a:schemeClr>
                </a:solidFill>
              </a:rPr>
              <a:t>CMMi</a:t>
            </a:r>
            <a:r>
              <a:rPr lang="en-US" sz="2000" dirty="0">
                <a:solidFill>
                  <a:schemeClr val="bg1">
                    <a:lumMod val="50000"/>
                  </a:schemeClr>
                </a:solidFill>
              </a:rPr>
              <a:t> level 5 in Spain, Colombia, Mexico and Peru for Advanced Application Management Services, User Support and Projects.</a:t>
            </a:r>
          </a:p>
        </p:txBody>
      </p:sp>
      <p:pic>
        <p:nvPicPr>
          <p:cNvPr id="1028" name="Picture 4" descr="Image result for award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297" l="0" r="100000"/>
                    </a14:imgEffect>
                  </a14:imgLayer>
                </a14:imgProps>
              </a:ext>
              <a:ext uri="{28A0092B-C50C-407E-A947-70E740481C1C}">
                <a14:useLocalDpi xmlns:a14="http://schemas.microsoft.com/office/drawing/2010/main" val="0"/>
              </a:ext>
            </a:extLst>
          </a:blip>
          <a:srcRect/>
          <a:stretch>
            <a:fillRect/>
          </a:stretch>
        </p:blipFill>
        <p:spPr bwMode="auto">
          <a:xfrm>
            <a:off x="6048370" y="2122772"/>
            <a:ext cx="1365000" cy="595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95233" y="2885638"/>
            <a:ext cx="2457143" cy="538622"/>
          </a:xfrm>
          <a:prstGeom prst="rect">
            <a:avLst/>
          </a:prstGeom>
        </p:spPr>
      </p:pic>
      <p:cxnSp>
        <p:nvCxnSpPr>
          <p:cNvPr id="5" name="Straight Connector 4"/>
          <p:cNvCxnSpPr/>
          <p:nvPr/>
        </p:nvCxnSpPr>
        <p:spPr>
          <a:xfrm>
            <a:off x="457200" y="0"/>
            <a:ext cx="0" cy="7315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13064" y="4260272"/>
            <a:ext cx="5621480" cy="2554545"/>
          </a:xfrm>
          <a:prstGeom prst="rect">
            <a:avLst/>
          </a:prstGeom>
        </p:spPr>
        <p:txBody>
          <a:bodyPr wrap="square">
            <a:spAutoFit/>
          </a:bodyPr>
          <a:lstStyle/>
          <a:p>
            <a:pPr lvl="1" algn="ctr"/>
            <a:r>
              <a:rPr lang="en-US" sz="2000" dirty="0" err="1" smtClean="0">
                <a:solidFill>
                  <a:schemeClr val="bg1">
                    <a:lumMod val="50000"/>
                  </a:schemeClr>
                </a:solidFill>
              </a:rPr>
              <a:t>Tmforum</a:t>
            </a:r>
            <a:r>
              <a:rPr lang="en-US" sz="2000" dirty="0" smtClean="0">
                <a:solidFill>
                  <a:schemeClr val="bg1">
                    <a:lumMod val="50000"/>
                  </a:schemeClr>
                </a:solidFill>
              </a:rPr>
              <a:t> singled </a:t>
            </a:r>
            <a:r>
              <a:rPr lang="en-US" sz="2000" dirty="0">
                <a:solidFill>
                  <a:schemeClr val="bg1">
                    <a:lumMod val="50000"/>
                  </a:schemeClr>
                </a:solidFill>
              </a:rPr>
              <a:t>out </a:t>
            </a:r>
            <a:r>
              <a:rPr lang="en-US" sz="2000" dirty="0" err="1">
                <a:solidFill>
                  <a:schemeClr val="bg1">
                    <a:lumMod val="50000"/>
                  </a:schemeClr>
                </a:solidFill>
              </a:rPr>
              <a:t>Minsait</a:t>
            </a:r>
            <a:r>
              <a:rPr lang="en-US" sz="2000" dirty="0">
                <a:solidFill>
                  <a:schemeClr val="bg1">
                    <a:lumMod val="50000"/>
                  </a:schemeClr>
                </a:solidFill>
              </a:rPr>
              <a:t> </a:t>
            </a:r>
            <a:r>
              <a:rPr lang="en-US" sz="2000" dirty="0" err="1">
                <a:solidFill>
                  <a:schemeClr val="bg1">
                    <a:lumMod val="50000"/>
                  </a:schemeClr>
                </a:solidFill>
              </a:rPr>
              <a:t>IoT</a:t>
            </a:r>
            <a:r>
              <a:rPr lang="en-US" sz="2000" dirty="0">
                <a:solidFill>
                  <a:schemeClr val="bg1">
                    <a:lumMod val="50000"/>
                  </a:schemeClr>
                </a:solidFill>
              </a:rPr>
              <a:t> Platform </a:t>
            </a:r>
            <a:r>
              <a:rPr lang="en-US" sz="2000" dirty="0" smtClean="0">
                <a:solidFill>
                  <a:schemeClr val="bg1">
                    <a:lumMod val="50000"/>
                  </a:schemeClr>
                </a:solidFill>
              </a:rPr>
              <a:t>Sofia2, a platform with </a:t>
            </a:r>
            <a:r>
              <a:rPr lang="en-US" sz="2000" dirty="0">
                <a:solidFill>
                  <a:schemeClr val="bg1">
                    <a:lumMod val="50000"/>
                  </a:schemeClr>
                </a:solidFill>
              </a:rPr>
              <a:t>big data and cloud </a:t>
            </a:r>
            <a:r>
              <a:rPr lang="en-US" sz="2000" dirty="0" smtClean="0">
                <a:solidFill>
                  <a:schemeClr val="bg1">
                    <a:lumMod val="50000"/>
                  </a:schemeClr>
                </a:solidFill>
              </a:rPr>
              <a:t>capabilities, for </a:t>
            </a:r>
            <a:r>
              <a:rPr lang="en-US" sz="2000" dirty="0">
                <a:solidFill>
                  <a:schemeClr val="bg1">
                    <a:lumMod val="50000"/>
                  </a:schemeClr>
                </a:solidFill>
              </a:rPr>
              <a:t>most innovative smart city </a:t>
            </a:r>
            <a:r>
              <a:rPr lang="en-US" sz="2000" dirty="0" err="1">
                <a:solidFill>
                  <a:schemeClr val="bg1">
                    <a:lumMod val="50000"/>
                  </a:schemeClr>
                </a:solidFill>
              </a:rPr>
              <a:t>IoT</a:t>
            </a:r>
            <a:r>
              <a:rPr lang="en-US" sz="2000" dirty="0">
                <a:solidFill>
                  <a:schemeClr val="bg1">
                    <a:lumMod val="50000"/>
                  </a:schemeClr>
                </a:solidFill>
              </a:rPr>
              <a:t> platform </a:t>
            </a:r>
            <a:r>
              <a:rPr lang="en-US" sz="2000" dirty="0" smtClean="0">
                <a:solidFill>
                  <a:schemeClr val="bg1">
                    <a:lumMod val="50000"/>
                  </a:schemeClr>
                </a:solidFill>
              </a:rPr>
              <a:t>worldwide</a:t>
            </a:r>
            <a:r>
              <a:rPr lang="en-US" sz="2000" dirty="0">
                <a:solidFill>
                  <a:schemeClr val="bg1">
                    <a:lumMod val="50000"/>
                  </a:schemeClr>
                </a:solidFill>
              </a:rPr>
              <a:t>. This is the second consecutive year that TM Forum has honored the platform. In 2016 </a:t>
            </a:r>
            <a:r>
              <a:rPr lang="en-US" sz="2000" dirty="0" err="1">
                <a:solidFill>
                  <a:schemeClr val="bg1">
                    <a:lumMod val="50000"/>
                  </a:schemeClr>
                </a:solidFill>
              </a:rPr>
              <a:t>Indra</a:t>
            </a:r>
            <a:r>
              <a:rPr lang="en-US" sz="2000" dirty="0">
                <a:solidFill>
                  <a:schemeClr val="bg1">
                    <a:lumMod val="50000"/>
                  </a:schemeClr>
                </a:solidFill>
              </a:rPr>
              <a:t> won the "Open Digital Ecosystem Platform of the Year" </a:t>
            </a:r>
            <a:r>
              <a:rPr lang="en-US" sz="2000" dirty="0" smtClean="0">
                <a:solidFill>
                  <a:schemeClr val="bg1">
                    <a:lumMod val="50000"/>
                  </a:schemeClr>
                </a:solidFill>
              </a:rPr>
              <a:t>award. </a:t>
            </a:r>
            <a:endParaRPr lang="en-US" sz="2000" dirty="0">
              <a:solidFill>
                <a:schemeClr val="bg1">
                  <a:lumMod val="50000"/>
                </a:schemeClr>
              </a:solidFill>
            </a:endParaRPr>
          </a:p>
        </p:txBody>
      </p:sp>
      <p:sp>
        <p:nvSpPr>
          <p:cNvPr id="8" name="TextBox 7"/>
          <p:cNvSpPr txBox="1"/>
          <p:nvPr/>
        </p:nvSpPr>
        <p:spPr>
          <a:xfrm>
            <a:off x="2680855" y="3657600"/>
            <a:ext cx="1485900" cy="369332"/>
          </a:xfrm>
          <a:prstGeom prst="rect">
            <a:avLst/>
          </a:prstGeom>
          <a:solidFill>
            <a:schemeClr val="bg1">
              <a:lumMod val="85000"/>
            </a:schemeClr>
          </a:solidFill>
        </p:spPr>
        <p:txBody>
          <a:bodyPr wrap="square" rtlCol="0">
            <a:spAutoFit/>
          </a:bodyPr>
          <a:lstStyle/>
          <a:p>
            <a:pPr algn="ctr"/>
            <a:r>
              <a:rPr lang="es-CO" dirty="0" smtClean="0"/>
              <a:t>2017</a:t>
            </a:r>
            <a:endParaRPr lang="es-CO" dirty="0"/>
          </a:p>
        </p:txBody>
      </p:sp>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9928355" y="2594017"/>
            <a:ext cx="1502225" cy="938891"/>
          </a:xfrm>
          <a:prstGeom prst="rect">
            <a:avLst/>
          </a:prstGeom>
        </p:spPr>
      </p:pic>
      <p:sp>
        <p:nvSpPr>
          <p:cNvPr id="12" name="TextBox 11"/>
          <p:cNvSpPr txBox="1"/>
          <p:nvPr/>
        </p:nvSpPr>
        <p:spPr>
          <a:xfrm>
            <a:off x="9928355" y="3642468"/>
            <a:ext cx="1485900" cy="369332"/>
          </a:xfrm>
          <a:prstGeom prst="rect">
            <a:avLst/>
          </a:prstGeom>
          <a:solidFill>
            <a:schemeClr val="bg1">
              <a:lumMod val="85000"/>
            </a:schemeClr>
          </a:solidFill>
        </p:spPr>
        <p:txBody>
          <a:bodyPr wrap="square" rtlCol="0">
            <a:spAutoFit/>
          </a:bodyPr>
          <a:lstStyle/>
          <a:p>
            <a:pPr algn="ctr"/>
            <a:r>
              <a:rPr lang="es-CO" dirty="0" smtClean="0"/>
              <a:t>2017</a:t>
            </a:r>
            <a:endParaRPr lang="es-CO" dirty="0"/>
          </a:p>
        </p:txBody>
      </p:sp>
    </p:spTree>
    <p:extLst>
      <p:ext uri="{BB962C8B-B14F-4D97-AF65-F5344CB8AC3E}">
        <p14:creationId xmlns:p14="http://schemas.microsoft.com/office/powerpoint/2010/main" val="3195990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2018">
  <a:themeElements>
    <a:clrScheme name="Open">
      <a:dk1>
        <a:srgbClr val="57565A"/>
      </a:dk1>
      <a:lt1>
        <a:srgbClr val="FFFFFF"/>
      </a:lt1>
      <a:dk2>
        <a:srgbClr val="FFFFFF"/>
      </a:dk2>
      <a:lt2>
        <a:srgbClr val="FFFFFF"/>
      </a:lt2>
      <a:accent1>
        <a:srgbClr val="4EBF8C"/>
      </a:accent1>
      <a:accent2>
        <a:srgbClr val="FFC000"/>
      </a:accent2>
      <a:accent3>
        <a:srgbClr val="92D050"/>
      </a:accent3>
      <a:accent4>
        <a:srgbClr val="FFC000"/>
      </a:accent4>
      <a:accent5>
        <a:srgbClr val="4BACC6"/>
      </a:accent5>
      <a:accent6>
        <a:srgbClr val="F79646"/>
      </a:accent6>
      <a:hlink>
        <a:srgbClr val="0000FF"/>
      </a:hlink>
      <a:folHlink>
        <a:srgbClr val="800080"/>
      </a:folHlink>
    </a:clrScheme>
    <a:fontScheme name="OPEN">
      <a:majorFont>
        <a:latin typeface="Din"/>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Open2018</Template>
  <TotalTime>22254</TotalTime>
  <Words>5635</Words>
  <Application>Microsoft Office PowerPoint</Application>
  <PresentationFormat>Custom</PresentationFormat>
  <Paragraphs>765</Paragraphs>
  <Slides>61</Slides>
  <Notes>28</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Akkurat</vt:lpstr>
      <vt:lpstr>aktiv-grotesk-thin</vt:lpstr>
      <vt:lpstr>Arial</vt:lpstr>
      <vt:lpstr>Calibri</vt:lpstr>
      <vt:lpstr>Courier New</vt:lpstr>
      <vt:lpstr>Din</vt:lpstr>
      <vt:lpstr>SohoGothicPro-Light</vt:lpstr>
      <vt:lpstr>Trebuchet MS</vt:lpstr>
      <vt:lpstr>Work Sans</vt:lpstr>
      <vt:lpstr>Open2018</vt:lpstr>
      <vt:lpstr>PowerPoint Presentation</vt:lpstr>
      <vt:lpstr>Indra Onesait utilities</vt:lpstr>
      <vt:lpstr>Indra’s timeline</vt:lpstr>
      <vt:lpstr>PowerPoint Presentation</vt:lpstr>
      <vt:lpstr>Indra in a nutshell</vt:lpstr>
      <vt:lpstr>PowerPoint Presentation</vt:lpstr>
      <vt:lpstr>Worldwide Offices</vt:lpstr>
      <vt:lpstr>Indra’s Offices in Colombia </vt:lpstr>
      <vt:lpstr>Indra’s Awards</vt:lpstr>
      <vt:lpstr>PowerPoint Presentation</vt:lpstr>
      <vt:lpstr>PowerPoint Presentation</vt:lpstr>
      <vt:lpstr>Benchmarking results</vt:lpstr>
      <vt:lpstr>PowerPoint Presentation</vt:lpstr>
      <vt:lpstr>Actions to take</vt:lpstr>
      <vt:lpstr>Open should…</vt:lpstr>
      <vt:lpstr>PowerPoint Presentation</vt:lpstr>
      <vt:lpstr>Detailed results</vt:lpstr>
      <vt:lpstr>Value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MQ Gartner</vt:lpstr>
      <vt:lpstr>CIS MQ</vt:lpstr>
      <vt:lpstr>Magic Quadrant</vt:lpstr>
      <vt:lpstr>Services</vt:lpstr>
      <vt:lpstr>PowerPoint Presentation</vt:lpstr>
      <vt:lpstr>Clients</vt:lpstr>
      <vt:lpstr>Indra’s customers worldwide</vt:lpstr>
      <vt:lpstr>Indra in United States</vt:lpstr>
      <vt:lpstr>Indra’s customers by solution</vt:lpstr>
      <vt:lpstr>Indra’s customers – Overall view</vt:lpstr>
      <vt:lpstr>Indra’s customers – CIS view</vt:lpstr>
      <vt:lpstr>Indra’s customers</vt:lpstr>
      <vt:lpstr>PowerPoint Presentation</vt:lpstr>
      <vt:lpstr>    An unsuccessful customer story</vt:lpstr>
      <vt:lpstr>Events</vt:lpstr>
      <vt:lpstr>Events</vt:lpstr>
      <vt:lpstr>Events</vt:lpstr>
      <vt:lpstr>Top topics</vt:lpstr>
      <vt:lpstr>Partners</vt:lpstr>
      <vt:lpstr>PowerPoint Presentation</vt:lpstr>
      <vt:lpstr>Pricing</vt:lpstr>
      <vt:lpstr>Indra’s Licensing</vt:lpstr>
      <vt:lpstr>Why Indra (Esval)</vt:lpstr>
      <vt:lpstr>Acquisitions</vt:lpstr>
      <vt:lpstr>Acquisitions</vt:lpstr>
      <vt:lpstr>Innovations</vt:lpstr>
      <vt:lpstr>Indra’s innovations</vt:lpstr>
      <vt:lpstr>Indra’s innovations</vt:lpstr>
      <vt:lpstr>Indra’s innovations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B. Tejada A.</dc:creator>
  <cp:lastModifiedBy>Maria B. Tejada A.</cp:lastModifiedBy>
  <cp:revision>916</cp:revision>
  <dcterms:created xsi:type="dcterms:W3CDTF">2018-10-30T19:54:34Z</dcterms:created>
  <dcterms:modified xsi:type="dcterms:W3CDTF">2019-10-24T14:00:44Z</dcterms:modified>
</cp:coreProperties>
</file>